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1" r:id="rId2"/>
  </p:sldMasterIdLst>
  <p:notesMasterIdLst>
    <p:notesMasterId r:id="rId1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Lst>
  <p:sldSz cx="12188825" cy="6858000"/>
  <p:notesSz cx="6858000" cy="9144000"/>
  <p:embeddedFontLst>
    <p:embeddedFont>
      <p:font typeface="Arial Black" panose="020B0A04020102020204" pitchFamily="34" charset="0"/>
      <p:regular r:id="rId148"/>
      <p:bold r:id="rId149"/>
    </p:embeddedFont>
    <p:embeddedFont>
      <p:font typeface="Consolas" panose="020B0609020204030204" pitchFamily="49" charset="0"/>
      <p:regular r:id="rId150"/>
      <p:bold r:id="rId151"/>
      <p:italic r:id="rId152"/>
      <p:boldItalic r:id="rId153"/>
    </p:embeddedFont>
    <p:embeddedFont>
      <p:font typeface="Corben" panose="020B0604020202020204" charset="0"/>
      <p:bold r:id="rId154"/>
    </p:embeddedFont>
    <p:embeddedFont>
      <p:font typeface="Libre Franklin Black" pitchFamily="2" charset="0"/>
      <p:bold r:id="rId155"/>
      <p:boldItalic r:id="rId156"/>
    </p:embeddedFont>
    <p:embeddedFont>
      <p:font typeface="Montserrat" panose="00000500000000000000" pitchFamily="2" charset="0"/>
      <p:regular r:id="rId157"/>
      <p:bold r:id="rId158"/>
      <p:italic r:id="rId159"/>
      <p:boldItalic r:id="rId160"/>
    </p:embeddedFont>
    <p:embeddedFont>
      <p:font typeface="Montserrat Light" panose="00000400000000000000" pitchFamily="2" charset="0"/>
      <p:regular r:id="rId161"/>
      <p:bold r:id="rId162"/>
      <p:italic r:id="rId163"/>
      <p:boldItalic r:id="rId164"/>
    </p:embeddedFont>
    <p:embeddedFont>
      <p:font typeface="Open Sans" panose="020B0606030504020204" pitchFamily="34" charset="0"/>
      <p:regular r:id="rId165"/>
      <p:bold r:id="rId166"/>
      <p:italic r:id="rId167"/>
      <p:boldItalic r:id="rId168"/>
    </p:embeddedFont>
    <p:embeddedFont>
      <p:font typeface="Quattrocento Sans" panose="020B0502050000020003" pitchFamily="34" charset="0"/>
      <p:bold r:id="rId169"/>
      <p:boldItalic r:id="rId1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1" roundtripDataSignature="AMtx7miSxBRYlfBSN1NsxbR9wSXlakdJM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047F65-9D8E-46F7-91A2-E7D090C1B69F}" v="19" dt="2025-01-28T19:37:17.086"/>
  </p1510:revLst>
</p1510:revInfo>
</file>

<file path=ppt/tableStyles.xml><?xml version="1.0" encoding="utf-8"?>
<a:tblStyleLst xmlns:a="http://schemas.openxmlformats.org/drawingml/2006/main" def="{3A88C36B-6D84-42E4-83BB-889F1C6FD8FD}">
  <a:tblStyle styleId="{3A88C36B-6D84-42E4-83BB-889F1C6FD8F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F4F4"/>
          </a:solidFill>
        </a:fill>
      </a:tcStyle>
    </a:wholeTbl>
    <a:band1H>
      <a:tcTxStyle/>
      <a:tcStyle>
        <a:tcBdr/>
        <a:fill>
          <a:solidFill>
            <a:srgbClr val="E7E7E7"/>
          </a:solidFill>
        </a:fill>
      </a:tcStyle>
    </a:band1H>
    <a:band2H>
      <a:tcTxStyle/>
      <a:tcStyle>
        <a:tcBdr/>
      </a:tcStyle>
    </a:band2H>
    <a:band1V>
      <a:tcTxStyle/>
      <a:tcStyle>
        <a:tcBdr/>
        <a:fill>
          <a:solidFill>
            <a:srgbClr val="E7E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ADCB619-5CA2-4761-B8C4-41EBFC08C542}"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AF1"/>
          </a:solidFill>
        </a:fill>
      </a:tcStyle>
    </a:wholeTbl>
    <a:band1H>
      <a:tcTxStyle/>
      <a:tcStyle>
        <a:tcBdr/>
        <a:fill>
          <a:solidFill>
            <a:srgbClr val="CAD2E2"/>
          </a:solidFill>
        </a:fill>
      </a:tcStyle>
    </a:band1H>
    <a:band2H>
      <a:tcTxStyle/>
      <a:tcStyle>
        <a:tcBdr/>
      </a:tcStyle>
    </a:band2H>
    <a:band1V>
      <a:tcTxStyle/>
      <a:tcStyle>
        <a:tcBdr/>
        <a:fill>
          <a:solidFill>
            <a:srgbClr val="CAD2E2"/>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1422" y="27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2.fntdata"/><Relationship Id="rId170" Type="http://schemas.openxmlformats.org/officeDocument/2006/relationships/font" Target="fonts/font23.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2.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3.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3.fntdata"/><Relationship Id="rId171" Type="http://customschemas.google.com/relationships/presentationmetadata" Target="meta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14.fntdata"/><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font" Target="fonts/font4.fntdata"/><Relationship Id="rId156" Type="http://schemas.openxmlformats.org/officeDocument/2006/relationships/font" Target="fonts/font9.fntdata"/><Relationship Id="rId177" Type="http://schemas.microsoft.com/office/2015/10/relationships/revisionInfo" Target="revisionInfo.xml"/><Relationship Id="rId172"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5.fntdata"/><Relationship Id="rId173"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notesMaster" Target="notesMasters/notesMaster1.xml"/><Relationship Id="rId168"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1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6.fntdata"/><Relationship Id="rId174"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font" Target="fonts/font1.fntdata"/><Relationship Id="rId164" Type="http://schemas.openxmlformats.org/officeDocument/2006/relationships/font" Target="fonts/font17.fntdata"/><Relationship Id="rId169"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7.fntdata"/><Relationship Id="rId175" Type="http://schemas.openxmlformats.org/officeDocument/2006/relationships/tableStyles" Target="tableStyle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8.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8.fntdata"/><Relationship Id="rId176" Type="http://schemas.microsoft.com/office/2016/11/relationships/changesInfo" Target="changesInfos/changesInfo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9.fntdata"/><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ek Bhusari" userId="2b1b3bad9b7f7dc4" providerId="LiveId" clId="{E9047F65-9D8E-46F7-91A2-E7D090C1B69F}"/>
    <pc:docChg chg="undo custSel modSld">
      <pc:chgData name="Vivek Bhusari" userId="2b1b3bad9b7f7dc4" providerId="LiveId" clId="{E9047F65-9D8E-46F7-91A2-E7D090C1B69F}" dt="2025-01-28T19:37:17.083" v="139" actId="20578"/>
      <pc:docMkLst>
        <pc:docMk/>
      </pc:docMkLst>
      <pc:sldChg chg="modSp mod">
        <pc:chgData name="Vivek Bhusari" userId="2b1b3bad9b7f7dc4" providerId="LiveId" clId="{E9047F65-9D8E-46F7-91A2-E7D090C1B69F}" dt="2025-01-14T21:16:44.592" v="0" actId="1076"/>
        <pc:sldMkLst>
          <pc:docMk/>
          <pc:sldMk cId="0" sldId="271"/>
        </pc:sldMkLst>
        <pc:spChg chg="mod">
          <ac:chgData name="Vivek Bhusari" userId="2b1b3bad9b7f7dc4" providerId="LiveId" clId="{E9047F65-9D8E-46F7-91A2-E7D090C1B69F}" dt="2025-01-14T21:16:44.592" v="0" actId="1076"/>
          <ac:spMkLst>
            <pc:docMk/>
            <pc:sldMk cId="0" sldId="271"/>
            <ac:spMk id="744" creationId="{00000000-0000-0000-0000-000000000000}"/>
          </ac:spMkLst>
        </pc:spChg>
      </pc:sldChg>
      <pc:sldChg chg="modSp">
        <pc:chgData name="Vivek Bhusari" userId="2b1b3bad9b7f7dc4" providerId="LiveId" clId="{E9047F65-9D8E-46F7-91A2-E7D090C1B69F}" dt="2025-01-28T19:37:17.083" v="139" actId="20578"/>
        <pc:sldMkLst>
          <pc:docMk/>
          <pc:sldMk cId="0" sldId="280"/>
        </pc:sldMkLst>
        <pc:spChg chg="mod">
          <ac:chgData name="Vivek Bhusari" userId="2b1b3bad9b7f7dc4" providerId="LiveId" clId="{E9047F65-9D8E-46F7-91A2-E7D090C1B69F}" dt="2025-01-28T19:37:17.083" v="139" actId="20578"/>
          <ac:spMkLst>
            <pc:docMk/>
            <pc:sldMk cId="0" sldId="280"/>
            <ac:spMk id="889" creationId="{00000000-0000-0000-0000-000000000000}"/>
          </ac:spMkLst>
        </pc:spChg>
      </pc:sldChg>
      <pc:sldChg chg="addSp delSp modSp mod">
        <pc:chgData name="Vivek Bhusari" userId="2b1b3bad9b7f7dc4" providerId="LiveId" clId="{E9047F65-9D8E-46F7-91A2-E7D090C1B69F}" dt="2025-01-24T22:20:42.934" v="125" actId="1076"/>
        <pc:sldMkLst>
          <pc:docMk/>
          <pc:sldMk cId="0" sldId="326"/>
        </pc:sldMkLst>
        <pc:spChg chg="add mod">
          <ac:chgData name="Vivek Bhusari" userId="2b1b3bad9b7f7dc4" providerId="LiveId" clId="{E9047F65-9D8E-46F7-91A2-E7D090C1B69F}" dt="2025-01-24T22:12:22.280" v="64" actId="1076"/>
          <ac:spMkLst>
            <pc:docMk/>
            <pc:sldMk cId="0" sldId="326"/>
            <ac:spMk id="2" creationId="{E95FDAD3-28B4-417C-55FC-02AA647FCC2F}"/>
          </ac:spMkLst>
        </pc:spChg>
        <pc:spChg chg="add mod">
          <ac:chgData name="Vivek Bhusari" userId="2b1b3bad9b7f7dc4" providerId="LiveId" clId="{E9047F65-9D8E-46F7-91A2-E7D090C1B69F}" dt="2025-01-24T22:12:20.492" v="63" actId="1076"/>
          <ac:spMkLst>
            <pc:docMk/>
            <pc:sldMk cId="0" sldId="326"/>
            <ac:spMk id="3" creationId="{C5F77DA7-C5EE-CC4A-EB13-1CD158A1681D}"/>
          </ac:spMkLst>
        </pc:spChg>
        <pc:spChg chg="add mod">
          <ac:chgData name="Vivek Bhusari" userId="2b1b3bad9b7f7dc4" providerId="LiveId" clId="{E9047F65-9D8E-46F7-91A2-E7D090C1B69F}" dt="2025-01-24T22:12:29.398" v="65" actId="1076"/>
          <ac:spMkLst>
            <pc:docMk/>
            <pc:sldMk cId="0" sldId="326"/>
            <ac:spMk id="4" creationId="{9D551DB4-DEDF-5FC5-6808-2A72019E2266}"/>
          </ac:spMkLst>
        </pc:spChg>
        <pc:spChg chg="add mod">
          <ac:chgData name="Vivek Bhusari" userId="2b1b3bad9b7f7dc4" providerId="LiveId" clId="{E9047F65-9D8E-46F7-91A2-E7D090C1B69F}" dt="2025-01-24T22:09:43.090" v="26" actId="1076"/>
          <ac:spMkLst>
            <pc:docMk/>
            <pc:sldMk cId="0" sldId="326"/>
            <ac:spMk id="5" creationId="{D697D940-9DE8-AA79-280D-4DD0BB9F544E}"/>
          </ac:spMkLst>
        </pc:spChg>
        <pc:spChg chg="add mod">
          <ac:chgData name="Vivek Bhusari" userId="2b1b3bad9b7f7dc4" providerId="LiveId" clId="{E9047F65-9D8E-46F7-91A2-E7D090C1B69F}" dt="2025-01-24T22:12:16.338" v="62" actId="1076"/>
          <ac:spMkLst>
            <pc:docMk/>
            <pc:sldMk cId="0" sldId="326"/>
            <ac:spMk id="6" creationId="{F4A21B0D-D693-1C74-4E88-012AD88AB741}"/>
          </ac:spMkLst>
        </pc:spChg>
        <pc:spChg chg="add mod">
          <ac:chgData name="Vivek Bhusari" userId="2b1b3bad9b7f7dc4" providerId="LiveId" clId="{E9047F65-9D8E-46F7-91A2-E7D090C1B69F}" dt="2025-01-24T22:15:51.094" v="87" actId="1076"/>
          <ac:spMkLst>
            <pc:docMk/>
            <pc:sldMk cId="0" sldId="326"/>
            <ac:spMk id="7" creationId="{CAC0AB32-E8AE-FD9D-A779-15603FB1F917}"/>
          </ac:spMkLst>
        </pc:spChg>
        <pc:spChg chg="add mod">
          <ac:chgData name="Vivek Bhusari" userId="2b1b3bad9b7f7dc4" providerId="LiveId" clId="{E9047F65-9D8E-46F7-91A2-E7D090C1B69F}" dt="2025-01-24T22:20:42.934" v="125" actId="1076"/>
          <ac:spMkLst>
            <pc:docMk/>
            <pc:sldMk cId="0" sldId="326"/>
            <ac:spMk id="8" creationId="{2C147233-A3E5-2E40-2128-412438F1AB66}"/>
          </ac:spMkLst>
        </pc:spChg>
        <pc:spChg chg="add mod">
          <ac:chgData name="Vivek Bhusari" userId="2b1b3bad9b7f7dc4" providerId="LiveId" clId="{E9047F65-9D8E-46F7-91A2-E7D090C1B69F}" dt="2025-01-24T22:14:56.513" v="83" actId="1076"/>
          <ac:spMkLst>
            <pc:docMk/>
            <pc:sldMk cId="0" sldId="326"/>
            <ac:spMk id="10" creationId="{658C9890-347D-C054-C14C-C6929859570C}"/>
          </ac:spMkLst>
        </pc:spChg>
        <pc:spChg chg="add mod">
          <ac:chgData name="Vivek Bhusari" userId="2b1b3bad9b7f7dc4" providerId="LiveId" clId="{E9047F65-9D8E-46F7-91A2-E7D090C1B69F}" dt="2025-01-24T22:18:38.597" v="106" actId="1076"/>
          <ac:spMkLst>
            <pc:docMk/>
            <pc:sldMk cId="0" sldId="326"/>
            <ac:spMk id="11" creationId="{6C69BC4D-C54A-C1F1-28BA-BEF30C3C7658}"/>
          </ac:spMkLst>
        </pc:spChg>
        <pc:spChg chg="add mod">
          <ac:chgData name="Vivek Bhusari" userId="2b1b3bad9b7f7dc4" providerId="LiveId" clId="{E9047F65-9D8E-46F7-91A2-E7D090C1B69F}" dt="2025-01-24T22:13:13.347" v="68" actId="1076"/>
          <ac:spMkLst>
            <pc:docMk/>
            <pc:sldMk cId="0" sldId="326"/>
            <ac:spMk id="12" creationId="{FE3787DE-070A-3216-64CC-0F5C50F2EDD1}"/>
          </ac:spMkLst>
        </pc:spChg>
        <pc:spChg chg="add mod">
          <ac:chgData name="Vivek Bhusari" userId="2b1b3bad9b7f7dc4" providerId="LiveId" clId="{E9047F65-9D8E-46F7-91A2-E7D090C1B69F}" dt="2025-01-24T22:13:38.387" v="72" actId="1076"/>
          <ac:spMkLst>
            <pc:docMk/>
            <pc:sldMk cId="0" sldId="326"/>
            <ac:spMk id="13" creationId="{1C370664-B552-10BC-08A9-3E4AEE27492E}"/>
          </ac:spMkLst>
        </pc:spChg>
        <pc:spChg chg="add mod">
          <ac:chgData name="Vivek Bhusari" userId="2b1b3bad9b7f7dc4" providerId="LiveId" clId="{E9047F65-9D8E-46F7-91A2-E7D090C1B69F}" dt="2025-01-24T22:20:26.337" v="123" actId="1076"/>
          <ac:spMkLst>
            <pc:docMk/>
            <pc:sldMk cId="0" sldId="326"/>
            <ac:spMk id="15" creationId="{648CA9FE-C4BA-A70D-5A1B-3AC2C00F27C7}"/>
          </ac:spMkLst>
        </pc:spChg>
        <pc:spChg chg="add mod">
          <ac:chgData name="Vivek Bhusari" userId="2b1b3bad9b7f7dc4" providerId="LiveId" clId="{E9047F65-9D8E-46F7-91A2-E7D090C1B69F}" dt="2025-01-24T22:14:31.277" v="82" actId="1076"/>
          <ac:spMkLst>
            <pc:docMk/>
            <pc:sldMk cId="0" sldId="326"/>
            <ac:spMk id="16" creationId="{4909660F-2D36-FCCB-86A4-4AB306000FCE}"/>
          </ac:spMkLst>
        </pc:spChg>
        <pc:spChg chg="add mod">
          <ac:chgData name="Vivek Bhusari" userId="2b1b3bad9b7f7dc4" providerId="LiveId" clId="{E9047F65-9D8E-46F7-91A2-E7D090C1B69F}" dt="2025-01-24T22:15:02.942" v="85" actId="1076"/>
          <ac:spMkLst>
            <pc:docMk/>
            <pc:sldMk cId="0" sldId="326"/>
            <ac:spMk id="17" creationId="{DC2499B3-234C-4BB6-1DAD-D956DE1C0227}"/>
          </ac:spMkLst>
        </pc:spChg>
        <pc:spChg chg="add mod">
          <ac:chgData name="Vivek Bhusari" userId="2b1b3bad9b7f7dc4" providerId="LiveId" clId="{E9047F65-9D8E-46F7-91A2-E7D090C1B69F}" dt="2025-01-24T22:18:44.711" v="108" actId="1076"/>
          <ac:spMkLst>
            <pc:docMk/>
            <pc:sldMk cId="0" sldId="326"/>
            <ac:spMk id="29" creationId="{1139D6CB-6FD2-62B8-5F04-91CFDA55115C}"/>
          </ac:spMkLst>
        </pc:spChg>
        <pc:spChg chg="add mod">
          <ac:chgData name="Vivek Bhusari" userId="2b1b3bad9b7f7dc4" providerId="LiveId" clId="{E9047F65-9D8E-46F7-91A2-E7D090C1B69F}" dt="2025-01-24T22:19:21.366" v="117" actId="1076"/>
          <ac:spMkLst>
            <pc:docMk/>
            <pc:sldMk cId="0" sldId="326"/>
            <ac:spMk id="30" creationId="{96B90876-6DF7-750C-2E08-80B9231FC0A8}"/>
          </ac:spMkLst>
        </pc:spChg>
        <pc:spChg chg="add mod">
          <ac:chgData name="Vivek Bhusari" userId="2b1b3bad9b7f7dc4" providerId="LiveId" clId="{E9047F65-9D8E-46F7-91A2-E7D090C1B69F}" dt="2025-01-24T22:19:27.106" v="118" actId="1076"/>
          <ac:spMkLst>
            <pc:docMk/>
            <pc:sldMk cId="0" sldId="326"/>
            <ac:spMk id="31" creationId="{7F9E4F04-F5E0-D4ED-CA25-BA76ACDCCCE9}"/>
          </ac:spMkLst>
        </pc:spChg>
        <pc:spChg chg="mod">
          <ac:chgData name="Vivek Bhusari" userId="2b1b3bad9b7f7dc4" providerId="LiveId" clId="{E9047F65-9D8E-46F7-91A2-E7D090C1B69F}" dt="2025-01-24T22:19:58.628" v="120" actId="1076"/>
          <ac:spMkLst>
            <pc:docMk/>
            <pc:sldMk cId="0" sldId="326"/>
            <ac:spMk id="1491" creationId="{00000000-0000-0000-0000-000000000000}"/>
          </ac:spMkLst>
        </pc:spChg>
        <pc:spChg chg="mod">
          <ac:chgData name="Vivek Bhusari" userId="2b1b3bad9b7f7dc4" providerId="LiveId" clId="{E9047F65-9D8E-46F7-91A2-E7D090C1B69F}" dt="2025-01-24T22:20:07.139" v="121" actId="1076"/>
          <ac:spMkLst>
            <pc:docMk/>
            <pc:sldMk cId="0" sldId="326"/>
            <ac:spMk id="1492" creationId="{00000000-0000-0000-0000-000000000000}"/>
          </ac:spMkLst>
        </pc:spChg>
        <pc:picChg chg="mod">
          <ac:chgData name="Vivek Bhusari" userId="2b1b3bad9b7f7dc4" providerId="LiveId" clId="{E9047F65-9D8E-46F7-91A2-E7D090C1B69F}" dt="2025-01-24T22:15:57.580" v="88" actId="1076"/>
          <ac:picMkLst>
            <pc:docMk/>
            <pc:sldMk cId="0" sldId="326"/>
            <ac:picMk id="1486" creationId="{00000000-0000-0000-0000-000000000000}"/>
          </ac:picMkLst>
        </pc:picChg>
        <pc:cxnChg chg="mod">
          <ac:chgData name="Vivek Bhusari" userId="2b1b3bad9b7f7dc4" providerId="LiveId" clId="{E9047F65-9D8E-46F7-91A2-E7D090C1B69F}" dt="2025-01-24T22:16:40.780" v="92" actId="14100"/>
          <ac:cxnSpMkLst>
            <pc:docMk/>
            <pc:sldMk cId="0" sldId="326"/>
            <ac:cxnSpMk id="1484" creationId="{00000000-0000-0000-0000-000000000000}"/>
          </ac:cxnSpMkLst>
        </pc:cxnChg>
        <pc:cxnChg chg="mod">
          <ac:chgData name="Vivek Bhusari" userId="2b1b3bad9b7f7dc4" providerId="LiveId" clId="{E9047F65-9D8E-46F7-91A2-E7D090C1B69F}" dt="2025-01-24T22:17:43.441" v="97" actId="14100"/>
          <ac:cxnSpMkLst>
            <pc:docMk/>
            <pc:sldMk cId="0" sldId="326"/>
            <ac:cxnSpMk id="1487" creationId="{00000000-0000-0000-0000-000000000000}"/>
          </ac:cxnSpMkLst>
        </pc:cxnChg>
        <pc:cxnChg chg="mod">
          <ac:chgData name="Vivek Bhusari" userId="2b1b3bad9b7f7dc4" providerId="LiveId" clId="{E9047F65-9D8E-46F7-91A2-E7D090C1B69F}" dt="2025-01-24T22:17:09.945" v="93" actId="14100"/>
          <ac:cxnSpMkLst>
            <pc:docMk/>
            <pc:sldMk cId="0" sldId="326"/>
            <ac:cxnSpMk id="1488" creationId="{00000000-0000-0000-0000-000000000000}"/>
          </ac:cxnSpMkLst>
        </pc:cxnChg>
        <pc:cxnChg chg="mod">
          <ac:chgData name="Vivek Bhusari" userId="2b1b3bad9b7f7dc4" providerId="LiveId" clId="{E9047F65-9D8E-46F7-91A2-E7D090C1B69F}" dt="2025-01-24T22:18:10.275" v="100" actId="14100"/>
          <ac:cxnSpMkLst>
            <pc:docMk/>
            <pc:sldMk cId="0" sldId="326"/>
            <ac:cxnSpMk id="1494" creationId="{00000000-0000-0000-0000-000000000000}"/>
          </ac:cxnSpMkLst>
        </pc:cxnChg>
      </pc:sldChg>
      <pc:sldChg chg="modSp mod">
        <pc:chgData name="Vivek Bhusari" userId="2b1b3bad9b7f7dc4" providerId="LiveId" clId="{E9047F65-9D8E-46F7-91A2-E7D090C1B69F}" dt="2025-01-24T22:25:40.334" v="126" actId="1076"/>
        <pc:sldMkLst>
          <pc:docMk/>
          <pc:sldMk cId="0" sldId="327"/>
        </pc:sldMkLst>
        <pc:spChg chg="mod">
          <ac:chgData name="Vivek Bhusari" userId="2b1b3bad9b7f7dc4" providerId="LiveId" clId="{E9047F65-9D8E-46F7-91A2-E7D090C1B69F}" dt="2025-01-24T22:25:40.334" v="126" actId="1076"/>
          <ac:spMkLst>
            <pc:docMk/>
            <pc:sldMk cId="0" sldId="327"/>
            <ac:spMk id="1506" creationId="{00000000-0000-0000-0000-000000000000}"/>
          </ac:spMkLst>
        </pc:spChg>
      </pc:sldChg>
      <pc:sldChg chg="modSp mod">
        <pc:chgData name="Vivek Bhusari" userId="2b1b3bad9b7f7dc4" providerId="LiveId" clId="{E9047F65-9D8E-46F7-91A2-E7D090C1B69F}" dt="2025-01-24T22:28:08.649" v="127" actId="1076"/>
        <pc:sldMkLst>
          <pc:docMk/>
          <pc:sldMk cId="0" sldId="328"/>
        </pc:sldMkLst>
        <pc:spChg chg="mod">
          <ac:chgData name="Vivek Bhusari" userId="2b1b3bad9b7f7dc4" providerId="LiveId" clId="{E9047F65-9D8E-46F7-91A2-E7D090C1B69F}" dt="2025-01-24T22:28:08.649" v="127" actId="1076"/>
          <ac:spMkLst>
            <pc:docMk/>
            <pc:sldMk cId="0" sldId="328"/>
            <ac:spMk id="1515" creationId="{00000000-0000-0000-0000-000000000000}"/>
          </ac:spMkLst>
        </pc:spChg>
      </pc:sldChg>
      <pc:sldChg chg="modSp mod">
        <pc:chgData name="Vivek Bhusari" userId="2b1b3bad9b7f7dc4" providerId="LiveId" clId="{E9047F65-9D8E-46F7-91A2-E7D090C1B69F}" dt="2025-01-24T22:37:10.100" v="128" actId="1076"/>
        <pc:sldMkLst>
          <pc:docMk/>
          <pc:sldMk cId="0" sldId="333"/>
        </pc:sldMkLst>
        <pc:spChg chg="mod">
          <ac:chgData name="Vivek Bhusari" userId="2b1b3bad9b7f7dc4" providerId="LiveId" clId="{E9047F65-9D8E-46F7-91A2-E7D090C1B69F}" dt="2025-01-24T22:37:10.100" v="128" actId="1076"/>
          <ac:spMkLst>
            <pc:docMk/>
            <pc:sldMk cId="0" sldId="333"/>
            <ac:spMk id="1627" creationId="{00000000-0000-0000-0000-000000000000}"/>
          </ac:spMkLst>
        </pc:spChg>
      </pc:sldChg>
      <pc:sldChg chg="modSp mod">
        <pc:chgData name="Vivek Bhusari" userId="2b1b3bad9b7f7dc4" providerId="LiveId" clId="{E9047F65-9D8E-46F7-91A2-E7D090C1B69F}" dt="2025-01-24T22:39:46.239" v="129" actId="1076"/>
        <pc:sldMkLst>
          <pc:docMk/>
          <pc:sldMk cId="0" sldId="339"/>
        </pc:sldMkLst>
        <pc:spChg chg="mod">
          <ac:chgData name="Vivek Bhusari" userId="2b1b3bad9b7f7dc4" providerId="LiveId" clId="{E9047F65-9D8E-46F7-91A2-E7D090C1B69F}" dt="2025-01-24T22:39:46.239" v="129" actId="1076"/>
          <ac:spMkLst>
            <pc:docMk/>
            <pc:sldMk cId="0" sldId="339"/>
            <ac:spMk id="1719" creationId="{00000000-0000-0000-0000-000000000000}"/>
          </ac:spMkLst>
        </pc:spChg>
      </pc:sldChg>
      <pc:sldChg chg="modSp mod">
        <pc:chgData name="Vivek Bhusari" userId="2b1b3bad9b7f7dc4" providerId="LiveId" clId="{E9047F65-9D8E-46F7-91A2-E7D090C1B69F}" dt="2025-01-24T22:50:03.429" v="130" actId="1076"/>
        <pc:sldMkLst>
          <pc:docMk/>
          <pc:sldMk cId="0" sldId="343"/>
        </pc:sldMkLst>
        <pc:spChg chg="mod">
          <ac:chgData name="Vivek Bhusari" userId="2b1b3bad9b7f7dc4" providerId="LiveId" clId="{E9047F65-9D8E-46F7-91A2-E7D090C1B69F}" dt="2025-01-24T22:50:03.429" v="130" actId="1076"/>
          <ac:spMkLst>
            <pc:docMk/>
            <pc:sldMk cId="0" sldId="343"/>
            <ac:spMk id="1772" creationId="{00000000-0000-0000-0000-000000000000}"/>
          </ac:spMkLst>
        </pc:spChg>
      </pc:sldChg>
      <pc:sldChg chg="modSp mod">
        <pc:chgData name="Vivek Bhusari" userId="2b1b3bad9b7f7dc4" providerId="LiveId" clId="{E9047F65-9D8E-46F7-91A2-E7D090C1B69F}" dt="2025-01-24T22:51:24.017" v="133" actId="1076"/>
        <pc:sldMkLst>
          <pc:docMk/>
          <pc:sldMk cId="0" sldId="345"/>
        </pc:sldMkLst>
        <pc:spChg chg="mod">
          <ac:chgData name="Vivek Bhusari" userId="2b1b3bad9b7f7dc4" providerId="LiveId" clId="{E9047F65-9D8E-46F7-91A2-E7D090C1B69F}" dt="2025-01-24T22:51:24.017" v="133" actId="1076"/>
          <ac:spMkLst>
            <pc:docMk/>
            <pc:sldMk cId="0" sldId="345"/>
            <ac:spMk id="1790" creationId="{00000000-0000-0000-0000-000000000000}"/>
          </ac:spMkLst>
        </pc:spChg>
      </pc:sldChg>
      <pc:sldChg chg="modSp mod">
        <pc:chgData name="Vivek Bhusari" userId="2b1b3bad9b7f7dc4" providerId="LiveId" clId="{E9047F65-9D8E-46F7-91A2-E7D090C1B69F}" dt="2025-01-24T22:54:14.058" v="134" actId="1076"/>
        <pc:sldMkLst>
          <pc:docMk/>
          <pc:sldMk cId="0" sldId="358"/>
        </pc:sldMkLst>
        <pc:spChg chg="mod">
          <ac:chgData name="Vivek Bhusari" userId="2b1b3bad9b7f7dc4" providerId="LiveId" clId="{E9047F65-9D8E-46F7-91A2-E7D090C1B69F}" dt="2025-01-24T22:54:14.058" v="134" actId="1076"/>
          <ac:spMkLst>
            <pc:docMk/>
            <pc:sldMk cId="0" sldId="358"/>
            <ac:spMk id="2017" creationId="{00000000-0000-0000-0000-000000000000}"/>
          </ac:spMkLst>
        </pc:spChg>
        <pc:spChg chg="mod">
          <ac:chgData name="Vivek Bhusari" userId="2b1b3bad9b7f7dc4" providerId="LiveId" clId="{E9047F65-9D8E-46F7-91A2-E7D090C1B69F}" dt="2025-01-24T22:54:14.058" v="134" actId="1076"/>
          <ac:spMkLst>
            <pc:docMk/>
            <pc:sldMk cId="0" sldId="358"/>
            <ac:spMk id="2022" creationId="{00000000-0000-0000-0000-000000000000}"/>
          </ac:spMkLst>
        </pc:spChg>
        <pc:spChg chg="mod">
          <ac:chgData name="Vivek Bhusari" userId="2b1b3bad9b7f7dc4" providerId="LiveId" clId="{E9047F65-9D8E-46F7-91A2-E7D090C1B69F}" dt="2025-01-24T22:54:14.058" v="134" actId="1076"/>
          <ac:spMkLst>
            <pc:docMk/>
            <pc:sldMk cId="0" sldId="358"/>
            <ac:spMk id="2023" creationId="{00000000-0000-0000-0000-000000000000}"/>
          </ac:spMkLst>
        </pc:spChg>
        <pc:spChg chg="mod">
          <ac:chgData name="Vivek Bhusari" userId="2b1b3bad9b7f7dc4" providerId="LiveId" clId="{E9047F65-9D8E-46F7-91A2-E7D090C1B69F}" dt="2025-01-24T22:54:14.058" v="134" actId="1076"/>
          <ac:spMkLst>
            <pc:docMk/>
            <pc:sldMk cId="0" sldId="358"/>
            <ac:spMk id="2024" creationId="{00000000-0000-0000-0000-000000000000}"/>
          </ac:spMkLst>
        </pc:spChg>
      </pc:sldChg>
      <pc:sldChg chg="modSp mod">
        <pc:chgData name="Vivek Bhusari" userId="2b1b3bad9b7f7dc4" providerId="LiveId" clId="{E9047F65-9D8E-46F7-91A2-E7D090C1B69F}" dt="2025-01-24T22:54:51.073" v="135" actId="1076"/>
        <pc:sldMkLst>
          <pc:docMk/>
          <pc:sldMk cId="0" sldId="359"/>
        </pc:sldMkLst>
        <pc:spChg chg="mod">
          <ac:chgData name="Vivek Bhusari" userId="2b1b3bad9b7f7dc4" providerId="LiveId" clId="{E9047F65-9D8E-46F7-91A2-E7D090C1B69F}" dt="2025-01-24T22:54:51.073" v="135" actId="1076"/>
          <ac:spMkLst>
            <pc:docMk/>
            <pc:sldMk cId="0" sldId="359"/>
            <ac:spMk id="2029" creationId="{00000000-0000-0000-0000-000000000000}"/>
          </ac:spMkLst>
        </pc:spChg>
        <pc:spChg chg="mod">
          <ac:chgData name="Vivek Bhusari" userId="2b1b3bad9b7f7dc4" providerId="LiveId" clId="{E9047F65-9D8E-46F7-91A2-E7D090C1B69F}" dt="2025-01-24T22:54:51.073" v="135" actId="1076"/>
          <ac:spMkLst>
            <pc:docMk/>
            <pc:sldMk cId="0" sldId="359"/>
            <ac:spMk id="2033" creationId="{00000000-0000-0000-0000-000000000000}"/>
          </ac:spMkLst>
        </pc:spChg>
        <pc:spChg chg="mod">
          <ac:chgData name="Vivek Bhusari" userId="2b1b3bad9b7f7dc4" providerId="LiveId" clId="{E9047F65-9D8E-46F7-91A2-E7D090C1B69F}" dt="2025-01-24T22:54:51.073" v="135" actId="1076"/>
          <ac:spMkLst>
            <pc:docMk/>
            <pc:sldMk cId="0" sldId="359"/>
            <ac:spMk id="2035" creationId="{00000000-0000-0000-0000-000000000000}"/>
          </ac:spMkLst>
        </pc:spChg>
        <pc:spChg chg="mod">
          <ac:chgData name="Vivek Bhusari" userId="2b1b3bad9b7f7dc4" providerId="LiveId" clId="{E9047F65-9D8E-46F7-91A2-E7D090C1B69F}" dt="2025-01-24T22:54:51.073" v="135" actId="1076"/>
          <ac:spMkLst>
            <pc:docMk/>
            <pc:sldMk cId="0" sldId="359"/>
            <ac:spMk id="2037" creationId="{00000000-0000-0000-0000-000000000000}"/>
          </ac:spMkLst>
        </pc:spChg>
        <pc:spChg chg="mod">
          <ac:chgData name="Vivek Bhusari" userId="2b1b3bad9b7f7dc4" providerId="LiveId" clId="{E9047F65-9D8E-46F7-91A2-E7D090C1B69F}" dt="2025-01-24T22:54:51.073" v="135" actId="1076"/>
          <ac:spMkLst>
            <pc:docMk/>
            <pc:sldMk cId="0" sldId="359"/>
            <ac:spMk id="2039" creationId="{00000000-0000-0000-0000-000000000000}"/>
          </ac:spMkLst>
        </pc:spChg>
        <pc:spChg chg="mod">
          <ac:chgData name="Vivek Bhusari" userId="2b1b3bad9b7f7dc4" providerId="LiveId" clId="{E9047F65-9D8E-46F7-91A2-E7D090C1B69F}" dt="2025-01-24T22:54:51.073" v="135" actId="1076"/>
          <ac:spMkLst>
            <pc:docMk/>
            <pc:sldMk cId="0" sldId="359"/>
            <ac:spMk id="2041" creationId="{00000000-0000-0000-0000-000000000000}"/>
          </ac:spMkLst>
        </pc:spChg>
        <pc:spChg chg="mod">
          <ac:chgData name="Vivek Bhusari" userId="2b1b3bad9b7f7dc4" providerId="LiveId" clId="{E9047F65-9D8E-46F7-91A2-E7D090C1B69F}" dt="2025-01-24T22:54:51.073" v="135" actId="1076"/>
          <ac:spMkLst>
            <pc:docMk/>
            <pc:sldMk cId="0" sldId="359"/>
            <ac:spMk id="2043" creationId="{00000000-0000-0000-0000-000000000000}"/>
          </ac:spMkLst>
        </pc:spChg>
        <pc:spChg chg="mod">
          <ac:chgData name="Vivek Bhusari" userId="2b1b3bad9b7f7dc4" providerId="LiveId" clId="{E9047F65-9D8E-46F7-91A2-E7D090C1B69F}" dt="2025-01-24T22:54:51.073" v="135" actId="1076"/>
          <ac:spMkLst>
            <pc:docMk/>
            <pc:sldMk cId="0" sldId="359"/>
            <ac:spMk id="2045" creationId="{00000000-0000-0000-0000-000000000000}"/>
          </ac:spMkLst>
        </pc:spChg>
        <pc:cxnChg chg="mod">
          <ac:chgData name="Vivek Bhusari" userId="2b1b3bad9b7f7dc4" providerId="LiveId" clId="{E9047F65-9D8E-46F7-91A2-E7D090C1B69F}" dt="2025-01-24T22:54:51.073" v="135" actId="1076"/>
          <ac:cxnSpMkLst>
            <pc:docMk/>
            <pc:sldMk cId="0" sldId="359"/>
            <ac:cxnSpMk id="2036" creationId="{00000000-0000-0000-0000-000000000000}"/>
          </ac:cxnSpMkLst>
        </pc:cxnChg>
        <pc:cxnChg chg="mod">
          <ac:chgData name="Vivek Bhusari" userId="2b1b3bad9b7f7dc4" providerId="LiveId" clId="{E9047F65-9D8E-46F7-91A2-E7D090C1B69F}" dt="2025-01-24T22:54:51.073" v="135" actId="1076"/>
          <ac:cxnSpMkLst>
            <pc:docMk/>
            <pc:sldMk cId="0" sldId="359"/>
            <ac:cxnSpMk id="2038" creationId="{00000000-0000-0000-0000-000000000000}"/>
          </ac:cxnSpMkLst>
        </pc:cxnChg>
      </pc:sldChg>
      <pc:sldChg chg="modSp mod">
        <pc:chgData name="Vivek Bhusari" userId="2b1b3bad9b7f7dc4" providerId="LiveId" clId="{E9047F65-9D8E-46F7-91A2-E7D090C1B69F}" dt="2025-01-24T22:57:03.625" v="136" actId="1076"/>
        <pc:sldMkLst>
          <pc:docMk/>
          <pc:sldMk cId="0" sldId="383"/>
        </pc:sldMkLst>
        <pc:spChg chg="mod">
          <ac:chgData name="Vivek Bhusari" userId="2b1b3bad9b7f7dc4" providerId="LiveId" clId="{E9047F65-9D8E-46F7-91A2-E7D090C1B69F}" dt="2025-01-24T22:57:03.625" v="136" actId="1076"/>
          <ac:spMkLst>
            <pc:docMk/>
            <pc:sldMk cId="0" sldId="383"/>
            <ac:spMk id="2290" creationId="{00000000-0000-0000-0000-000000000000}"/>
          </ac:spMkLst>
        </pc:spChg>
      </pc:sldChg>
      <pc:sldChg chg="modSp mod">
        <pc:chgData name="Vivek Bhusari" userId="2b1b3bad9b7f7dc4" providerId="LiveId" clId="{E9047F65-9D8E-46F7-91A2-E7D090C1B69F}" dt="2025-01-24T22:59:20.284" v="137" actId="20577"/>
        <pc:sldMkLst>
          <pc:docMk/>
          <pc:sldMk cId="0" sldId="390"/>
        </pc:sldMkLst>
        <pc:spChg chg="mod">
          <ac:chgData name="Vivek Bhusari" userId="2b1b3bad9b7f7dc4" providerId="LiveId" clId="{E9047F65-9D8E-46F7-91A2-E7D090C1B69F}" dt="2025-01-24T22:59:20.284" v="137" actId="20577"/>
          <ac:spMkLst>
            <pc:docMk/>
            <pc:sldMk cId="0" sldId="390"/>
            <ac:spMk id="2369" creationId="{00000000-0000-0000-0000-000000000000}"/>
          </ac:spMkLst>
        </pc:spChg>
      </pc:sldChg>
      <pc:sldChg chg="modSp mod">
        <pc:chgData name="Vivek Bhusari" userId="2b1b3bad9b7f7dc4" providerId="LiveId" clId="{E9047F65-9D8E-46F7-91A2-E7D090C1B69F}" dt="2025-01-24T22:59:37.589" v="138" actId="1076"/>
        <pc:sldMkLst>
          <pc:docMk/>
          <pc:sldMk cId="0" sldId="391"/>
        </pc:sldMkLst>
        <pc:spChg chg="mod">
          <ac:chgData name="Vivek Bhusari" userId="2b1b3bad9b7f7dc4" providerId="LiveId" clId="{E9047F65-9D8E-46F7-91A2-E7D090C1B69F}" dt="2025-01-24T22:59:37.589" v="138" actId="1076"/>
          <ac:spMkLst>
            <pc:docMk/>
            <pc:sldMk cId="0" sldId="391"/>
            <ac:spMk id="237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p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5" name="Google Shape;1965;p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p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7" name="Google Shape;1997;p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6" name="Google Shape;2006;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p1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5" name="Google Shape;2015;p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p1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7" name="Google Shape;2027;p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9" name="Google Shape;2049;p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7" name="Google Shape;2057;p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3" name="Google Shape;2063;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9" name="Google Shape;2069;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p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5" name="Google Shape;2075;p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1" name="Google Shape;2081;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p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1" name="Google Shape;2091;p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1" name="Google Shape;2101;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0" name="Google Shape;2110;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p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4" name="Google Shape;2114;p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p1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8" name="Google Shape;2118;p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p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7" name="Google Shape;2127;p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5" name="Google Shape;2135;p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p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6" name="Google Shape;2166;p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p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4" name="Google Shape;2194;p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p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3" name="Google Shape;2203;p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p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2" name="Google Shape;2212;p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p1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0" name="Google Shape;2220;p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p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9" name="Google Shape;2229;p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p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8" name="Google Shape;2238;p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p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7" name="Google Shape;2247;p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p1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8" name="Google Shape;2268;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p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7" name="Google Shape;2277;p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p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7" name="Google Shape;2287;p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p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6" name="Google Shape;2296;p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p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0" name="Google Shape;2310;p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8" name="Google Shape;2318;p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p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7" name="Google Shape;2327;p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p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6" name="Google Shape;2336;p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p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6" name="Google Shape;2346;p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6" name="Google Shape;2366;p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p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5" name="Google Shape;2375;p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p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4" name="Google Shape;2384;p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p1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3" name="Google Shape;2393;p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p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2" name="Google Shape;2402;p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p1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8" name="Google Shape;2428;p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p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7" name="Google Shape;2437;p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p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6" name="Google Shape;2446;p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p1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5" name="Google Shape;2455;p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p1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4" name="Google Shape;2464;p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3" name="Google Shape;78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1" name="Google Shape;88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https://help.sap.com/docs/BTP/65de2977205c403bbc107264b8eccf4b/144e1733d0d64d58a7176e817fa6aeb3.html</a:t>
            </a:r>
            <a:endParaRPr/>
          </a:p>
        </p:txBody>
      </p:sp>
      <p:sp>
        <p:nvSpPr>
          <p:cNvPr id="882" name="Google Shape;882;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2" name="Google Shape;892;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1" name="Google Shape;911;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5" name="Google Shape;9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https://help.sap.com/docs/BTP/65de2977205c403bbc107264b8eccf4b/00aa2c23479d42568b18882b1ca90d79.html</a:t>
            </a:r>
            <a:endParaRPr/>
          </a:p>
        </p:txBody>
      </p:sp>
      <p:sp>
        <p:nvSpPr>
          <p:cNvPr id="936" name="Google Shape;936;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8" name="Google Shape;98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 name="Google Shape;99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5" name="Google Shape;100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5" name="Google Shape;102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2" name="Google Shape;104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1" name="Google Shape;105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2" name="Google Shape;1122;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1" name="Google Shape;113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9" name="Google Shape;113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8" name="Google Shape;1198;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6" name="Google Shape;1206;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1" name="Google Shape;125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1" name="Google Shape;1261;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7" name="Google Shape;1287;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6" name="Google Shape;1296;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5" name="Google Shape;130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5" name="Google Shape;1315;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7" name="Google Shape;1347;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6" name="Google Shape;1356;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5" name="Google Shape;1365;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5" name="Google Shape;1375;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3" name="Google Shape;1383;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1" name="Google Shape;1391;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0" name="Google Shape;1400;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9" name="Google Shape;140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8" name="Google Shape;1428;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4" name="Google Shape;1464;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3" name="Google Shape;1503;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2" name="Google Shape;1512;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1" name="Google Shape;1521;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0" name="Google Shape;1530;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2" name="Google Shape;1552;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1" name="Google Shape;1561;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2" name="Google Shape;1602;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2" name="Google Shape;1632;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9" name="Google Shape;1649;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8" name="Google Shape;1658;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4" name="Google Shape;1674;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3" name="Google Shape;1683;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6" name="Google Shape;1716;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5" name="Google Shape;1725;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2" name="Google Shape;1742;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1" name="Google Shape;1751;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9" name="Google Shape;1769;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8" name="Google Shape;1778;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7" name="Google Shape;1787;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5" name="Google Shape;1815;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p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5" name="Google Shape;1835;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p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2" name="Google Shape;1862;p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p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1" name="Google Shape;1871;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0" name="Google Shape;1880;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9" name="Google Shape;1889;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2" name="Google Shape;1922;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6" name="Google Shape;1936;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6" name="Google Shape;1956;p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p146"/>
          <p:cNvGrpSpPr/>
          <p:nvPr/>
        </p:nvGrpSpPr>
        <p:grpSpPr>
          <a:xfrm rot="10800000">
            <a:off x="9586912" y="4027941"/>
            <a:ext cx="2601913" cy="2833688"/>
            <a:chOff x="0" y="0"/>
            <a:chExt cx="2601913" cy="2833688"/>
          </a:xfrm>
        </p:grpSpPr>
        <p:sp>
          <p:nvSpPr>
            <p:cNvPr id="17" name="Google Shape;17;p146"/>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 name="Google Shape;18;p146"/>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 name="Google Shape;19;p146"/>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 name="Google Shape;20;p146"/>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 name="Google Shape;21;p146"/>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 name="Google Shape;22;p146"/>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 name="Google Shape;23;p146"/>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 name="Google Shape;24;p146"/>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 name="Google Shape;25;p146"/>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 name="Google Shape;26;p146"/>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 name="Google Shape;27;p146"/>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 name="Google Shape;28;p146"/>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9" name="Google Shape;29;p146"/>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0" name="Google Shape;30;p146"/>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 name="Google Shape;31;p146"/>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2" name="Google Shape;32;p146"/>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3" name="Google Shape;33;p146"/>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4" name="Google Shape;34;p146"/>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5" name="Google Shape;35;p146"/>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6" name="Google Shape;36;p146"/>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7" name="Google Shape;37;p146"/>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38" name="Google Shape;38;p146"/>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9" name="Google Shape;39;p146"/>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0" name="Google Shape;40;p146"/>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46"/>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42" name="Google Shape;42;p14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45" name="Google Shape;45;p146"/>
          <p:cNvGrpSpPr/>
          <p:nvPr/>
        </p:nvGrpSpPr>
        <p:grpSpPr>
          <a:xfrm>
            <a:off x="0" y="0"/>
            <a:ext cx="3445202" cy="4727575"/>
            <a:chOff x="0" y="0"/>
            <a:chExt cx="3445202" cy="4727575"/>
          </a:xfrm>
        </p:grpSpPr>
        <p:grpSp>
          <p:nvGrpSpPr>
            <p:cNvPr id="46" name="Google Shape;46;p146"/>
            <p:cNvGrpSpPr/>
            <p:nvPr/>
          </p:nvGrpSpPr>
          <p:grpSpPr>
            <a:xfrm rot="10800000">
              <a:off x="0" y="0"/>
              <a:ext cx="2913063" cy="4727575"/>
              <a:chOff x="9275762" y="2130425"/>
              <a:chExt cx="2913063" cy="4727575"/>
            </a:xfrm>
          </p:grpSpPr>
          <p:sp>
            <p:nvSpPr>
              <p:cNvPr id="47" name="Google Shape;47;p146"/>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8" name="Google Shape;48;p146"/>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9" name="Google Shape;49;p146"/>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0" name="Google Shape;50;p146"/>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1" name="Google Shape;51;p146"/>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 name="Google Shape;52;p146"/>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3" name="Google Shape;53;p146"/>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 name="Google Shape;54;p146"/>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5" name="Google Shape;55;p146"/>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6" name="Google Shape;56;p146"/>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7" name="Google Shape;57;p146"/>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8" name="Google Shape;58;p146"/>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9" name="Google Shape;59;p146"/>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0" name="Google Shape;60;p146"/>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1" name="Google Shape;61;p146"/>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2" name="Google Shape;62;p146"/>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3" name="Google Shape;63;p146"/>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4" name="Google Shape;64;p146"/>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5" name="Google Shape;65;p146"/>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6" name="Google Shape;66;p146"/>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7" name="Google Shape;67;p146"/>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8" name="Google Shape;68;p146"/>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69" name="Google Shape;69;p146"/>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0" name="Google Shape;70;p146"/>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1" name="Google Shape;71;p146"/>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2" name="Google Shape;72;p146"/>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3" name="Google Shape;73;p146"/>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4" name="Google Shape;74;p146"/>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5" name="Google Shape;75;p146"/>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6" name="Google Shape;76;p146"/>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7" name="Google Shape;77;p146"/>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8" name="Google Shape;78;p146"/>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9" name="Google Shape;79;p146"/>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0" name="Google Shape;80;p146"/>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1" name="Google Shape;81;p146"/>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2" name="Google Shape;82;p146"/>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3" name="Google Shape;83;p146"/>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4" name="Google Shape;84;p146"/>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85" name="Google Shape;85;p146"/>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86" name="Google Shape;86;p146"/>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151"/>
        <p:cNvGrpSpPr/>
        <p:nvPr/>
      </p:nvGrpSpPr>
      <p:grpSpPr>
        <a:xfrm>
          <a:off x="0" y="0"/>
          <a:ext cx="0" cy="0"/>
          <a:chOff x="0" y="0"/>
          <a:chExt cx="0" cy="0"/>
        </a:xfrm>
      </p:grpSpPr>
      <p:sp>
        <p:nvSpPr>
          <p:cNvPr id="152" name="Google Shape;152;p15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5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5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157"/>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57"/>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157"/>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158"/>
        <p:cNvGrpSpPr/>
        <p:nvPr/>
      </p:nvGrpSpPr>
      <p:grpSpPr>
        <a:xfrm>
          <a:off x="0" y="0"/>
          <a:ext cx="0" cy="0"/>
          <a:chOff x="0" y="0"/>
          <a:chExt cx="0" cy="0"/>
        </a:xfrm>
      </p:grpSpPr>
      <p:sp>
        <p:nvSpPr>
          <p:cNvPr id="159" name="Google Shape;159;p15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5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5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2" name="Google Shape;162;p158"/>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3" name="Google Shape;163;p15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158"/>
          <p:cNvSpPr>
            <a:spLocks noGrp="1"/>
          </p:cNvSpPr>
          <p:nvPr>
            <p:ph type="pic" idx="2"/>
          </p:nvPr>
        </p:nvSpPr>
        <p:spPr>
          <a:xfrm>
            <a:off x="609599" y="1529909"/>
            <a:ext cx="5439509" cy="4419363"/>
          </a:xfrm>
          <a:prstGeom prst="rect">
            <a:avLst/>
          </a:prstGeom>
          <a:noFill/>
          <a:ln>
            <a:noFill/>
          </a:ln>
        </p:spPr>
      </p:sp>
      <p:sp>
        <p:nvSpPr>
          <p:cNvPr id="165" name="Google Shape;165;p158"/>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166"/>
        <p:cNvGrpSpPr/>
        <p:nvPr/>
      </p:nvGrpSpPr>
      <p:grpSpPr>
        <a:xfrm>
          <a:off x="0" y="0"/>
          <a:ext cx="0" cy="0"/>
          <a:chOff x="0" y="0"/>
          <a:chExt cx="0" cy="0"/>
        </a:xfrm>
      </p:grpSpPr>
      <p:sp>
        <p:nvSpPr>
          <p:cNvPr id="167" name="Google Shape;167;p15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15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5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0" name="Google Shape;170;p159"/>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1" name="Google Shape;171;p15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2" name="Google Shape;172;p159"/>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173"/>
        <p:cNvGrpSpPr/>
        <p:nvPr/>
      </p:nvGrpSpPr>
      <p:grpSpPr>
        <a:xfrm>
          <a:off x="0" y="0"/>
          <a:ext cx="0" cy="0"/>
          <a:chOff x="0" y="0"/>
          <a:chExt cx="0" cy="0"/>
        </a:xfrm>
      </p:grpSpPr>
      <p:sp>
        <p:nvSpPr>
          <p:cNvPr id="174" name="Google Shape;174;p16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6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6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7" name="Google Shape;177;p160"/>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8" name="Google Shape;178;p16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9" name="Google Shape;179;p160"/>
          <p:cNvSpPr>
            <a:spLocks noGrp="1"/>
          </p:cNvSpPr>
          <p:nvPr>
            <p:ph type="pic" idx="2"/>
          </p:nvPr>
        </p:nvSpPr>
        <p:spPr>
          <a:xfrm>
            <a:off x="609441" y="1529909"/>
            <a:ext cx="3605855" cy="4419363"/>
          </a:xfrm>
          <a:prstGeom prst="rect">
            <a:avLst/>
          </a:prstGeom>
          <a:noFill/>
          <a:ln>
            <a:noFill/>
          </a:ln>
        </p:spPr>
      </p:sp>
      <p:sp>
        <p:nvSpPr>
          <p:cNvPr id="180" name="Google Shape;180;p160"/>
          <p:cNvSpPr>
            <a:spLocks noGrp="1"/>
          </p:cNvSpPr>
          <p:nvPr>
            <p:ph type="pic" idx="3"/>
          </p:nvPr>
        </p:nvSpPr>
        <p:spPr>
          <a:xfrm>
            <a:off x="4298073" y="1529909"/>
            <a:ext cx="3605855" cy="4419363"/>
          </a:xfrm>
          <a:prstGeom prst="rect">
            <a:avLst/>
          </a:prstGeom>
          <a:noFill/>
          <a:ln>
            <a:noFill/>
          </a:ln>
        </p:spPr>
      </p:sp>
      <p:sp>
        <p:nvSpPr>
          <p:cNvPr id="181" name="Google Shape;181;p160"/>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2"/>
        <p:cNvGrpSpPr/>
        <p:nvPr/>
      </p:nvGrpSpPr>
      <p:grpSpPr>
        <a:xfrm>
          <a:off x="0" y="0"/>
          <a:ext cx="0" cy="0"/>
          <a:chOff x="0" y="0"/>
          <a:chExt cx="0" cy="0"/>
        </a:xfrm>
      </p:grpSpPr>
      <p:sp>
        <p:nvSpPr>
          <p:cNvPr id="183" name="Google Shape;183;p161"/>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4" name="Google Shape;184;p161"/>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185" name="Google Shape;185;p161"/>
          <p:cNvGrpSpPr/>
          <p:nvPr/>
        </p:nvGrpSpPr>
        <p:grpSpPr>
          <a:xfrm>
            <a:off x="1" y="0"/>
            <a:ext cx="2601913" cy="2833688"/>
            <a:chOff x="0" y="0"/>
            <a:chExt cx="2601913" cy="2833688"/>
          </a:xfrm>
        </p:grpSpPr>
        <p:sp>
          <p:nvSpPr>
            <p:cNvPr id="186" name="Google Shape;186;p161"/>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61"/>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61"/>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61"/>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61"/>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61"/>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61"/>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61"/>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61"/>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61"/>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61"/>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61"/>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61"/>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61"/>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61"/>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61"/>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61"/>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 name="Google Shape;203;p161"/>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 name="Google Shape;204;p161"/>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 name="Google Shape;205;p161"/>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6" name="Google Shape;206;p161"/>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7" name="Google Shape;207;p16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16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16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0" name="Google Shape;210;p161"/>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161"/>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12"/>
        <p:cNvGrpSpPr/>
        <p:nvPr/>
      </p:nvGrpSpPr>
      <p:grpSpPr>
        <a:xfrm>
          <a:off x="0" y="0"/>
          <a:ext cx="0" cy="0"/>
          <a:chOff x="0" y="0"/>
          <a:chExt cx="0" cy="0"/>
        </a:xfrm>
      </p:grpSpPr>
      <p:sp>
        <p:nvSpPr>
          <p:cNvPr id="213" name="Google Shape;213;p162"/>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16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16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16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7"/>
        <p:cNvGrpSpPr/>
        <p:nvPr/>
      </p:nvGrpSpPr>
      <p:grpSpPr>
        <a:xfrm>
          <a:off x="0" y="0"/>
          <a:ext cx="0" cy="0"/>
          <a:chOff x="0" y="0"/>
          <a:chExt cx="0" cy="0"/>
        </a:xfrm>
      </p:grpSpPr>
      <p:sp>
        <p:nvSpPr>
          <p:cNvPr id="218" name="Google Shape;218;p16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16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0" name="Google Shape;220;p16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6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16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3"/>
        <p:cNvGrpSpPr/>
        <p:nvPr/>
      </p:nvGrpSpPr>
      <p:grpSpPr>
        <a:xfrm>
          <a:off x="0" y="0"/>
          <a:ext cx="0" cy="0"/>
          <a:chOff x="0" y="0"/>
          <a:chExt cx="0" cy="0"/>
        </a:xfrm>
      </p:grpSpPr>
      <p:sp>
        <p:nvSpPr>
          <p:cNvPr id="224" name="Google Shape;224;p16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164"/>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226" name="Google Shape;226;p164"/>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227" name="Google Shape;227;p16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16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6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0"/>
        <p:cNvGrpSpPr/>
        <p:nvPr/>
      </p:nvGrpSpPr>
      <p:grpSpPr>
        <a:xfrm>
          <a:off x="0" y="0"/>
          <a:ext cx="0" cy="0"/>
          <a:chOff x="0" y="0"/>
          <a:chExt cx="0" cy="0"/>
        </a:xfrm>
      </p:grpSpPr>
      <p:sp>
        <p:nvSpPr>
          <p:cNvPr id="231" name="Google Shape;231;p16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165"/>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233" name="Google Shape;233;p165"/>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234" name="Google Shape;234;p165"/>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235" name="Google Shape;235;p165"/>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236" name="Google Shape;236;p16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6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16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39"/>
        <p:cNvGrpSpPr/>
        <p:nvPr/>
      </p:nvGrpSpPr>
      <p:grpSpPr>
        <a:xfrm>
          <a:off x="0" y="0"/>
          <a:ext cx="0" cy="0"/>
          <a:chOff x="0" y="0"/>
          <a:chExt cx="0" cy="0"/>
        </a:xfrm>
      </p:grpSpPr>
      <p:sp>
        <p:nvSpPr>
          <p:cNvPr id="240" name="Google Shape;240;p166"/>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166"/>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242" name="Google Shape;242;p166"/>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243" name="Google Shape;243;p16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6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6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sp>
        <p:nvSpPr>
          <p:cNvPr id="88" name="Google Shape;88;p147"/>
          <p:cNvSpPr txBox="1">
            <a:spLocks noGrp="1"/>
          </p:cNvSpPr>
          <p:nvPr>
            <p:ph type="title"/>
          </p:nvPr>
        </p:nvSpPr>
        <p:spPr>
          <a:xfrm>
            <a:off x="609441" y="488392"/>
            <a:ext cx="10969943" cy="711081"/>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4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6"/>
        <p:cNvGrpSpPr/>
        <p:nvPr/>
      </p:nvGrpSpPr>
      <p:grpSpPr>
        <a:xfrm>
          <a:off x="0" y="0"/>
          <a:ext cx="0" cy="0"/>
          <a:chOff x="0" y="0"/>
          <a:chExt cx="0" cy="0"/>
        </a:xfrm>
      </p:grpSpPr>
      <p:sp>
        <p:nvSpPr>
          <p:cNvPr id="247" name="Google Shape;247;p167"/>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167"/>
          <p:cNvSpPr>
            <a:spLocks noGrp="1"/>
          </p:cNvSpPr>
          <p:nvPr>
            <p:ph type="pic" idx="2"/>
          </p:nvPr>
        </p:nvSpPr>
        <p:spPr>
          <a:xfrm>
            <a:off x="2389095" y="612775"/>
            <a:ext cx="7313295" cy="4114800"/>
          </a:xfrm>
          <a:prstGeom prst="rect">
            <a:avLst/>
          </a:prstGeom>
          <a:noFill/>
          <a:ln>
            <a:noFill/>
          </a:ln>
        </p:spPr>
      </p:sp>
      <p:sp>
        <p:nvSpPr>
          <p:cNvPr id="249" name="Google Shape;249;p167"/>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250" name="Google Shape;250;p16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6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6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3"/>
        <p:cNvGrpSpPr/>
        <p:nvPr/>
      </p:nvGrpSpPr>
      <p:grpSpPr>
        <a:xfrm>
          <a:off x="0" y="0"/>
          <a:ext cx="0" cy="0"/>
          <a:chOff x="0" y="0"/>
          <a:chExt cx="0" cy="0"/>
        </a:xfrm>
      </p:grpSpPr>
      <p:sp>
        <p:nvSpPr>
          <p:cNvPr id="254" name="Google Shape;254;p168"/>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168"/>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6" name="Google Shape;256;p16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16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8" name="Google Shape;258;p16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59"/>
        <p:cNvGrpSpPr/>
        <p:nvPr/>
      </p:nvGrpSpPr>
      <p:grpSpPr>
        <a:xfrm>
          <a:off x="0" y="0"/>
          <a:ext cx="0" cy="0"/>
          <a:chOff x="0" y="0"/>
          <a:chExt cx="0" cy="0"/>
        </a:xfrm>
      </p:grpSpPr>
      <p:sp>
        <p:nvSpPr>
          <p:cNvPr id="260" name="Google Shape;260;p169"/>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169"/>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2" name="Google Shape;262;p16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16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16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71"/>
        <p:cNvGrpSpPr/>
        <p:nvPr/>
      </p:nvGrpSpPr>
      <p:grpSpPr>
        <a:xfrm>
          <a:off x="0" y="0"/>
          <a:ext cx="0" cy="0"/>
          <a:chOff x="0" y="0"/>
          <a:chExt cx="0" cy="0"/>
        </a:xfrm>
      </p:grpSpPr>
      <p:sp>
        <p:nvSpPr>
          <p:cNvPr id="272" name="Google Shape;272;p154"/>
          <p:cNvSpPr txBox="1">
            <a:spLocks noGrp="1"/>
          </p:cNvSpPr>
          <p:nvPr>
            <p:ph type="ftr" idx="11"/>
          </p:nvPr>
        </p:nvSpPr>
        <p:spPr>
          <a:xfrm>
            <a:off x="765820" y="6356351"/>
            <a:ext cx="3859795"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154"/>
          <p:cNvSpPr txBox="1">
            <a:spLocks noGrp="1"/>
          </p:cNvSpPr>
          <p:nvPr>
            <p:ph type="sldNum" idx="12"/>
          </p:nvPr>
        </p:nvSpPr>
        <p:spPr>
          <a:xfrm>
            <a:off x="0" y="6356351"/>
            <a:ext cx="588428" cy="365125"/>
          </a:xfrm>
          <a:prstGeom prst="rect">
            <a:avLst/>
          </a:prstGeom>
          <a:noFill/>
          <a:ln>
            <a:noFill/>
          </a:ln>
        </p:spPr>
        <p:txBody>
          <a:bodyPr spcFirstLastPara="1" wrap="square" lIns="0" tIns="60925" rIns="0" bIns="60925" anchor="ctr" anchorCtr="0">
            <a:noAutofit/>
          </a:bodyPr>
          <a:lstStyle>
            <a:lvl1pPr marL="0" lvl="0" indent="0" algn="ctr">
              <a:spcBef>
                <a:spcPts val="0"/>
              </a:spcBef>
              <a:buNone/>
              <a:defRPr sz="2400" b="1">
                <a:solidFill>
                  <a:schemeClr val="lt1"/>
                </a:solidFill>
                <a:latin typeface="Quattrocento Sans"/>
                <a:ea typeface="Quattrocento Sans"/>
                <a:cs typeface="Quattrocento Sans"/>
                <a:sym typeface="Quattrocento Sans"/>
              </a:defRPr>
            </a:lvl1pPr>
            <a:lvl2pPr marL="0" lvl="1" indent="0" algn="ctr">
              <a:spcBef>
                <a:spcPts val="0"/>
              </a:spcBef>
              <a:buNone/>
              <a:defRPr sz="2400" b="1">
                <a:solidFill>
                  <a:schemeClr val="lt1"/>
                </a:solidFill>
                <a:latin typeface="Quattrocento Sans"/>
                <a:ea typeface="Quattrocento Sans"/>
                <a:cs typeface="Quattrocento Sans"/>
                <a:sym typeface="Quattrocento Sans"/>
              </a:defRPr>
            </a:lvl2pPr>
            <a:lvl3pPr marL="0" lvl="2" indent="0" algn="ctr">
              <a:spcBef>
                <a:spcPts val="0"/>
              </a:spcBef>
              <a:buNone/>
              <a:defRPr sz="2400" b="1">
                <a:solidFill>
                  <a:schemeClr val="lt1"/>
                </a:solidFill>
                <a:latin typeface="Quattrocento Sans"/>
                <a:ea typeface="Quattrocento Sans"/>
                <a:cs typeface="Quattrocento Sans"/>
                <a:sym typeface="Quattrocento Sans"/>
              </a:defRPr>
            </a:lvl3pPr>
            <a:lvl4pPr marL="0" lvl="3" indent="0" algn="ctr">
              <a:spcBef>
                <a:spcPts val="0"/>
              </a:spcBef>
              <a:buNone/>
              <a:defRPr sz="2400" b="1">
                <a:solidFill>
                  <a:schemeClr val="lt1"/>
                </a:solidFill>
                <a:latin typeface="Quattrocento Sans"/>
                <a:ea typeface="Quattrocento Sans"/>
                <a:cs typeface="Quattrocento Sans"/>
                <a:sym typeface="Quattrocento Sans"/>
              </a:defRPr>
            </a:lvl4pPr>
            <a:lvl5pPr marL="0" lvl="4" indent="0" algn="ctr">
              <a:spcBef>
                <a:spcPts val="0"/>
              </a:spcBef>
              <a:buNone/>
              <a:defRPr sz="2400" b="1">
                <a:solidFill>
                  <a:schemeClr val="lt1"/>
                </a:solidFill>
                <a:latin typeface="Quattrocento Sans"/>
                <a:ea typeface="Quattrocento Sans"/>
                <a:cs typeface="Quattrocento Sans"/>
                <a:sym typeface="Quattrocento Sans"/>
              </a:defRPr>
            </a:lvl5pPr>
            <a:lvl6pPr marL="0" lvl="5" indent="0" algn="ctr">
              <a:spcBef>
                <a:spcPts val="0"/>
              </a:spcBef>
              <a:buNone/>
              <a:defRPr sz="2400" b="1">
                <a:solidFill>
                  <a:schemeClr val="lt1"/>
                </a:solidFill>
                <a:latin typeface="Quattrocento Sans"/>
                <a:ea typeface="Quattrocento Sans"/>
                <a:cs typeface="Quattrocento Sans"/>
                <a:sym typeface="Quattrocento Sans"/>
              </a:defRPr>
            </a:lvl6pPr>
            <a:lvl7pPr marL="0" lvl="6" indent="0" algn="ctr">
              <a:spcBef>
                <a:spcPts val="0"/>
              </a:spcBef>
              <a:buNone/>
              <a:defRPr sz="2400" b="1">
                <a:solidFill>
                  <a:schemeClr val="lt1"/>
                </a:solidFill>
                <a:latin typeface="Quattrocento Sans"/>
                <a:ea typeface="Quattrocento Sans"/>
                <a:cs typeface="Quattrocento Sans"/>
                <a:sym typeface="Quattrocento Sans"/>
              </a:defRPr>
            </a:lvl7pPr>
            <a:lvl8pPr marL="0" lvl="7" indent="0" algn="ctr">
              <a:spcBef>
                <a:spcPts val="0"/>
              </a:spcBef>
              <a:buNone/>
              <a:defRPr sz="2400" b="1">
                <a:solidFill>
                  <a:schemeClr val="lt1"/>
                </a:solidFill>
                <a:latin typeface="Quattrocento Sans"/>
                <a:ea typeface="Quattrocento Sans"/>
                <a:cs typeface="Quattrocento Sans"/>
                <a:sym typeface="Quattrocento Sans"/>
              </a:defRPr>
            </a:lvl8pPr>
            <a:lvl9pPr marL="0" lvl="8" indent="0" algn="ctr">
              <a:spcBef>
                <a:spcPts val="0"/>
              </a:spcBef>
              <a:buNone/>
              <a:defRPr sz="2400" b="1">
                <a:solidFill>
                  <a:schemeClr val="lt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74"/>
        <p:cNvGrpSpPr/>
        <p:nvPr/>
      </p:nvGrpSpPr>
      <p:grpSpPr>
        <a:xfrm>
          <a:off x="0" y="0"/>
          <a:ext cx="0" cy="0"/>
          <a:chOff x="0" y="0"/>
          <a:chExt cx="0" cy="0"/>
        </a:xfrm>
      </p:grpSpPr>
      <p:sp>
        <p:nvSpPr>
          <p:cNvPr id="275" name="Google Shape;275;p170"/>
          <p:cNvSpPr txBox="1">
            <a:spLocks noGrp="1"/>
          </p:cNvSpPr>
          <p:nvPr>
            <p:ph type="ctrTitle"/>
          </p:nvPr>
        </p:nvSpPr>
        <p:spPr>
          <a:xfrm>
            <a:off x="914162" y="3887117"/>
            <a:ext cx="10360501" cy="610820"/>
          </a:xfrm>
          <a:prstGeom prst="rect">
            <a:avLst/>
          </a:prstGeom>
          <a:noFill/>
          <a:ln>
            <a:noFill/>
          </a:ln>
        </p:spPr>
        <p:txBody>
          <a:bodyPr spcFirstLastPara="1" wrap="square" lIns="0" tIns="60925" rIns="0" bIns="60925" anchor="ctr" anchorCtr="0">
            <a:normAutofit/>
          </a:bodyPr>
          <a:lstStyle>
            <a:lvl1pPr lvl="0" algn="ctr">
              <a:spcBef>
                <a:spcPts val="0"/>
              </a:spcBef>
              <a:spcAft>
                <a:spcPts val="0"/>
              </a:spcAft>
              <a:buClr>
                <a:srgbClr val="3F3F3F"/>
              </a:buClr>
              <a:buSzPts val="4000"/>
              <a:buFont typeface="Calibri"/>
              <a:buNone/>
              <a:defRPr sz="4000">
                <a:solidFill>
                  <a:srgbClr val="3F3F3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170"/>
          <p:cNvSpPr txBox="1">
            <a:spLocks noGrp="1"/>
          </p:cNvSpPr>
          <p:nvPr>
            <p:ph type="subTitle" idx="1"/>
          </p:nvPr>
        </p:nvSpPr>
        <p:spPr>
          <a:xfrm>
            <a:off x="1828324" y="4399020"/>
            <a:ext cx="8532178" cy="764440"/>
          </a:xfrm>
          <a:prstGeom prst="rect">
            <a:avLst/>
          </a:prstGeom>
          <a:noFill/>
          <a:ln>
            <a:noFill/>
          </a:ln>
        </p:spPr>
        <p:txBody>
          <a:bodyPr spcFirstLastPara="1" wrap="square" lIns="0" tIns="60925" rIns="0" bIns="60925" anchor="t" anchorCtr="0">
            <a:normAutofit/>
          </a:bodyPr>
          <a:lstStyle>
            <a:lvl1pPr lvl="0" algn="ctr">
              <a:spcBef>
                <a:spcPts val="480"/>
              </a:spcBef>
              <a:spcAft>
                <a:spcPts val="0"/>
              </a:spcAft>
              <a:buClr>
                <a:srgbClr val="595959"/>
              </a:buClr>
              <a:buSzPts val="2400"/>
              <a:buNone/>
              <a:defRPr sz="2400">
                <a:solidFill>
                  <a:srgbClr val="595959"/>
                </a:solidFill>
                <a:latin typeface="Calibri"/>
                <a:ea typeface="Calibri"/>
                <a:cs typeface="Calibri"/>
                <a:sym typeface="Calibri"/>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277" name="Google Shape;277;p170"/>
          <p:cNvSpPr txBox="1">
            <a:spLocks noGrp="1"/>
          </p:cNvSpPr>
          <p:nvPr>
            <p:ph type="ftr" idx="11"/>
          </p:nvPr>
        </p:nvSpPr>
        <p:spPr>
          <a:xfrm>
            <a:off x="765820" y="6356351"/>
            <a:ext cx="3859795"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170"/>
          <p:cNvSpPr txBox="1">
            <a:spLocks noGrp="1"/>
          </p:cNvSpPr>
          <p:nvPr>
            <p:ph type="sldNum" idx="12"/>
          </p:nvPr>
        </p:nvSpPr>
        <p:spPr>
          <a:xfrm>
            <a:off x="0" y="6356351"/>
            <a:ext cx="588428" cy="365125"/>
          </a:xfrm>
          <a:prstGeom prst="rect">
            <a:avLst/>
          </a:prstGeom>
          <a:noFill/>
          <a:ln>
            <a:noFill/>
          </a:ln>
        </p:spPr>
        <p:txBody>
          <a:bodyPr spcFirstLastPara="1" wrap="square" lIns="0" tIns="60925" rIns="0" bIns="60925" anchor="ctr" anchorCtr="0">
            <a:noAutofit/>
          </a:bodyPr>
          <a:lstStyle>
            <a:lvl1pPr marL="0" lvl="0" indent="0" algn="ctr">
              <a:spcBef>
                <a:spcPts val="0"/>
              </a:spcBef>
              <a:buNone/>
              <a:defRPr sz="2400" b="1">
                <a:solidFill>
                  <a:schemeClr val="lt1"/>
                </a:solidFill>
                <a:latin typeface="Quattrocento Sans"/>
                <a:ea typeface="Quattrocento Sans"/>
                <a:cs typeface="Quattrocento Sans"/>
                <a:sym typeface="Quattrocento Sans"/>
              </a:defRPr>
            </a:lvl1pPr>
            <a:lvl2pPr marL="0" lvl="1" indent="0" algn="ctr">
              <a:spcBef>
                <a:spcPts val="0"/>
              </a:spcBef>
              <a:buNone/>
              <a:defRPr sz="2400" b="1">
                <a:solidFill>
                  <a:schemeClr val="lt1"/>
                </a:solidFill>
                <a:latin typeface="Quattrocento Sans"/>
                <a:ea typeface="Quattrocento Sans"/>
                <a:cs typeface="Quattrocento Sans"/>
                <a:sym typeface="Quattrocento Sans"/>
              </a:defRPr>
            </a:lvl2pPr>
            <a:lvl3pPr marL="0" lvl="2" indent="0" algn="ctr">
              <a:spcBef>
                <a:spcPts val="0"/>
              </a:spcBef>
              <a:buNone/>
              <a:defRPr sz="2400" b="1">
                <a:solidFill>
                  <a:schemeClr val="lt1"/>
                </a:solidFill>
                <a:latin typeface="Quattrocento Sans"/>
                <a:ea typeface="Quattrocento Sans"/>
                <a:cs typeface="Quattrocento Sans"/>
                <a:sym typeface="Quattrocento Sans"/>
              </a:defRPr>
            </a:lvl3pPr>
            <a:lvl4pPr marL="0" lvl="3" indent="0" algn="ctr">
              <a:spcBef>
                <a:spcPts val="0"/>
              </a:spcBef>
              <a:buNone/>
              <a:defRPr sz="2400" b="1">
                <a:solidFill>
                  <a:schemeClr val="lt1"/>
                </a:solidFill>
                <a:latin typeface="Quattrocento Sans"/>
                <a:ea typeface="Quattrocento Sans"/>
                <a:cs typeface="Quattrocento Sans"/>
                <a:sym typeface="Quattrocento Sans"/>
              </a:defRPr>
            </a:lvl4pPr>
            <a:lvl5pPr marL="0" lvl="4" indent="0" algn="ctr">
              <a:spcBef>
                <a:spcPts val="0"/>
              </a:spcBef>
              <a:buNone/>
              <a:defRPr sz="2400" b="1">
                <a:solidFill>
                  <a:schemeClr val="lt1"/>
                </a:solidFill>
                <a:latin typeface="Quattrocento Sans"/>
                <a:ea typeface="Quattrocento Sans"/>
                <a:cs typeface="Quattrocento Sans"/>
                <a:sym typeface="Quattrocento Sans"/>
              </a:defRPr>
            </a:lvl5pPr>
            <a:lvl6pPr marL="0" lvl="5" indent="0" algn="ctr">
              <a:spcBef>
                <a:spcPts val="0"/>
              </a:spcBef>
              <a:buNone/>
              <a:defRPr sz="2400" b="1">
                <a:solidFill>
                  <a:schemeClr val="lt1"/>
                </a:solidFill>
                <a:latin typeface="Quattrocento Sans"/>
                <a:ea typeface="Quattrocento Sans"/>
                <a:cs typeface="Quattrocento Sans"/>
                <a:sym typeface="Quattrocento Sans"/>
              </a:defRPr>
            </a:lvl6pPr>
            <a:lvl7pPr marL="0" lvl="6" indent="0" algn="ctr">
              <a:spcBef>
                <a:spcPts val="0"/>
              </a:spcBef>
              <a:buNone/>
              <a:defRPr sz="2400" b="1">
                <a:solidFill>
                  <a:schemeClr val="lt1"/>
                </a:solidFill>
                <a:latin typeface="Quattrocento Sans"/>
                <a:ea typeface="Quattrocento Sans"/>
                <a:cs typeface="Quattrocento Sans"/>
                <a:sym typeface="Quattrocento Sans"/>
              </a:defRPr>
            </a:lvl7pPr>
            <a:lvl8pPr marL="0" lvl="7" indent="0" algn="ctr">
              <a:spcBef>
                <a:spcPts val="0"/>
              </a:spcBef>
              <a:buNone/>
              <a:defRPr sz="2400" b="1">
                <a:solidFill>
                  <a:schemeClr val="lt1"/>
                </a:solidFill>
                <a:latin typeface="Quattrocento Sans"/>
                <a:ea typeface="Quattrocento Sans"/>
                <a:cs typeface="Quattrocento Sans"/>
                <a:sym typeface="Quattrocento Sans"/>
              </a:defRPr>
            </a:lvl8pPr>
            <a:lvl9pPr marL="0" lvl="8" indent="0" algn="ctr">
              <a:spcBef>
                <a:spcPts val="0"/>
              </a:spcBef>
              <a:buNone/>
              <a:defRPr sz="2400" b="1">
                <a:solidFill>
                  <a:schemeClr val="lt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9"/>
        <p:cNvGrpSpPr/>
        <p:nvPr/>
      </p:nvGrpSpPr>
      <p:grpSpPr>
        <a:xfrm>
          <a:off x="0" y="0"/>
          <a:ext cx="0" cy="0"/>
          <a:chOff x="0" y="0"/>
          <a:chExt cx="0" cy="0"/>
        </a:xfrm>
      </p:grpSpPr>
      <p:sp>
        <p:nvSpPr>
          <p:cNvPr id="280" name="Google Shape;280;p171"/>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1" name="Google Shape;281;p171"/>
          <p:cNvSpPr txBox="1">
            <a:spLocks noGrp="1"/>
          </p:cNvSpPr>
          <p:nvPr>
            <p:ph type="ftr" idx="11"/>
          </p:nvPr>
        </p:nvSpPr>
        <p:spPr>
          <a:xfrm>
            <a:off x="765820" y="6356351"/>
            <a:ext cx="3859795"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171"/>
          <p:cNvSpPr txBox="1">
            <a:spLocks noGrp="1"/>
          </p:cNvSpPr>
          <p:nvPr>
            <p:ph type="sldNum" idx="12"/>
          </p:nvPr>
        </p:nvSpPr>
        <p:spPr>
          <a:xfrm>
            <a:off x="0" y="6356351"/>
            <a:ext cx="588428" cy="365125"/>
          </a:xfrm>
          <a:prstGeom prst="rect">
            <a:avLst/>
          </a:prstGeom>
          <a:noFill/>
          <a:ln>
            <a:noFill/>
          </a:ln>
        </p:spPr>
        <p:txBody>
          <a:bodyPr spcFirstLastPara="1" wrap="square" lIns="0" tIns="60925" rIns="0" bIns="60925" anchor="ctr" anchorCtr="0">
            <a:noAutofit/>
          </a:bodyPr>
          <a:lstStyle>
            <a:lvl1pPr marL="0" lvl="0" indent="0" algn="ctr">
              <a:spcBef>
                <a:spcPts val="0"/>
              </a:spcBef>
              <a:buNone/>
              <a:defRPr sz="2400" b="1">
                <a:solidFill>
                  <a:schemeClr val="lt1"/>
                </a:solidFill>
                <a:latin typeface="Quattrocento Sans"/>
                <a:ea typeface="Quattrocento Sans"/>
                <a:cs typeface="Quattrocento Sans"/>
                <a:sym typeface="Quattrocento Sans"/>
              </a:defRPr>
            </a:lvl1pPr>
            <a:lvl2pPr marL="0" lvl="1" indent="0" algn="ctr">
              <a:spcBef>
                <a:spcPts val="0"/>
              </a:spcBef>
              <a:buNone/>
              <a:defRPr sz="2400" b="1">
                <a:solidFill>
                  <a:schemeClr val="lt1"/>
                </a:solidFill>
                <a:latin typeface="Quattrocento Sans"/>
                <a:ea typeface="Quattrocento Sans"/>
                <a:cs typeface="Quattrocento Sans"/>
                <a:sym typeface="Quattrocento Sans"/>
              </a:defRPr>
            </a:lvl2pPr>
            <a:lvl3pPr marL="0" lvl="2" indent="0" algn="ctr">
              <a:spcBef>
                <a:spcPts val="0"/>
              </a:spcBef>
              <a:buNone/>
              <a:defRPr sz="2400" b="1">
                <a:solidFill>
                  <a:schemeClr val="lt1"/>
                </a:solidFill>
                <a:latin typeface="Quattrocento Sans"/>
                <a:ea typeface="Quattrocento Sans"/>
                <a:cs typeface="Quattrocento Sans"/>
                <a:sym typeface="Quattrocento Sans"/>
              </a:defRPr>
            </a:lvl3pPr>
            <a:lvl4pPr marL="0" lvl="3" indent="0" algn="ctr">
              <a:spcBef>
                <a:spcPts val="0"/>
              </a:spcBef>
              <a:buNone/>
              <a:defRPr sz="2400" b="1">
                <a:solidFill>
                  <a:schemeClr val="lt1"/>
                </a:solidFill>
                <a:latin typeface="Quattrocento Sans"/>
                <a:ea typeface="Quattrocento Sans"/>
                <a:cs typeface="Quattrocento Sans"/>
                <a:sym typeface="Quattrocento Sans"/>
              </a:defRPr>
            </a:lvl4pPr>
            <a:lvl5pPr marL="0" lvl="4" indent="0" algn="ctr">
              <a:spcBef>
                <a:spcPts val="0"/>
              </a:spcBef>
              <a:buNone/>
              <a:defRPr sz="2400" b="1">
                <a:solidFill>
                  <a:schemeClr val="lt1"/>
                </a:solidFill>
                <a:latin typeface="Quattrocento Sans"/>
                <a:ea typeface="Quattrocento Sans"/>
                <a:cs typeface="Quattrocento Sans"/>
                <a:sym typeface="Quattrocento Sans"/>
              </a:defRPr>
            </a:lvl5pPr>
            <a:lvl6pPr marL="0" lvl="5" indent="0" algn="ctr">
              <a:spcBef>
                <a:spcPts val="0"/>
              </a:spcBef>
              <a:buNone/>
              <a:defRPr sz="2400" b="1">
                <a:solidFill>
                  <a:schemeClr val="lt1"/>
                </a:solidFill>
                <a:latin typeface="Quattrocento Sans"/>
                <a:ea typeface="Quattrocento Sans"/>
                <a:cs typeface="Quattrocento Sans"/>
                <a:sym typeface="Quattrocento Sans"/>
              </a:defRPr>
            </a:lvl6pPr>
            <a:lvl7pPr marL="0" lvl="6" indent="0" algn="ctr">
              <a:spcBef>
                <a:spcPts val="0"/>
              </a:spcBef>
              <a:buNone/>
              <a:defRPr sz="2400" b="1">
                <a:solidFill>
                  <a:schemeClr val="lt1"/>
                </a:solidFill>
                <a:latin typeface="Quattrocento Sans"/>
                <a:ea typeface="Quattrocento Sans"/>
                <a:cs typeface="Quattrocento Sans"/>
                <a:sym typeface="Quattrocento Sans"/>
              </a:defRPr>
            </a:lvl7pPr>
            <a:lvl8pPr marL="0" lvl="7" indent="0" algn="ctr">
              <a:spcBef>
                <a:spcPts val="0"/>
              </a:spcBef>
              <a:buNone/>
              <a:defRPr sz="2400" b="1">
                <a:solidFill>
                  <a:schemeClr val="lt1"/>
                </a:solidFill>
                <a:latin typeface="Quattrocento Sans"/>
                <a:ea typeface="Quattrocento Sans"/>
                <a:cs typeface="Quattrocento Sans"/>
                <a:sym typeface="Quattrocento Sans"/>
              </a:defRPr>
            </a:lvl8pPr>
            <a:lvl9pPr marL="0" lvl="8" indent="0" algn="ctr">
              <a:spcBef>
                <a:spcPts val="0"/>
              </a:spcBef>
              <a:buNone/>
              <a:defRPr sz="2400" b="1">
                <a:solidFill>
                  <a:schemeClr val="lt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roposal">
  <p:cSld name="Proposal">
    <p:spTree>
      <p:nvGrpSpPr>
        <p:cNvPr id="1" name="Shape 283"/>
        <p:cNvGrpSpPr/>
        <p:nvPr/>
      </p:nvGrpSpPr>
      <p:grpSpPr>
        <a:xfrm>
          <a:off x="0" y="0"/>
          <a:ext cx="0" cy="0"/>
          <a:chOff x="0" y="0"/>
          <a:chExt cx="0" cy="0"/>
        </a:xfrm>
      </p:grpSpPr>
      <p:sp>
        <p:nvSpPr>
          <p:cNvPr id="284" name="Google Shape;284;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p172"/>
          <p:cNvSpPr txBox="1">
            <a:spLocks noGrp="1"/>
          </p:cNvSpPr>
          <p:nvPr>
            <p:ph type="ftr" idx="11"/>
          </p:nvPr>
        </p:nvSpPr>
        <p:spPr>
          <a:xfrm>
            <a:off x="765820" y="6356351"/>
            <a:ext cx="3859795"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172"/>
          <p:cNvSpPr txBox="1">
            <a:spLocks noGrp="1"/>
          </p:cNvSpPr>
          <p:nvPr>
            <p:ph type="sldNum" idx="12"/>
          </p:nvPr>
        </p:nvSpPr>
        <p:spPr>
          <a:xfrm>
            <a:off x="0" y="6356351"/>
            <a:ext cx="588428" cy="365125"/>
          </a:xfrm>
          <a:prstGeom prst="rect">
            <a:avLst/>
          </a:prstGeom>
          <a:noFill/>
          <a:ln>
            <a:noFill/>
          </a:ln>
        </p:spPr>
        <p:txBody>
          <a:bodyPr spcFirstLastPara="1" wrap="square" lIns="0" tIns="60925" rIns="0" bIns="60925" anchor="ctr" anchorCtr="0">
            <a:noAutofit/>
          </a:bodyPr>
          <a:lstStyle>
            <a:lvl1pPr marL="0" lvl="0" indent="0" algn="ctr">
              <a:spcBef>
                <a:spcPts val="0"/>
              </a:spcBef>
              <a:buNone/>
              <a:defRPr sz="2400" b="1">
                <a:solidFill>
                  <a:schemeClr val="lt1"/>
                </a:solidFill>
                <a:latin typeface="Quattrocento Sans"/>
                <a:ea typeface="Quattrocento Sans"/>
                <a:cs typeface="Quattrocento Sans"/>
                <a:sym typeface="Quattrocento Sans"/>
              </a:defRPr>
            </a:lvl1pPr>
            <a:lvl2pPr marL="0" lvl="1" indent="0" algn="ctr">
              <a:spcBef>
                <a:spcPts val="0"/>
              </a:spcBef>
              <a:buNone/>
              <a:defRPr sz="2400" b="1">
                <a:solidFill>
                  <a:schemeClr val="lt1"/>
                </a:solidFill>
                <a:latin typeface="Quattrocento Sans"/>
                <a:ea typeface="Quattrocento Sans"/>
                <a:cs typeface="Quattrocento Sans"/>
                <a:sym typeface="Quattrocento Sans"/>
              </a:defRPr>
            </a:lvl2pPr>
            <a:lvl3pPr marL="0" lvl="2" indent="0" algn="ctr">
              <a:spcBef>
                <a:spcPts val="0"/>
              </a:spcBef>
              <a:buNone/>
              <a:defRPr sz="2400" b="1">
                <a:solidFill>
                  <a:schemeClr val="lt1"/>
                </a:solidFill>
                <a:latin typeface="Quattrocento Sans"/>
                <a:ea typeface="Quattrocento Sans"/>
                <a:cs typeface="Quattrocento Sans"/>
                <a:sym typeface="Quattrocento Sans"/>
              </a:defRPr>
            </a:lvl3pPr>
            <a:lvl4pPr marL="0" lvl="3" indent="0" algn="ctr">
              <a:spcBef>
                <a:spcPts val="0"/>
              </a:spcBef>
              <a:buNone/>
              <a:defRPr sz="2400" b="1">
                <a:solidFill>
                  <a:schemeClr val="lt1"/>
                </a:solidFill>
                <a:latin typeface="Quattrocento Sans"/>
                <a:ea typeface="Quattrocento Sans"/>
                <a:cs typeface="Quattrocento Sans"/>
                <a:sym typeface="Quattrocento Sans"/>
              </a:defRPr>
            </a:lvl4pPr>
            <a:lvl5pPr marL="0" lvl="4" indent="0" algn="ctr">
              <a:spcBef>
                <a:spcPts val="0"/>
              </a:spcBef>
              <a:buNone/>
              <a:defRPr sz="2400" b="1">
                <a:solidFill>
                  <a:schemeClr val="lt1"/>
                </a:solidFill>
                <a:latin typeface="Quattrocento Sans"/>
                <a:ea typeface="Quattrocento Sans"/>
                <a:cs typeface="Quattrocento Sans"/>
                <a:sym typeface="Quattrocento Sans"/>
              </a:defRPr>
            </a:lvl5pPr>
            <a:lvl6pPr marL="0" lvl="5" indent="0" algn="ctr">
              <a:spcBef>
                <a:spcPts val="0"/>
              </a:spcBef>
              <a:buNone/>
              <a:defRPr sz="2400" b="1">
                <a:solidFill>
                  <a:schemeClr val="lt1"/>
                </a:solidFill>
                <a:latin typeface="Quattrocento Sans"/>
                <a:ea typeface="Quattrocento Sans"/>
                <a:cs typeface="Quattrocento Sans"/>
                <a:sym typeface="Quattrocento Sans"/>
              </a:defRPr>
            </a:lvl6pPr>
            <a:lvl7pPr marL="0" lvl="6" indent="0" algn="ctr">
              <a:spcBef>
                <a:spcPts val="0"/>
              </a:spcBef>
              <a:buNone/>
              <a:defRPr sz="2400" b="1">
                <a:solidFill>
                  <a:schemeClr val="lt1"/>
                </a:solidFill>
                <a:latin typeface="Quattrocento Sans"/>
                <a:ea typeface="Quattrocento Sans"/>
                <a:cs typeface="Quattrocento Sans"/>
                <a:sym typeface="Quattrocento Sans"/>
              </a:defRPr>
            </a:lvl7pPr>
            <a:lvl8pPr marL="0" lvl="7" indent="0" algn="ctr">
              <a:spcBef>
                <a:spcPts val="0"/>
              </a:spcBef>
              <a:buNone/>
              <a:defRPr sz="2400" b="1">
                <a:solidFill>
                  <a:schemeClr val="lt1"/>
                </a:solidFill>
                <a:latin typeface="Quattrocento Sans"/>
                <a:ea typeface="Quattrocento Sans"/>
                <a:cs typeface="Quattrocento Sans"/>
                <a:sym typeface="Quattrocento Sans"/>
              </a:defRPr>
            </a:lvl8pPr>
            <a:lvl9pPr marL="0" lvl="8" indent="0" algn="ctr">
              <a:spcBef>
                <a:spcPts val="0"/>
              </a:spcBef>
              <a:buNone/>
              <a:defRPr sz="2400" b="1">
                <a:solidFill>
                  <a:schemeClr val="lt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sp>
        <p:nvSpPr>
          <p:cNvPr id="287" name="Google Shape;287;p172"/>
          <p:cNvSpPr>
            <a:spLocks noGrp="1"/>
          </p:cNvSpPr>
          <p:nvPr>
            <p:ph type="pic" idx="2"/>
          </p:nvPr>
        </p:nvSpPr>
        <p:spPr>
          <a:xfrm>
            <a:off x="621803" y="1268760"/>
            <a:ext cx="4104456" cy="4572352"/>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ission">
  <p:cSld name="Mission">
    <p:spTree>
      <p:nvGrpSpPr>
        <p:cNvPr id="1" name="Shape 288"/>
        <p:cNvGrpSpPr/>
        <p:nvPr/>
      </p:nvGrpSpPr>
      <p:grpSpPr>
        <a:xfrm>
          <a:off x="0" y="0"/>
          <a:ext cx="0" cy="0"/>
          <a:chOff x="0" y="0"/>
          <a:chExt cx="0" cy="0"/>
        </a:xfrm>
      </p:grpSpPr>
      <p:sp>
        <p:nvSpPr>
          <p:cNvPr id="289" name="Google Shape;289;p173"/>
          <p:cNvSpPr>
            <a:spLocks noGrp="1"/>
          </p:cNvSpPr>
          <p:nvPr>
            <p:ph type="pic" idx="2"/>
          </p:nvPr>
        </p:nvSpPr>
        <p:spPr>
          <a:xfrm>
            <a:off x="0" y="0"/>
            <a:ext cx="4150196" cy="6858000"/>
          </a:xfrm>
          <a:prstGeom prst="rect">
            <a:avLst/>
          </a:prstGeom>
          <a:noFill/>
          <a:ln>
            <a:noFill/>
          </a:ln>
        </p:spPr>
      </p:sp>
      <p:sp>
        <p:nvSpPr>
          <p:cNvPr id="290" name="Google Shape;290;p173"/>
          <p:cNvSpPr txBox="1">
            <a:spLocks noGrp="1"/>
          </p:cNvSpPr>
          <p:nvPr>
            <p:ph type="ftr" idx="11"/>
          </p:nvPr>
        </p:nvSpPr>
        <p:spPr>
          <a:xfrm>
            <a:off x="765820" y="6356351"/>
            <a:ext cx="3859795"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73"/>
          <p:cNvSpPr txBox="1">
            <a:spLocks noGrp="1"/>
          </p:cNvSpPr>
          <p:nvPr>
            <p:ph type="sldNum" idx="12"/>
          </p:nvPr>
        </p:nvSpPr>
        <p:spPr>
          <a:xfrm>
            <a:off x="0" y="6356351"/>
            <a:ext cx="588428" cy="365125"/>
          </a:xfrm>
          <a:prstGeom prst="rect">
            <a:avLst/>
          </a:prstGeom>
          <a:noFill/>
          <a:ln>
            <a:noFill/>
          </a:ln>
        </p:spPr>
        <p:txBody>
          <a:bodyPr spcFirstLastPara="1" wrap="square" lIns="0" tIns="60925" rIns="0" bIns="60925" anchor="ctr" anchorCtr="0">
            <a:noAutofit/>
          </a:bodyPr>
          <a:lstStyle>
            <a:lvl1pPr marL="0" lvl="0" indent="0" algn="ctr">
              <a:spcBef>
                <a:spcPts val="0"/>
              </a:spcBef>
              <a:buNone/>
              <a:defRPr sz="2400" b="1">
                <a:solidFill>
                  <a:schemeClr val="lt1"/>
                </a:solidFill>
                <a:latin typeface="Quattrocento Sans"/>
                <a:ea typeface="Quattrocento Sans"/>
                <a:cs typeface="Quattrocento Sans"/>
                <a:sym typeface="Quattrocento Sans"/>
              </a:defRPr>
            </a:lvl1pPr>
            <a:lvl2pPr marL="0" lvl="1" indent="0" algn="ctr">
              <a:spcBef>
                <a:spcPts val="0"/>
              </a:spcBef>
              <a:buNone/>
              <a:defRPr sz="2400" b="1">
                <a:solidFill>
                  <a:schemeClr val="lt1"/>
                </a:solidFill>
                <a:latin typeface="Quattrocento Sans"/>
                <a:ea typeface="Quattrocento Sans"/>
                <a:cs typeface="Quattrocento Sans"/>
                <a:sym typeface="Quattrocento Sans"/>
              </a:defRPr>
            </a:lvl2pPr>
            <a:lvl3pPr marL="0" lvl="2" indent="0" algn="ctr">
              <a:spcBef>
                <a:spcPts val="0"/>
              </a:spcBef>
              <a:buNone/>
              <a:defRPr sz="2400" b="1">
                <a:solidFill>
                  <a:schemeClr val="lt1"/>
                </a:solidFill>
                <a:latin typeface="Quattrocento Sans"/>
                <a:ea typeface="Quattrocento Sans"/>
                <a:cs typeface="Quattrocento Sans"/>
                <a:sym typeface="Quattrocento Sans"/>
              </a:defRPr>
            </a:lvl3pPr>
            <a:lvl4pPr marL="0" lvl="3" indent="0" algn="ctr">
              <a:spcBef>
                <a:spcPts val="0"/>
              </a:spcBef>
              <a:buNone/>
              <a:defRPr sz="2400" b="1">
                <a:solidFill>
                  <a:schemeClr val="lt1"/>
                </a:solidFill>
                <a:latin typeface="Quattrocento Sans"/>
                <a:ea typeface="Quattrocento Sans"/>
                <a:cs typeface="Quattrocento Sans"/>
                <a:sym typeface="Quattrocento Sans"/>
              </a:defRPr>
            </a:lvl4pPr>
            <a:lvl5pPr marL="0" lvl="4" indent="0" algn="ctr">
              <a:spcBef>
                <a:spcPts val="0"/>
              </a:spcBef>
              <a:buNone/>
              <a:defRPr sz="2400" b="1">
                <a:solidFill>
                  <a:schemeClr val="lt1"/>
                </a:solidFill>
                <a:latin typeface="Quattrocento Sans"/>
                <a:ea typeface="Quattrocento Sans"/>
                <a:cs typeface="Quattrocento Sans"/>
                <a:sym typeface="Quattrocento Sans"/>
              </a:defRPr>
            </a:lvl5pPr>
            <a:lvl6pPr marL="0" lvl="5" indent="0" algn="ctr">
              <a:spcBef>
                <a:spcPts val="0"/>
              </a:spcBef>
              <a:buNone/>
              <a:defRPr sz="2400" b="1">
                <a:solidFill>
                  <a:schemeClr val="lt1"/>
                </a:solidFill>
                <a:latin typeface="Quattrocento Sans"/>
                <a:ea typeface="Quattrocento Sans"/>
                <a:cs typeface="Quattrocento Sans"/>
                <a:sym typeface="Quattrocento Sans"/>
              </a:defRPr>
            </a:lvl6pPr>
            <a:lvl7pPr marL="0" lvl="6" indent="0" algn="ctr">
              <a:spcBef>
                <a:spcPts val="0"/>
              </a:spcBef>
              <a:buNone/>
              <a:defRPr sz="2400" b="1">
                <a:solidFill>
                  <a:schemeClr val="lt1"/>
                </a:solidFill>
                <a:latin typeface="Quattrocento Sans"/>
                <a:ea typeface="Quattrocento Sans"/>
                <a:cs typeface="Quattrocento Sans"/>
                <a:sym typeface="Quattrocento Sans"/>
              </a:defRPr>
            </a:lvl7pPr>
            <a:lvl8pPr marL="0" lvl="7" indent="0" algn="ctr">
              <a:spcBef>
                <a:spcPts val="0"/>
              </a:spcBef>
              <a:buNone/>
              <a:defRPr sz="2400" b="1">
                <a:solidFill>
                  <a:schemeClr val="lt1"/>
                </a:solidFill>
                <a:latin typeface="Quattrocento Sans"/>
                <a:ea typeface="Quattrocento Sans"/>
                <a:cs typeface="Quattrocento Sans"/>
                <a:sym typeface="Quattrocento Sans"/>
              </a:defRPr>
            </a:lvl8pPr>
            <a:lvl9pPr marL="0" lvl="8" indent="0" algn="ctr">
              <a:spcBef>
                <a:spcPts val="0"/>
              </a:spcBef>
              <a:buNone/>
              <a:defRPr sz="2400" b="1">
                <a:solidFill>
                  <a:schemeClr val="lt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ark Blank" type="blank">
  <p:cSld name="BLANK">
    <p:bg>
      <p:bgPr>
        <a:solidFill>
          <a:schemeClr val="accent1"/>
        </a:solidFill>
        <a:effectLst/>
      </p:bgPr>
    </p:bg>
    <p:spTree>
      <p:nvGrpSpPr>
        <p:cNvPr id="1" name="Shape 292"/>
        <p:cNvGrpSpPr/>
        <p:nvPr/>
      </p:nvGrpSpPr>
      <p:grpSpPr>
        <a:xfrm>
          <a:off x="0" y="0"/>
          <a:ext cx="0" cy="0"/>
          <a:chOff x="0" y="0"/>
          <a:chExt cx="0" cy="0"/>
        </a:xfrm>
      </p:grpSpPr>
      <p:sp>
        <p:nvSpPr>
          <p:cNvPr id="293" name="Google Shape;293;p174"/>
          <p:cNvSpPr txBox="1">
            <a:spLocks noGrp="1"/>
          </p:cNvSpPr>
          <p:nvPr>
            <p:ph type="ftr" idx="11"/>
          </p:nvPr>
        </p:nvSpPr>
        <p:spPr>
          <a:xfrm>
            <a:off x="765820" y="6356351"/>
            <a:ext cx="3859795"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sz="1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174"/>
          <p:cNvSpPr txBox="1">
            <a:spLocks noGrp="1"/>
          </p:cNvSpPr>
          <p:nvPr>
            <p:ph type="sldNum" idx="12"/>
          </p:nvPr>
        </p:nvSpPr>
        <p:spPr>
          <a:xfrm>
            <a:off x="0" y="6356351"/>
            <a:ext cx="588428" cy="365125"/>
          </a:xfrm>
          <a:prstGeom prst="rect">
            <a:avLst/>
          </a:prstGeom>
          <a:noFill/>
          <a:ln>
            <a:noFill/>
          </a:ln>
        </p:spPr>
        <p:txBody>
          <a:bodyPr spcFirstLastPara="1" wrap="square" lIns="0" tIns="60925" rIns="0" bIns="60925" anchor="ctr" anchorCtr="0">
            <a:noAutofit/>
          </a:bodyPr>
          <a:lstStyle>
            <a:lvl1pPr marL="0" lvl="0" indent="0" algn="ctr">
              <a:spcBef>
                <a:spcPts val="0"/>
              </a:spcBef>
              <a:buNone/>
              <a:defRPr sz="2400" b="1">
                <a:solidFill>
                  <a:schemeClr val="accent1"/>
                </a:solidFill>
                <a:latin typeface="Quattrocento Sans"/>
                <a:ea typeface="Quattrocento Sans"/>
                <a:cs typeface="Quattrocento Sans"/>
                <a:sym typeface="Quattrocento Sans"/>
              </a:defRPr>
            </a:lvl1pPr>
            <a:lvl2pPr marL="0" lvl="1" indent="0" algn="ctr">
              <a:spcBef>
                <a:spcPts val="0"/>
              </a:spcBef>
              <a:buNone/>
              <a:defRPr sz="2400" b="1">
                <a:solidFill>
                  <a:schemeClr val="accent1"/>
                </a:solidFill>
                <a:latin typeface="Quattrocento Sans"/>
                <a:ea typeface="Quattrocento Sans"/>
                <a:cs typeface="Quattrocento Sans"/>
                <a:sym typeface="Quattrocento Sans"/>
              </a:defRPr>
            </a:lvl2pPr>
            <a:lvl3pPr marL="0" lvl="2" indent="0" algn="ctr">
              <a:spcBef>
                <a:spcPts val="0"/>
              </a:spcBef>
              <a:buNone/>
              <a:defRPr sz="2400" b="1">
                <a:solidFill>
                  <a:schemeClr val="accent1"/>
                </a:solidFill>
                <a:latin typeface="Quattrocento Sans"/>
                <a:ea typeface="Quattrocento Sans"/>
                <a:cs typeface="Quattrocento Sans"/>
                <a:sym typeface="Quattrocento Sans"/>
              </a:defRPr>
            </a:lvl3pPr>
            <a:lvl4pPr marL="0" lvl="3" indent="0" algn="ctr">
              <a:spcBef>
                <a:spcPts val="0"/>
              </a:spcBef>
              <a:buNone/>
              <a:defRPr sz="2400" b="1">
                <a:solidFill>
                  <a:schemeClr val="accent1"/>
                </a:solidFill>
                <a:latin typeface="Quattrocento Sans"/>
                <a:ea typeface="Quattrocento Sans"/>
                <a:cs typeface="Quattrocento Sans"/>
                <a:sym typeface="Quattrocento Sans"/>
              </a:defRPr>
            </a:lvl4pPr>
            <a:lvl5pPr marL="0" lvl="4" indent="0" algn="ctr">
              <a:spcBef>
                <a:spcPts val="0"/>
              </a:spcBef>
              <a:buNone/>
              <a:defRPr sz="2400" b="1">
                <a:solidFill>
                  <a:schemeClr val="accent1"/>
                </a:solidFill>
                <a:latin typeface="Quattrocento Sans"/>
                <a:ea typeface="Quattrocento Sans"/>
                <a:cs typeface="Quattrocento Sans"/>
                <a:sym typeface="Quattrocento Sans"/>
              </a:defRPr>
            </a:lvl5pPr>
            <a:lvl6pPr marL="0" lvl="5" indent="0" algn="ctr">
              <a:spcBef>
                <a:spcPts val="0"/>
              </a:spcBef>
              <a:buNone/>
              <a:defRPr sz="2400" b="1">
                <a:solidFill>
                  <a:schemeClr val="accent1"/>
                </a:solidFill>
                <a:latin typeface="Quattrocento Sans"/>
                <a:ea typeface="Quattrocento Sans"/>
                <a:cs typeface="Quattrocento Sans"/>
                <a:sym typeface="Quattrocento Sans"/>
              </a:defRPr>
            </a:lvl6pPr>
            <a:lvl7pPr marL="0" lvl="6" indent="0" algn="ctr">
              <a:spcBef>
                <a:spcPts val="0"/>
              </a:spcBef>
              <a:buNone/>
              <a:defRPr sz="2400" b="1">
                <a:solidFill>
                  <a:schemeClr val="accent1"/>
                </a:solidFill>
                <a:latin typeface="Quattrocento Sans"/>
                <a:ea typeface="Quattrocento Sans"/>
                <a:cs typeface="Quattrocento Sans"/>
                <a:sym typeface="Quattrocento Sans"/>
              </a:defRPr>
            </a:lvl7pPr>
            <a:lvl8pPr marL="0" lvl="7" indent="0" algn="ctr">
              <a:spcBef>
                <a:spcPts val="0"/>
              </a:spcBef>
              <a:buNone/>
              <a:defRPr sz="2400" b="1">
                <a:solidFill>
                  <a:schemeClr val="accent1"/>
                </a:solidFill>
                <a:latin typeface="Quattrocento Sans"/>
                <a:ea typeface="Quattrocento Sans"/>
                <a:cs typeface="Quattrocento Sans"/>
                <a:sym typeface="Quattrocento Sans"/>
              </a:defRPr>
            </a:lvl8pPr>
            <a:lvl9pPr marL="0" lvl="8" indent="0" algn="ctr">
              <a:spcBef>
                <a:spcPts val="0"/>
              </a:spcBef>
              <a:buNone/>
              <a:defRPr sz="2400" b="1">
                <a:solidFill>
                  <a:schemeClr val="accent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stimonial">
  <p:cSld name="Testimonial">
    <p:bg>
      <p:bgPr>
        <a:solidFill>
          <a:schemeClr val="accent1"/>
        </a:solidFill>
        <a:effectLst/>
      </p:bgPr>
    </p:bg>
    <p:spTree>
      <p:nvGrpSpPr>
        <p:cNvPr id="1" name="Shape 295"/>
        <p:cNvGrpSpPr/>
        <p:nvPr/>
      </p:nvGrpSpPr>
      <p:grpSpPr>
        <a:xfrm>
          <a:off x="0" y="0"/>
          <a:ext cx="0" cy="0"/>
          <a:chOff x="0" y="0"/>
          <a:chExt cx="0" cy="0"/>
        </a:xfrm>
      </p:grpSpPr>
      <p:sp>
        <p:nvSpPr>
          <p:cNvPr id="296" name="Google Shape;296;p175"/>
          <p:cNvSpPr txBox="1">
            <a:spLocks noGrp="1"/>
          </p:cNvSpPr>
          <p:nvPr>
            <p:ph type="ftr" idx="11"/>
          </p:nvPr>
        </p:nvSpPr>
        <p:spPr>
          <a:xfrm>
            <a:off x="765820" y="6356351"/>
            <a:ext cx="3859795"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sz="1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75"/>
          <p:cNvSpPr txBox="1">
            <a:spLocks noGrp="1"/>
          </p:cNvSpPr>
          <p:nvPr>
            <p:ph type="sldNum" idx="12"/>
          </p:nvPr>
        </p:nvSpPr>
        <p:spPr>
          <a:xfrm>
            <a:off x="0" y="6356351"/>
            <a:ext cx="588428" cy="365125"/>
          </a:xfrm>
          <a:prstGeom prst="rect">
            <a:avLst/>
          </a:prstGeom>
          <a:noFill/>
          <a:ln>
            <a:noFill/>
          </a:ln>
        </p:spPr>
        <p:txBody>
          <a:bodyPr spcFirstLastPara="1" wrap="square" lIns="0" tIns="60925" rIns="0" bIns="60925" anchor="ctr" anchorCtr="0">
            <a:noAutofit/>
          </a:bodyPr>
          <a:lstStyle>
            <a:lvl1pPr marL="0" lvl="0" indent="0" algn="ctr">
              <a:spcBef>
                <a:spcPts val="0"/>
              </a:spcBef>
              <a:buNone/>
              <a:defRPr sz="2400" b="1">
                <a:solidFill>
                  <a:schemeClr val="accent1"/>
                </a:solidFill>
                <a:latin typeface="Quattrocento Sans"/>
                <a:ea typeface="Quattrocento Sans"/>
                <a:cs typeface="Quattrocento Sans"/>
                <a:sym typeface="Quattrocento Sans"/>
              </a:defRPr>
            </a:lvl1pPr>
            <a:lvl2pPr marL="0" lvl="1" indent="0" algn="ctr">
              <a:spcBef>
                <a:spcPts val="0"/>
              </a:spcBef>
              <a:buNone/>
              <a:defRPr sz="2400" b="1">
                <a:solidFill>
                  <a:schemeClr val="accent1"/>
                </a:solidFill>
                <a:latin typeface="Quattrocento Sans"/>
                <a:ea typeface="Quattrocento Sans"/>
                <a:cs typeface="Quattrocento Sans"/>
                <a:sym typeface="Quattrocento Sans"/>
              </a:defRPr>
            </a:lvl2pPr>
            <a:lvl3pPr marL="0" lvl="2" indent="0" algn="ctr">
              <a:spcBef>
                <a:spcPts val="0"/>
              </a:spcBef>
              <a:buNone/>
              <a:defRPr sz="2400" b="1">
                <a:solidFill>
                  <a:schemeClr val="accent1"/>
                </a:solidFill>
                <a:latin typeface="Quattrocento Sans"/>
                <a:ea typeface="Quattrocento Sans"/>
                <a:cs typeface="Quattrocento Sans"/>
                <a:sym typeface="Quattrocento Sans"/>
              </a:defRPr>
            </a:lvl3pPr>
            <a:lvl4pPr marL="0" lvl="3" indent="0" algn="ctr">
              <a:spcBef>
                <a:spcPts val="0"/>
              </a:spcBef>
              <a:buNone/>
              <a:defRPr sz="2400" b="1">
                <a:solidFill>
                  <a:schemeClr val="accent1"/>
                </a:solidFill>
                <a:latin typeface="Quattrocento Sans"/>
                <a:ea typeface="Quattrocento Sans"/>
                <a:cs typeface="Quattrocento Sans"/>
                <a:sym typeface="Quattrocento Sans"/>
              </a:defRPr>
            </a:lvl4pPr>
            <a:lvl5pPr marL="0" lvl="4" indent="0" algn="ctr">
              <a:spcBef>
                <a:spcPts val="0"/>
              </a:spcBef>
              <a:buNone/>
              <a:defRPr sz="2400" b="1">
                <a:solidFill>
                  <a:schemeClr val="accent1"/>
                </a:solidFill>
                <a:latin typeface="Quattrocento Sans"/>
                <a:ea typeface="Quattrocento Sans"/>
                <a:cs typeface="Quattrocento Sans"/>
                <a:sym typeface="Quattrocento Sans"/>
              </a:defRPr>
            </a:lvl5pPr>
            <a:lvl6pPr marL="0" lvl="5" indent="0" algn="ctr">
              <a:spcBef>
                <a:spcPts val="0"/>
              </a:spcBef>
              <a:buNone/>
              <a:defRPr sz="2400" b="1">
                <a:solidFill>
                  <a:schemeClr val="accent1"/>
                </a:solidFill>
                <a:latin typeface="Quattrocento Sans"/>
                <a:ea typeface="Quattrocento Sans"/>
                <a:cs typeface="Quattrocento Sans"/>
                <a:sym typeface="Quattrocento Sans"/>
              </a:defRPr>
            </a:lvl6pPr>
            <a:lvl7pPr marL="0" lvl="6" indent="0" algn="ctr">
              <a:spcBef>
                <a:spcPts val="0"/>
              </a:spcBef>
              <a:buNone/>
              <a:defRPr sz="2400" b="1">
                <a:solidFill>
                  <a:schemeClr val="accent1"/>
                </a:solidFill>
                <a:latin typeface="Quattrocento Sans"/>
                <a:ea typeface="Quattrocento Sans"/>
                <a:cs typeface="Quattrocento Sans"/>
                <a:sym typeface="Quattrocento Sans"/>
              </a:defRPr>
            </a:lvl7pPr>
            <a:lvl8pPr marL="0" lvl="7" indent="0" algn="ctr">
              <a:spcBef>
                <a:spcPts val="0"/>
              </a:spcBef>
              <a:buNone/>
              <a:defRPr sz="2400" b="1">
                <a:solidFill>
                  <a:schemeClr val="accent1"/>
                </a:solidFill>
                <a:latin typeface="Quattrocento Sans"/>
                <a:ea typeface="Quattrocento Sans"/>
                <a:cs typeface="Quattrocento Sans"/>
                <a:sym typeface="Quattrocento Sans"/>
              </a:defRPr>
            </a:lvl8pPr>
            <a:lvl9pPr marL="0" lvl="8" indent="0" algn="ctr">
              <a:spcBef>
                <a:spcPts val="0"/>
              </a:spcBef>
              <a:buNone/>
              <a:defRPr sz="2400" b="1">
                <a:solidFill>
                  <a:schemeClr val="accent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sp>
        <p:nvSpPr>
          <p:cNvPr id="298" name="Google Shape;298;p175"/>
          <p:cNvSpPr>
            <a:spLocks noGrp="1"/>
          </p:cNvSpPr>
          <p:nvPr>
            <p:ph type="pic" idx="2"/>
          </p:nvPr>
        </p:nvSpPr>
        <p:spPr>
          <a:xfrm>
            <a:off x="5245326" y="1410789"/>
            <a:ext cx="1698170" cy="169817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4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99"/>
        <p:cNvGrpSpPr/>
        <p:nvPr/>
      </p:nvGrpSpPr>
      <p:grpSpPr>
        <a:xfrm>
          <a:off x="0" y="0"/>
          <a:ext cx="0" cy="0"/>
          <a:chOff x="0" y="0"/>
          <a:chExt cx="0" cy="0"/>
        </a:xfrm>
      </p:grpSpPr>
      <p:sp>
        <p:nvSpPr>
          <p:cNvPr id="300" name="Google Shape;300;p176"/>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76"/>
          <p:cNvSpPr>
            <a:spLocks noGrp="1"/>
          </p:cNvSpPr>
          <p:nvPr>
            <p:ph type="pic" idx="2"/>
          </p:nvPr>
        </p:nvSpPr>
        <p:spPr>
          <a:xfrm>
            <a:off x="637308" y="1196752"/>
            <a:ext cx="3055390" cy="2232248"/>
          </a:xfrm>
          <a:prstGeom prst="rect">
            <a:avLst/>
          </a:prstGeom>
          <a:noFill/>
          <a:ln>
            <a:noFill/>
          </a:ln>
        </p:spPr>
      </p:sp>
      <p:sp>
        <p:nvSpPr>
          <p:cNvPr id="302" name="Google Shape;302;p176"/>
          <p:cNvSpPr>
            <a:spLocks noGrp="1"/>
          </p:cNvSpPr>
          <p:nvPr>
            <p:ph type="pic" idx="3"/>
          </p:nvPr>
        </p:nvSpPr>
        <p:spPr>
          <a:xfrm>
            <a:off x="3791459" y="1196752"/>
            <a:ext cx="3055390" cy="4564841"/>
          </a:xfrm>
          <a:prstGeom prst="rect">
            <a:avLst/>
          </a:prstGeom>
          <a:noFill/>
          <a:ln>
            <a:noFill/>
          </a:ln>
        </p:spPr>
      </p:sp>
      <p:sp>
        <p:nvSpPr>
          <p:cNvPr id="303" name="Google Shape;303;p176"/>
          <p:cNvSpPr>
            <a:spLocks noGrp="1"/>
          </p:cNvSpPr>
          <p:nvPr>
            <p:ph type="pic" idx="4"/>
          </p:nvPr>
        </p:nvSpPr>
        <p:spPr>
          <a:xfrm>
            <a:off x="637308" y="3510462"/>
            <a:ext cx="3055390" cy="2247558"/>
          </a:xfrm>
          <a:prstGeom prst="rect">
            <a:avLst/>
          </a:prstGeom>
          <a:noFill/>
          <a:ln>
            <a:noFill/>
          </a:ln>
        </p:spPr>
      </p:sp>
      <p:sp>
        <p:nvSpPr>
          <p:cNvPr id="304" name="Google Shape;304;p176"/>
          <p:cNvSpPr txBox="1">
            <a:spLocks noGrp="1"/>
          </p:cNvSpPr>
          <p:nvPr>
            <p:ph type="ftr" idx="11"/>
          </p:nvPr>
        </p:nvSpPr>
        <p:spPr>
          <a:xfrm>
            <a:off x="765820" y="6356351"/>
            <a:ext cx="3859795"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76"/>
          <p:cNvSpPr txBox="1">
            <a:spLocks noGrp="1"/>
          </p:cNvSpPr>
          <p:nvPr>
            <p:ph type="sldNum" idx="12"/>
          </p:nvPr>
        </p:nvSpPr>
        <p:spPr>
          <a:xfrm>
            <a:off x="0" y="6356351"/>
            <a:ext cx="588428" cy="365125"/>
          </a:xfrm>
          <a:prstGeom prst="rect">
            <a:avLst/>
          </a:prstGeom>
          <a:noFill/>
          <a:ln>
            <a:noFill/>
          </a:ln>
        </p:spPr>
        <p:txBody>
          <a:bodyPr spcFirstLastPara="1" wrap="square" lIns="0" tIns="60925" rIns="0" bIns="60925" anchor="ctr" anchorCtr="0">
            <a:noAutofit/>
          </a:bodyPr>
          <a:lstStyle>
            <a:lvl1pPr marL="0" lvl="0" indent="0" algn="ctr">
              <a:spcBef>
                <a:spcPts val="0"/>
              </a:spcBef>
              <a:buNone/>
              <a:defRPr sz="2400" b="1">
                <a:solidFill>
                  <a:schemeClr val="lt1"/>
                </a:solidFill>
                <a:latin typeface="Quattrocento Sans"/>
                <a:ea typeface="Quattrocento Sans"/>
                <a:cs typeface="Quattrocento Sans"/>
                <a:sym typeface="Quattrocento Sans"/>
              </a:defRPr>
            </a:lvl1pPr>
            <a:lvl2pPr marL="0" lvl="1" indent="0" algn="ctr">
              <a:spcBef>
                <a:spcPts val="0"/>
              </a:spcBef>
              <a:buNone/>
              <a:defRPr sz="2400" b="1">
                <a:solidFill>
                  <a:schemeClr val="lt1"/>
                </a:solidFill>
                <a:latin typeface="Quattrocento Sans"/>
                <a:ea typeface="Quattrocento Sans"/>
                <a:cs typeface="Quattrocento Sans"/>
                <a:sym typeface="Quattrocento Sans"/>
              </a:defRPr>
            </a:lvl2pPr>
            <a:lvl3pPr marL="0" lvl="2" indent="0" algn="ctr">
              <a:spcBef>
                <a:spcPts val="0"/>
              </a:spcBef>
              <a:buNone/>
              <a:defRPr sz="2400" b="1">
                <a:solidFill>
                  <a:schemeClr val="lt1"/>
                </a:solidFill>
                <a:latin typeface="Quattrocento Sans"/>
                <a:ea typeface="Quattrocento Sans"/>
                <a:cs typeface="Quattrocento Sans"/>
                <a:sym typeface="Quattrocento Sans"/>
              </a:defRPr>
            </a:lvl3pPr>
            <a:lvl4pPr marL="0" lvl="3" indent="0" algn="ctr">
              <a:spcBef>
                <a:spcPts val="0"/>
              </a:spcBef>
              <a:buNone/>
              <a:defRPr sz="2400" b="1">
                <a:solidFill>
                  <a:schemeClr val="lt1"/>
                </a:solidFill>
                <a:latin typeface="Quattrocento Sans"/>
                <a:ea typeface="Quattrocento Sans"/>
                <a:cs typeface="Quattrocento Sans"/>
                <a:sym typeface="Quattrocento Sans"/>
              </a:defRPr>
            </a:lvl4pPr>
            <a:lvl5pPr marL="0" lvl="4" indent="0" algn="ctr">
              <a:spcBef>
                <a:spcPts val="0"/>
              </a:spcBef>
              <a:buNone/>
              <a:defRPr sz="2400" b="1">
                <a:solidFill>
                  <a:schemeClr val="lt1"/>
                </a:solidFill>
                <a:latin typeface="Quattrocento Sans"/>
                <a:ea typeface="Quattrocento Sans"/>
                <a:cs typeface="Quattrocento Sans"/>
                <a:sym typeface="Quattrocento Sans"/>
              </a:defRPr>
            </a:lvl5pPr>
            <a:lvl6pPr marL="0" lvl="5" indent="0" algn="ctr">
              <a:spcBef>
                <a:spcPts val="0"/>
              </a:spcBef>
              <a:buNone/>
              <a:defRPr sz="2400" b="1">
                <a:solidFill>
                  <a:schemeClr val="lt1"/>
                </a:solidFill>
                <a:latin typeface="Quattrocento Sans"/>
                <a:ea typeface="Quattrocento Sans"/>
                <a:cs typeface="Quattrocento Sans"/>
                <a:sym typeface="Quattrocento Sans"/>
              </a:defRPr>
            </a:lvl6pPr>
            <a:lvl7pPr marL="0" lvl="6" indent="0" algn="ctr">
              <a:spcBef>
                <a:spcPts val="0"/>
              </a:spcBef>
              <a:buNone/>
              <a:defRPr sz="2400" b="1">
                <a:solidFill>
                  <a:schemeClr val="lt1"/>
                </a:solidFill>
                <a:latin typeface="Quattrocento Sans"/>
                <a:ea typeface="Quattrocento Sans"/>
                <a:cs typeface="Quattrocento Sans"/>
                <a:sym typeface="Quattrocento Sans"/>
              </a:defRPr>
            </a:lvl7pPr>
            <a:lvl8pPr marL="0" lvl="7" indent="0" algn="ctr">
              <a:spcBef>
                <a:spcPts val="0"/>
              </a:spcBef>
              <a:buNone/>
              <a:defRPr sz="2400" b="1">
                <a:solidFill>
                  <a:schemeClr val="lt1"/>
                </a:solidFill>
                <a:latin typeface="Quattrocento Sans"/>
                <a:ea typeface="Quattrocento Sans"/>
                <a:cs typeface="Quattrocento Sans"/>
                <a:sym typeface="Quattrocento Sans"/>
              </a:defRPr>
            </a:lvl8pPr>
            <a:lvl9pPr marL="0" lvl="8" indent="0" algn="ctr">
              <a:spcBef>
                <a:spcPts val="0"/>
              </a:spcBef>
              <a:buNone/>
              <a:defRPr sz="2400" b="1">
                <a:solidFill>
                  <a:schemeClr val="lt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06"/>
        <p:cNvGrpSpPr/>
        <p:nvPr/>
      </p:nvGrpSpPr>
      <p:grpSpPr>
        <a:xfrm>
          <a:off x="0" y="0"/>
          <a:ext cx="0" cy="0"/>
          <a:chOff x="0" y="0"/>
          <a:chExt cx="0" cy="0"/>
        </a:xfrm>
      </p:grpSpPr>
      <p:sp>
        <p:nvSpPr>
          <p:cNvPr id="307" name="Google Shape;307;p177"/>
          <p:cNvSpPr/>
          <p:nvPr/>
        </p:nvSpPr>
        <p:spPr>
          <a:xfrm>
            <a:off x="262293" y="-15766"/>
            <a:ext cx="6065243" cy="6890306"/>
          </a:xfrm>
          <a:custGeom>
            <a:avLst/>
            <a:gdLst/>
            <a:ahLst/>
            <a:cxnLst/>
            <a:rect l="l" t="t" r="r" b="b"/>
            <a:pathLst>
              <a:path w="6065243" h="6890306" extrusionOk="0">
                <a:moveTo>
                  <a:pt x="2805601" y="0"/>
                </a:moveTo>
                <a:lnTo>
                  <a:pt x="6065243" y="0"/>
                </a:lnTo>
                <a:lnTo>
                  <a:pt x="3259642" y="6890306"/>
                </a:lnTo>
                <a:lnTo>
                  <a:pt x="0" y="6890306"/>
                </a:lnTo>
                <a:lnTo>
                  <a:pt x="2805601" y="0"/>
                </a:lnTo>
                <a:close/>
              </a:path>
            </a:pathLst>
          </a:custGeom>
          <a:solidFill>
            <a:srgbClr val="F2F2F2">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08" name="Google Shape;308;p177"/>
          <p:cNvSpPr/>
          <p:nvPr/>
        </p:nvSpPr>
        <p:spPr>
          <a:xfrm>
            <a:off x="11244627" y="4641750"/>
            <a:ext cx="944199" cy="2225205"/>
          </a:xfrm>
          <a:custGeom>
            <a:avLst/>
            <a:gdLst/>
            <a:ahLst/>
            <a:cxnLst/>
            <a:rect l="l" t="t" r="r" b="b"/>
            <a:pathLst>
              <a:path w="944199" h="2225205" extrusionOk="0">
                <a:moveTo>
                  <a:pt x="944199" y="0"/>
                </a:moveTo>
                <a:lnTo>
                  <a:pt x="944199" y="2225205"/>
                </a:lnTo>
                <a:lnTo>
                  <a:pt x="0" y="2225205"/>
                </a:lnTo>
                <a:lnTo>
                  <a:pt x="94419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09" name="Google Shape;309;p177"/>
          <p:cNvSpPr txBox="1">
            <a:spLocks noGrp="1"/>
          </p:cNvSpPr>
          <p:nvPr>
            <p:ph type="title"/>
          </p:nvPr>
        </p:nvSpPr>
        <p:spPr>
          <a:xfrm>
            <a:off x="6096000" y="1124744"/>
            <a:ext cx="4318892" cy="1296144"/>
          </a:xfrm>
          <a:prstGeom prst="rect">
            <a:avLst/>
          </a:prstGeom>
          <a:noFill/>
          <a:ln>
            <a:noFill/>
          </a:ln>
        </p:spPr>
        <p:txBody>
          <a:bodyPr spcFirstLastPara="1" wrap="square" lIns="0" tIns="60925" rIns="0" bIns="60925" anchor="b" anchorCtr="0">
            <a:noAutofit/>
          </a:bodyPr>
          <a:lstStyle>
            <a:lvl1pPr lvl="0" algn="l">
              <a:spcBef>
                <a:spcPts val="0"/>
              </a:spcBef>
              <a:spcAft>
                <a:spcPts val="0"/>
              </a:spcAft>
              <a:buClr>
                <a:schemeClr val="accent2"/>
              </a:buClr>
              <a:buSzPts val="4000"/>
              <a:buFont typeface="Quattrocento Sans"/>
              <a:buNone/>
              <a:defRPr sz="4000" b="1">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0" name="Google Shape;310;p177"/>
          <p:cNvSpPr/>
          <p:nvPr/>
        </p:nvSpPr>
        <p:spPr>
          <a:xfrm>
            <a:off x="11047863" y="6231003"/>
            <a:ext cx="934541" cy="398360"/>
          </a:xfrm>
          <a:prstGeom prst="parallelogram">
            <a:avLst>
              <a:gd name="adj" fmla="val 4034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311" name="Google Shape;311;p177"/>
          <p:cNvSpPr txBox="1">
            <a:spLocks noGrp="1"/>
          </p:cNvSpPr>
          <p:nvPr>
            <p:ph type="ftr" idx="11"/>
          </p:nvPr>
        </p:nvSpPr>
        <p:spPr>
          <a:xfrm>
            <a:off x="8110636" y="6233120"/>
            <a:ext cx="2677919" cy="365125"/>
          </a:xfrm>
          <a:prstGeom prst="rect">
            <a:avLst/>
          </a:prstGeom>
          <a:noFill/>
          <a:ln>
            <a:noFill/>
          </a:ln>
        </p:spPr>
        <p:txBody>
          <a:bodyPr spcFirstLastPara="1" wrap="square" lIns="0" tIns="60925" rIns="0"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2" name="Google Shape;312;p177"/>
          <p:cNvSpPr txBox="1">
            <a:spLocks noGrp="1"/>
          </p:cNvSpPr>
          <p:nvPr>
            <p:ph type="sldNum" idx="12"/>
          </p:nvPr>
        </p:nvSpPr>
        <p:spPr>
          <a:xfrm>
            <a:off x="11259404" y="6245529"/>
            <a:ext cx="506804" cy="369310"/>
          </a:xfrm>
          <a:prstGeom prst="rect">
            <a:avLst/>
          </a:prstGeom>
          <a:noFill/>
          <a:ln>
            <a:noFill/>
          </a:ln>
        </p:spPr>
        <p:txBody>
          <a:bodyPr spcFirstLastPara="1" wrap="square" lIns="0" tIns="0" rIns="0" bIns="0" anchor="ctr" anchorCtr="0">
            <a:noAutofit/>
          </a:bodyPr>
          <a:lstStyle>
            <a:lvl1pPr marL="0" lvl="0" indent="0" algn="ctr">
              <a:spcBef>
                <a:spcPts val="0"/>
              </a:spcBef>
              <a:buNone/>
              <a:defRPr sz="2000" b="1">
                <a:solidFill>
                  <a:schemeClr val="lt1"/>
                </a:solidFill>
                <a:latin typeface="Quattrocento Sans"/>
                <a:ea typeface="Quattrocento Sans"/>
                <a:cs typeface="Quattrocento Sans"/>
                <a:sym typeface="Quattrocento Sans"/>
              </a:defRPr>
            </a:lvl1pPr>
            <a:lvl2pPr marL="0" lvl="1" indent="0" algn="ctr">
              <a:spcBef>
                <a:spcPts val="0"/>
              </a:spcBef>
              <a:buNone/>
              <a:defRPr sz="2000" b="1">
                <a:solidFill>
                  <a:schemeClr val="lt1"/>
                </a:solidFill>
                <a:latin typeface="Quattrocento Sans"/>
                <a:ea typeface="Quattrocento Sans"/>
                <a:cs typeface="Quattrocento Sans"/>
                <a:sym typeface="Quattrocento Sans"/>
              </a:defRPr>
            </a:lvl2pPr>
            <a:lvl3pPr marL="0" lvl="2" indent="0" algn="ctr">
              <a:spcBef>
                <a:spcPts val="0"/>
              </a:spcBef>
              <a:buNone/>
              <a:defRPr sz="2000" b="1">
                <a:solidFill>
                  <a:schemeClr val="lt1"/>
                </a:solidFill>
                <a:latin typeface="Quattrocento Sans"/>
                <a:ea typeface="Quattrocento Sans"/>
                <a:cs typeface="Quattrocento Sans"/>
                <a:sym typeface="Quattrocento Sans"/>
              </a:defRPr>
            </a:lvl3pPr>
            <a:lvl4pPr marL="0" lvl="3" indent="0" algn="ctr">
              <a:spcBef>
                <a:spcPts val="0"/>
              </a:spcBef>
              <a:buNone/>
              <a:defRPr sz="2000" b="1">
                <a:solidFill>
                  <a:schemeClr val="lt1"/>
                </a:solidFill>
                <a:latin typeface="Quattrocento Sans"/>
                <a:ea typeface="Quattrocento Sans"/>
                <a:cs typeface="Quattrocento Sans"/>
                <a:sym typeface="Quattrocento Sans"/>
              </a:defRPr>
            </a:lvl4pPr>
            <a:lvl5pPr marL="0" lvl="4" indent="0" algn="ctr">
              <a:spcBef>
                <a:spcPts val="0"/>
              </a:spcBef>
              <a:buNone/>
              <a:defRPr sz="2000" b="1">
                <a:solidFill>
                  <a:schemeClr val="lt1"/>
                </a:solidFill>
                <a:latin typeface="Quattrocento Sans"/>
                <a:ea typeface="Quattrocento Sans"/>
                <a:cs typeface="Quattrocento Sans"/>
                <a:sym typeface="Quattrocento Sans"/>
              </a:defRPr>
            </a:lvl5pPr>
            <a:lvl6pPr marL="0" lvl="5" indent="0" algn="ctr">
              <a:spcBef>
                <a:spcPts val="0"/>
              </a:spcBef>
              <a:buNone/>
              <a:defRPr sz="2000" b="1">
                <a:solidFill>
                  <a:schemeClr val="lt1"/>
                </a:solidFill>
                <a:latin typeface="Quattrocento Sans"/>
                <a:ea typeface="Quattrocento Sans"/>
                <a:cs typeface="Quattrocento Sans"/>
                <a:sym typeface="Quattrocento Sans"/>
              </a:defRPr>
            </a:lvl6pPr>
            <a:lvl7pPr marL="0" lvl="6" indent="0" algn="ctr">
              <a:spcBef>
                <a:spcPts val="0"/>
              </a:spcBef>
              <a:buNone/>
              <a:defRPr sz="2000" b="1">
                <a:solidFill>
                  <a:schemeClr val="lt1"/>
                </a:solidFill>
                <a:latin typeface="Quattrocento Sans"/>
                <a:ea typeface="Quattrocento Sans"/>
                <a:cs typeface="Quattrocento Sans"/>
                <a:sym typeface="Quattrocento Sans"/>
              </a:defRPr>
            </a:lvl7pPr>
            <a:lvl8pPr marL="0" lvl="7" indent="0" algn="ctr">
              <a:spcBef>
                <a:spcPts val="0"/>
              </a:spcBef>
              <a:buNone/>
              <a:defRPr sz="2000" b="1">
                <a:solidFill>
                  <a:schemeClr val="lt1"/>
                </a:solidFill>
                <a:latin typeface="Quattrocento Sans"/>
                <a:ea typeface="Quattrocento Sans"/>
                <a:cs typeface="Quattrocento Sans"/>
                <a:sym typeface="Quattrocento Sans"/>
              </a:defRPr>
            </a:lvl8pPr>
            <a:lvl9pPr marL="0" lvl="8" indent="0" algn="ctr">
              <a:spcBef>
                <a:spcPts val="0"/>
              </a:spcBef>
              <a:buNone/>
              <a:defRPr sz="2000" b="1">
                <a:solidFill>
                  <a:schemeClr val="lt1"/>
                </a:solidFill>
                <a:latin typeface="Quattrocento Sans"/>
                <a:ea typeface="Quattrocento Sans"/>
                <a:cs typeface="Quattrocento Sans"/>
                <a:sym typeface="Quattrocento Sans"/>
              </a:defRPr>
            </a:lvl9pPr>
          </a:lstStyle>
          <a:p>
            <a:pPr marL="0" lvl="0" indent="0" algn="ctr" rtl="0">
              <a:spcBef>
                <a:spcPts val="0"/>
              </a:spcBef>
              <a:spcAft>
                <a:spcPts val="0"/>
              </a:spcAft>
              <a:buNone/>
            </a:pPr>
            <a:fld id="{00000000-1234-1234-1234-123412341234}" type="slidenum">
              <a:rPr lang="en-US"/>
              <a:t>‹#›</a:t>
            </a:fld>
            <a:endParaRPr/>
          </a:p>
        </p:txBody>
      </p:sp>
      <p:sp>
        <p:nvSpPr>
          <p:cNvPr id="313" name="Google Shape;313;p177"/>
          <p:cNvSpPr txBox="1">
            <a:spLocks noGrp="1"/>
          </p:cNvSpPr>
          <p:nvPr>
            <p:ph type="body" idx="1"/>
          </p:nvPr>
        </p:nvSpPr>
        <p:spPr>
          <a:xfrm>
            <a:off x="6094413" y="2529840"/>
            <a:ext cx="4329112" cy="3459480"/>
          </a:xfrm>
          <a:prstGeom prst="rect">
            <a:avLst/>
          </a:prstGeom>
          <a:noFill/>
          <a:ln>
            <a:noFill/>
          </a:ln>
        </p:spPr>
        <p:txBody>
          <a:bodyPr spcFirstLastPara="1" wrap="square" lIns="0" tIns="60925" rIns="0" bIns="60925" anchor="t" anchorCtr="0">
            <a:normAutofit/>
          </a:bodyPr>
          <a:lstStyle>
            <a:lvl1pPr marL="457200" lvl="0" indent="-381000" algn="l">
              <a:spcBef>
                <a:spcPts val="480"/>
              </a:spcBef>
              <a:spcAft>
                <a:spcPts val="0"/>
              </a:spcAft>
              <a:buClr>
                <a:srgbClr val="595959"/>
              </a:buClr>
              <a:buSzPts val="2400"/>
              <a:buFont typeface="Noto Sans Symbols"/>
              <a:buChar char="⮚"/>
              <a:defRPr sz="2400">
                <a:solidFill>
                  <a:srgbClr val="595959"/>
                </a:solidFill>
                <a:latin typeface="Quattrocento Sans"/>
                <a:ea typeface="Quattrocento Sans"/>
                <a:cs typeface="Quattrocento Sans"/>
                <a:sym typeface="Quattrocento Sans"/>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4" name="Google Shape;314;p177"/>
          <p:cNvSpPr>
            <a:spLocks noGrp="1"/>
          </p:cNvSpPr>
          <p:nvPr>
            <p:ph type="pic" idx="2"/>
          </p:nvPr>
        </p:nvSpPr>
        <p:spPr>
          <a:xfrm>
            <a:off x="0" y="476671"/>
            <a:ext cx="5103233" cy="5904656"/>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96"/>
        <p:cNvGrpSpPr/>
        <p:nvPr/>
      </p:nvGrpSpPr>
      <p:grpSpPr>
        <a:xfrm>
          <a:off x="0" y="0"/>
          <a:ext cx="0" cy="0"/>
          <a:chOff x="0" y="0"/>
          <a:chExt cx="0" cy="0"/>
        </a:xfrm>
      </p:grpSpPr>
      <p:sp>
        <p:nvSpPr>
          <p:cNvPr id="97" name="Google Shape;97;p149"/>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98" name="Google Shape;98;p149"/>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99" name="Google Shape;99;p149"/>
          <p:cNvGrpSpPr/>
          <p:nvPr/>
        </p:nvGrpSpPr>
        <p:grpSpPr>
          <a:xfrm>
            <a:off x="531756" y="6037713"/>
            <a:ext cx="495031" cy="493336"/>
            <a:chOff x="5489575" y="1343025"/>
            <a:chExt cx="1724025" cy="1717676"/>
          </a:xfrm>
        </p:grpSpPr>
        <p:sp>
          <p:nvSpPr>
            <p:cNvPr id="100" name="Google Shape;100;p149"/>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101" name="Google Shape;101;p149"/>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102" name="Google Shape;102;p149"/>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103" name="Google Shape;103;p149"/>
          <p:cNvSpPr>
            <a:spLocks noGrp="1"/>
          </p:cNvSpPr>
          <p:nvPr>
            <p:ph type="pic" idx="2"/>
          </p:nvPr>
        </p:nvSpPr>
        <p:spPr>
          <a:xfrm>
            <a:off x="4148224" y="1443883"/>
            <a:ext cx="1398803" cy="1564773"/>
          </a:xfrm>
          <a:prstGeom prst="rect">
            <a:avLst/>
          </a:prstGeom>
          <a:noFill/>
          <a:ln>
            <a:noFill/>
          </a:ln>
        </p:spPr>
      </p:sp>
      <p:sp>
        <p:nvSpPr>
          <p:cNvPr id="104" name="Google Shape;104;p149"/>
          <p:cNvSpPr>
            <a:spLocks noGrp="1"/>
          </p:cNvSpPr>
          <p:nvPr>
            <p:ph type="pic" idx="3"/>
          </p:nvPr>
        </p:nvSpPr>
        <p:spPr>
          <a:xfrm>
            <a:off x="941890" y="3346175"/>
            <a:ext cx="752211" cy="841303"/>
          </a:xfrm>
          <a:prstGeom prst="rect">
            <a:avLst/>
          </a:prstGeom>
          <a:noFill/>
          <a:ln>
            <a:noFill/>
          </a:ln>
        </p:spPr>
      </p:sp>
      <p:sp>
        <p:nvSpPr>
          <p:cNvPr id="105" name="Google Shape;105;p149"/>
          <p:cNvSpPr>
            <a:spLocks noGrp="1"/>
          </p:cNvSpPr>
          <p:nvPr>
            <p:ph type="pic" idx="4"/>
          </p:nvPr>
        </p:nvSpPr>
        <p:spPr>
          <a:xfrm>
            <a:off x="2116623" y="2548677"/>
            <a:ext cx="2843864" cy="3181350"/>
          </a:xfrm>
          <a:prstGeom prst="rect">
            <a:avLst/>
          </a:prstGeom>
          <a:noFill/>
          <a:ln>
            <a:noFill/>
          </a:ln>
        </p:spPr>
      </p:sp>
      <p:grpSp>
        <p:nvGrpSpPr>
          <p:cNvPr id="106" name="Google Shape;106;p149"/>
          <p:cNvGrpSpPr/>
          <p:nvPr/>
        </p:nvGrpSpPr>
        <p:grpSpPr>
          <a:xfrm>
            <a:off x="0" y="6658753"/>
            <a:ext cx="12188825" cy="208124"/>
            <a:chOff x="0" y="6606540"/>
            <a:chExt cx="11430000" cy="251459"/>
          </a:xfrm>
        </p:grpSpPr>
        <p:sp>
          <p:nvSpPr>
            <p:cNvPr id="107" name="Google Shape;107;p149"/>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108" name="Google Shape;108;p149"/>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109" name="Google Shape;109;p149"/>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110" name="Google Shape;110;p149"/>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111" name="Google Shape;111;p149"/>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Image">
  <p:cSld name="Cover Image">
    <p:spTree>
      <p:nvGrpSpPr>
        <p:cNvPr id="1" name="Shape 112"/>
        <p:cNvGrpSpPr/>
        <p:nvPr/>
      </p:nvGrpSpPr>
      <p:grpSpPr>
        <a:xfrm>
          <a:off x="0" y="0"/>
          <a:ext cx="0" cy="0"/>
          <a:chOff x="0" y="0"/>
          <a:chExt cx="0" cy="0"/>
        </a:xfrm>
      </p:grpSpPr>
      <p:sp>
        <p:nvSpPr>
          <p:cNvPr id="113" name="Google Shape;113;p150"/>
          <p:cNvSpPr>
            <a:spLocks noGrp="1"/>
          </p:cNvSpPr>
          <p:nvPr>
            <p:ph type="pic" idx="2"/>
          </p:nvPr>
        </p:nvSpPr>
        <p:spPr>
          <a:xfrm>
            <a:off x="0" y="0"/>
            <a:ext cx="12188825" cy="6858000"/>
          </a:xfrm>
          <a:prstGeom prst="rect">
            <a:avLst/>
          </a:prstGeom>
          <a:noFill/>
          <a:ln>
            <a:noFill/>
          </a:ln>
        </p:spPr>
      </p:sp>
      <p:sp>
        <p:nvSpPr>
          <p:cNvPr id="114" name="Google Shape;114;p15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5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117"/>
        <p:cNvGrpSpPr/>
        <p:nvPr/>
      </p:nvGrpSpPr>
      <p:grpSpPr>
        <a:xfrm>
          <a:off x="0" y="0"/>
          <a:ext cx="0" cy="0"/>
          <a:chOff x="0" y="0"/>
          <a:chExt cx="0" cy="0"/>
        </a:xfrm>
      </p:grpSpPr>
      <p:sp>
        <p:nvSpPr>
          <p:cNvPr id="118" name="Google Shape;118;p151"/>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9"/>
        <p:cNvGrpSpPr/>
        <p:nvPr/>
      </p:nvGrpSpPr>
      <p:grpSpPr>
        <a:xfrm>
          <a:off x="0" y="0"/>
          <a:ext cx="0" cy="0"/>
          <a:chOff x="0" y="0"/>
          <a:chExt cx="0" cy="0"/>
        </a:xfrm>
      </p:grpSpPr>
      <p:sp>
        <p:nvSpPr>
          <p:cNvPr id="120" name="Google Shape;120;p152"/>
          <p:cNvSpPr/>
          <p:nvPr/>
        </p:nvSpPr>
        <p:spPr>
          <a:xfrm>
            <a:off x="262293" y="-15766"/>
            <a:ext cx="6065243" cy="6890306"/>
          </a:xfrm>
          <a:custGeom>
            <a:avLst/>
            <a:gdLst/>
            <a:ahLst/>
            <a:cxnLst/>
            <a:rect l="l" t="t" r="r" b="b"/>
            <a:pathLst>
              <a:path w="6065243" h="6890306" extrusionOk="0">
                <a:moveTo>
                  <a:pt x="2805601" y="0"/>
                </a:moveTo>
                <a:lnTo>
                  <a:pt x="6065243" y="0"/>
                </a:lnTo>
                <a:lnTo>
                  <a:pt x="3259642" y="6890306"/>
                </a:lnTo>
                <a:lnTo>
                  <a:pt x="0" y="6890306"/>
                </a:lnTo>
                <a:lnTo>
                  <a:pt x="2805601" y="0"/>
                </a:lnTo>
                <a:close/>
              </a:path>
            </a:pathLst>
          </a:custGeom>
          <a:solidFill>
            <a:srgbClr val="F2F2F2">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1" name="Google Shape;121;p152"/>
          <p:cNvSpPr/>
          <p:nvPr/>
        </p:nvSpPr>
        <p:spPr>
          <a:xfrm>
            <a:off x="11244627" y="4641750"/>
            <a:ext cx="944199" cy="2225205"/>
          </a:xfrm>
          <a:custGeom>
            <a:avLst/>
            <a:gdLst/>
            <a:ahLst/>
            <a:cxnLst/>
            <a:rect l="l" t="t" r="r" b="b"/>
            <a:pathLst>
              <a:path w="944199" h="2225205" extrusionOk="0">
                <a:moveTo>
                  <a:pt x="944199" y="0"/>
                </a:moveTo>
                <a:lnTo>
                  <a:pt x="944199" y="2225205"/>
                </a:lnTo>
                <a:lnTo>
                  <a:pt x="0" y="2225205"/>
                </a:lnTo>
                <a:lnTo>
                  <a:pt x="94419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2" name="Google Shape;122;p152"/>
          <p:cNvSpPr txBox="1">
            <a:spLocks noGrp="1"/>
          </p:cNvSpPr>
          <p:nvPr>
            <p:ph type="title"/>
          </p:nvPr>
        </p:nvSpPr>
        <p:spPr>
          <a:xfrm>
            <a:off x="6096000" y="1124744"/>
            <a:ext cx="4318892" cy="1296144"/>
          </a:xfrm>
          <a:prstGeom prst="rect">
            <a:avLst/>
          </a:prstGeom>
          <a:noFill/>
          <a:ln>
            <a:noFill/>
          </a:ln>
        </p:spPr>
        <p:txBody>
          <a:bodyPr spcFirstLastPara="1" wrap="square" lIns="121875" tIns="60925" rIns="121875" bIns="60925" anchor="b" anchorCtr="0">
            <a:noAutofit/>
          </a:bodyPr>
          <a:lstStyle>
            <a:lvl1pPr lvl="0" algn="l">
              <a:spcBef>
                <a:spcPts val="0"/>
              </a:spcBef>
              <a:spcAft>
                <a:spcPts val="0"/>
              </a:spcAft>
              <a:buClr>
                <a:schemeClr val="accent2"/>
              </a:buClr>
              <a:buSzPts val="4000"/>
              <a:buFont typeface="Calibri"/>
              <a:buNone/>
              <a:defRPr sz="4000" b="1">
                <a:solidFill>
                  <a:schemeClr val="accent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52"/>
          <p:cNvSpPr/>
          <p:nvPr/>
        </p:nvSpPr>
        <p:spPr>
          <a:xfrm>
            <a:off x="11047863" y="6231003"/>
            <a:ext cx="934541" cy="398360"/>
          </a:xfrm>
          <a:prstGeom prst="parallelogram">
            <a:avLst>
              <a:gd name="adj" fmla="val 40341"/>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4" name="Google Shape;124;p152"/>
          <p:cNvSpPr txBox="1">
            <a:spLocks noGrp="1"/>
          </p:cNvSpPr>
          <p:nvPr>
            <p:ph type="ftr" idx="11"/>
          </p:nvPr>
        </p:nvSpPr>
        <p:spPr>
          <a:xfrm>
            <a:off x="8110636" y="6233120"/>
            <a:ext cx="2677919" cy="365125"/>
          </a:xfrm>
          <a:prstGeom prst="rect">
            <a:avLst/>
          </a:prstGeom>
          <a:noFill/>
          <a:ln>
            <a:noFill/>
          </a:ln>
        </p:spPr>
        <p:txBody>
          <a:bodyPr spcFirstLastPara="1" wrap="square" lIns="121875" tIns="60925" rIns="121875" bIns="60925"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2"/>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lvl1pPr marL="0" lvl="0" indent="0" algn="ctr">
              <a:spcBef>
                <a:spcPts val="0"/>
              </a:spcBef>
              <a:buNone/>
              <a:defRPr sz="2000" b="1">
                <a:solidFill>
                  <a:schemeClr val="lt1"/>
                </a:solidFill>
                <a:latin typeface="Calibri"/>
                <a:ea typeface="Calibri"/>
                <a:cs typeface="Calibri"/>
                <a:sym typeface="Calibri"/>
              </a:defRPr>
            </a:lvl1pPr>
            <a:lvl2pPr marL="0" lvl="1" indent="0" algn="ctr">
              <a:spcBef>
                <a:spcPts val="0"/>
              </a:spcBef>
              <a:buNone/>
              <a:defRPr sz="2000" b="1">
                <a:solidFill>
                  <a:schemeClr val="lt1"/>
                </a:solidFill>
                <a:latin typeface="Calibri"/>
                <a:ea typeface="Calibri"/>
                <a:cs typeface="Calibri"/>
                <a:sym typeface="Calibri"/>
              </a:defRPr>
            </a:lvl2pPr>
            <a:lvl3pPr marL="0" lvl="2" indent="0" algn="ctr">
              <a:spcBef>
                <a:spcPts val="0"/>
              </a:spcBef>
              <a:buNone/>
              <a:defRPr sz="2000" b="1">
                <a:solidFill>
                  <a:schemeClr val="lt1"/>
                </a:solidFill>
                <a:latin typeface="Calibri"/>
                <a:ea typeface="Calibri"/>
                <a:cs typeface="Calibri"/>
                <a:sym typeface="Calibri"/>
              </a:defRPr>
            </a:lvl3pPr>
            <a:lvl4pPr marL="0" lvl="3" indent="0" algn="ctr">
              <a:spcBef>
                <a:spcPts val="0"/>
              </a:spcBef>
              <a:buNone/>
              <a:defRPr sz="2000" b="1">
                <a:solidFill>
                  <a:schemeClr val="lt1"/>
                </a:solidFill>
                <a:latin typeface="Calibri"/>
                <a:ea typeface="Calibri"/>
                <a:cs typeface="Calibri"/>
                <a:sym typeface="Calibri"/>
              </a:defRPr>
            </a:lvl4pPr>
            <a:lvl5pPr marL="0" lvl="4" indent="0" algn="ctr">
              <a:spcBef>
                <a:spcPts val="0"/>
              </a:spcBef>
              <a:buNone/>
              <a:defRPr sz="2000" b="1">
                <a:solidFill>
                  <a:schemeClr val="lt1"/>
                </a:solidFill>
                <a:latin typeface="Calibri"/>
                <a:ea typeface="Calibri"/>
                <a:cs typeface="Calibri"/>
                <a:sym typeface="Calibri"/>
              </a:defRPr>
            </a:lvl5pPr>
            <a:lvl6pPr marL="0" lvl="5" indent="0" algn="ctr">
              <a:spcBef>
                <a:spcPts val="0"/>
              </a:spcBef>
              <a:buNone/>
              <a:defRPr sz="2000" b="1">
                <a:solidFill>
                  <a:schemeClr val="lt1"/>
                </a:solidFill>
                <a:latin typeface="Calibri"/>
                <a:ea typeface="Calibri"/>
                <a:cs typeface="Calibri"/>
                <a:sym typeface="Calibri"/>
              </a:defRPr>
            </a:lvl6pPr>
            <a:lvl7pPr marL="0" lvl="6" indent="0" algn="ctr">
              <a:spcBef>
                <a:spcPts val="0"/>
              </a:spcBef>
              <a:buNone/>
              <a:defRPr sz="2000" b="1">
                <a:solidFill>
                  <a:schemeClr val="lt1"/>
                </a:solidFill>
                <a:latin typeface="Calibri"/>
                <a:ea typeface="Calibri"/>
                <a:cs typeface="Calibri"/>
                <a:sym typeface="Calibri"/>
              </a:defRPr>
            </a:lvl7pPr>
            <a:lvl8pPr marL="0" lvl="7" indent="0" algn="ctr">
              <a:spcBef>
                <a:spcPts val="0"/>
              </a:spcBef>
              <a:buNone/>
              <a:defRPr sz="2000" b="1">
                <a:solidFill>
                  <a:schemeClr val="lt1"/>
                </a:solidFill>
                <a:latin typeface="Calibri"/>
                <a:ea typeface="Calibri"/>
                <a:cs typeface="Calibri"/>
                <a:sym typeface="Calibri"/>
              </a:defRPr>
            </a:lvl8pPr>
            <a:lvl9pPr marL="0" lvl="8" indent="0" algn="ctr">
              <a:spcBef>
                <a:spcPts val="0"/>
              </a:spcBef>
              <a:buNone/>
              <a:defRPr sz="2000" b="1">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126" name="Google Shape;126;p152"/>
          <p:cNvSpPr txBox="1">
            <a:spLocks noGrp="1"/>
          </p:cNvSpPr>
          <p:nvPr>
            <p:ph type="body" idx="1"/>
          </p:nvPr>
        </p:nvSpPr>
        <p:spPr>
          <a:xfrm>
            <a:off x="6094413" y="2529840"/>
            <a:ext cx="4329112" cy="3459480"/>
          </a:xfrm>
          <a:prstGeom prst="rect">
            <a:avLst/>
          </a:prstGeom>
          <a:noFill/>
          <a:ln>
            <a:noFill/>
          </a:ln>
        </p:spPr>
        <p:txBody>
          <a:bodyPr spcFirstLastPara="1" wrap="square" lIns="121875" tIns="60925" rIns="121875" bIns="60925" anchor="t" anchorCtr="0">
            <a:normAutofit/>
          </a:bodyPr>
          <a:lstStyle>
            <a:lvl1pPr marL="457200" lvl="0" indent="-381000" algn="l">
              <a:spcBef>
                <a:spcPts val="480"/>
              </a:spcBef>
              <a:spcAft>
                <a:spcPts val="0"/>
              </a:spcAft>
              <a:buClr>
                <a:srgbClr val="595959"/>
              </a:buClr>
              <a:buSzPts val="2400"/>
              <a:buFont typeface="Noto Sans Symbols"/>
              <a:buChar char="⮚"/>
              <a:defRPr sz="2400">
                <a:solidFill>
                  <a:srgbClr val="595959"/>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152"/>
          <p:cNvSpPr>
            <a:spLocks noGrp="1"/>
          </p:cNvSpPr>
          <p:nvPr>
            <p:ph type="pic" idx="2"/>
          </p:nvPr>
        </p:nvSpPr>
        <p:spPr>
          <a:xfrm>
            <a:off x="0" y="476671"/>
            <a:ext cx="5103233" cy="5904656"/>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128"/>
        <p:cNvGrpSpPr/>
        <p:nvPr/>
      </p:nvGrpSpPr>
      <p:grpSpPr>
        <a:xfrm>
          <a:off x="0" y="0"/>
          <a:ext cx="0" cy="0"/>
          <a:chOff x="0" y="0"/>
          <a:chExt cx="0" cy="0"/>
        </a:xfrm>
      </p:grpSpPr>
      <p:sp>
        <p:nvSpPr>
          <p:cNvPr id="129" name="Google Shape;129;p15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5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5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155"/>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3" name="Google Shape;133;p155"/>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4" name="Google Shape;134;p155"/>
          <p:cNvSpPr>
            <a:spLocks noGrp="1"/>
          </p:cNvSpPr>
          <p:nvPr>
            <p:ph type="pic" idx="2"/>
          </p:nvPr>
        </p:nvSpPr>
        <p:spPr>
          <a:xfrm>
            <a:off x="1295633" y="2078160"/>
            <a:ext cx="4458409" cy="1800225"/>
          </a:xfrm>
          <a:prstGeom prst="rect">
            <a:avLst/>
          </a:prstGeom>
          <a:solidFill>
            <a:srgbClr val="D8D8D8"/>
          </a:solidFill>
          <a:ln>
            <a:noFill/>
          </a:ln>
        </p:spPr>
      </p:sp>
      <p:sp>
        <p:nvSpPr>
          <p:cNvPr id="135" name="Google Shape;135;p155"/>
          <p:cNvSpPr>
            <a:spLocks noGrp="1"/>
          </p:cNvSpPr>
          <p:nvPr>
            <p:ph type="pic" idx="3"/>
          </p:nvPr>
        </p:nvSpPr>
        <p:spPr>
          <a:xfrm>
            <a:off x="6420125" y="2078160"/>
            <a:ext cx="4458409" cy="1800225"/>
          </a:xfrm>
          <a:prstGeom prst="rect">
            <a:avLst/>
          </a:prstGeom>
          <a:solidFill>
            <a:srgbClr val="D8D8D8"/>
          </a:solidFill>
          <a:ln>
            <a:noFill/>
          </a:ln>
        </p:spPr>
      </p:sp>
      <p:sp>
        <p:nvSpPr>
          <p:cNvPr id="136" name="Google Shape;136;p155"/>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155"/>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155"/>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155"/>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155"/>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141"/>
        <p:cNvGrpSpPr/>
        <p:nvPr/>
      </p:nvGrpSpPr>
      <p:grpSpPr>
        <a:xfrm>
          <a:off x="0" y="0"/>
          <a:ext cx="0" cy="0"/>
          <a:chOff x="0" y="0"/>
          <a:chExt cx="0" cy="0"/>
        </a:xfrm>
      </p:grpSpPr>
      <p:sp>
        <p:nvSpPr>
          <p:cNvPr id="142" name="Google Shape;142;p156"/>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3" name="Google Shape;143;p15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5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56"/>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6" name="Google Shape;146;p156"/>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7" name="Google Shape;147;p156"/>
          <p:cNvSpPr>
            <a:spLocks noGrp="1"/>
          </p:cNvSpPr>
          <p:nvPr>
            <p:ph type="pic" idx="2"/>
          </p:nvPr>
        </p:nvSpPr>
        <p:spPr>
          <a:xfrm>
            <a:off x="4364494" y="2060843"/>
            <a:ext cx="1352103" cy="1352103"/>
          </a:xfrm>
          <a:prstGeom prst="rect">
            <a:avLst/>
          </a:prstGeom>
          <a:noFill/>
          <a:ln>
            <a:noFill/>
          </a:ln>
        </p:spPr>
      </p:sp>
      <p:sp>
        <p:nvSpPr>
          <p:cNvPr id="148" name="Google Shape;148;p156"/>
          <p:cNvSpPr>
            <a:spLocks noGrp="1"/>
          </p:cNvSpPr>
          <p:nvPr>
            <p:ph type="pic" idx="3"/>
          </p:nvPr>
        </p:nvSpPr>
        <p:spPr>
          <a:xfrm>
            <a:off x="5720105" y="2060843"/>
            <a:ext cx="1352103" cy="1352103"/>
          </a:xfrm>
          <a:prstGeom prst="rect">
            <a:avLst/>
          </a:prstGeom>
          <a:noFill/>
          <a:ln>
            <a:noFill/>
          </a:ln>
        </p:spPr>
      </p:sp>
      <p:sp>
        <p:nvSpPr>
          <p:cNvPr id="149" name="Google Shape;149;p156"/>
          <p:cNvSpPr>
            <a:spLocks noGrp="1"/>
          </p:cNvSpPr>
          <p:nvPr>
            <p:ph type="pic" idx="4"/>
          </p:nvPr>
        </p:nvSpPr>
        <p:spPr>
          <a:xfrm>
            <a:off x="8819301" y="724645"/>
            <a:ext cx="1352103" cy="1352103"/>
          </a:xfrm>
          <a:prstGeom prst="rect">
            <a:avLst/>
          </a:prstGeom>
          <a:noFill/>
          <a:ln>
            <a:noFill/>
          </a:ln>
        </p:spPr>
      </p:sp>
      <p:sp>
        <p:nvSpPr>
          <p:cNvPr id="150" name="Google Shape;150;p156"/>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10"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5"/>
        <p:cNvGrpSpPr/>
        <p:nvPr/>
      </p:nvGrpSpPr>
      <p:grpSpPr>
        <a:xfrm>
          <a:off x="0" y="0"/>
          <a:ext cx="0" cy="0"/>
          <a:chOff x="0" y="0"/>
          <a:chExt cx="0" cy="0"/>
        </a:xfrm>
      </p:grpSpPr>
      <p:sp>
        <p:nvSpPr>
          <p:cNvPr id="266" name="Google Shape;266;p15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0"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7" name="Google Shape;267;p153"/>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68" name="Google Shape;268;p15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69" name="Google Shape;269;p15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70" name="Google Shape;270;p15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a:solidFill>
                  <a:srgbClr val="888888"/>
                </a:solidFill>
                <a:latin typeface="Quattrocento Sans"/>
                <a:ea typeface="Quattrocento Sans"/>
                <a:cs typeface="Quattrocento Sans"/>
                <a:sym typeface="Quattrocento Sans"/>
              </a:defRPr>
            </a:lvl1pPr>
            <a:lvl2pPr marL="0" marR="0" lvl="1" indent="0" algn="r" rtl="0">
              <a:spcBef>
                <a:spcPts val="0"/>
              </a:spcBef>
              <a:buNone/>
              <a:defRPr sz="1600">
                <a:solidFill>
                  <a:srgbClr val="888888"/>
                </a:solidFill>
                <a:latin typeface="Quattrocento Sans"/>
                <a:ea typeface="Quattrocento Sans"/>
                <a:cs typeface="Quattrocento Sans"/>
                <a:sym typeface="Quattrocento Sans"/>
              </a:defRPr>
            </a:lvl2pPr>
            <a:lvl3pPr marL="0" marR="0" lvl="2" indent="0" algn="r" rtl="0">
              <a:spcBef>
                <a:spcPts val="0"/>
              </a:spcBef>
              <a:buNone/>
              <a:defRPr sz="1600">
                <a:solidFill>
                  <a:srgbClr val="888888"/>
                </a:solidFill>
                <a:latin typeface="Quattrocento Sans"/>
                <a:ea typeface="Quattrocento Sans"/>
                <a:cs typeface="Quattrocento Sans"/>
                <a:sym typeface="Quattrocento Sans"/>
              </a:defRPr>
            </a:lvl3pPr>
            <a:lvl4pPr marL="0" marR="0" lvl="3" indent="0" algn="r" rtl="0">
              <a:spcBef>
                <a:spcPts val="0"/>
              </a:spcBef>
              <a:buNone/>
              <a:defRPr sz="1600">
                <a:solidFill>
                  <a:srgbClr val="888888"/>
                </a:solidFill>
                <a:latin typeface="Quattrocento Sans"/>
                <a:ea typeface="Quattrocento Sans"/>
                <a:cs typeface="Quattrocento Sans"/>
                <a:sym typeface="Quattrocento Sans"/>
              </a:defRPr>
            </a:lvl4pPr>
            <a:lvl5pPr marL="0" marR="0" lvl="4" indent="0" algn="r" rtl="0">
              <a:spcBef>
                <a:spcPts val="0"/>
              </a:spcBef>
              <a:buNone/>
              <a:defRPr sz="1600">
                <a:solidFill>
                  <a:srgbClr val="888888"/>
                </a:solidFill>
                <a:latin typeface="Quattrocento Sans"/>
                <a:ea typeface="Quattrocento Sans"/>
                <a:cs typeface="Quattrocento Sans"/>
                <a:sym typeface="Quattrocento Sans"/>
              </a:defRPr>
            </a:lvl5pPr>
            <a:lvl6pPr marL="0" marR="0" lvl="5" indent="0" algn="r" rtl="0">
              <a:spcBef>
                <a:spcPts val="0"/>
              </a:spcBef>
              <a:buNone/>
              <a:defRPr sz="1600">
                <a:solidFill>
                  <a:srgbClr val="888888"/>
                </a:solidFill>
                <a:latin typeface="Quattrocento Sans"/>
                <a:ea typeface="Quattrocento Sans"/>
                <a:cs typeface="Quattrocento Sans"/>
                <a:sym typeface="Quattrocento Sans"/>
              </a:defRPr>
            </a:lvl6pPr>
            <a:lvl7pPr marL="0" marR="0" lvl="6" indent="0" algn="r" rtl="0">
              <a:spcBef>
                <a:spcPts val="0"/>
              </a:spcBef>
              <a:buNone/>
              <a:defRPr sz="1600">
                <a:solidFill>
                  <a:srgbClr val="888888"/>
                </a:solidFill>
                <a:latin typeface="Quattrocento Sans"/>
                <a:ea typeface="Quattrocento Sans"/>
                <a:cs typeface="Quattrocento Sans"/>
                <a:sym typeface="Quattrocento Sans"/>
              </a:defRPr>
            </a:lvl7pPr>
            <a:lvl8pPr marL="0" marR="0" lvl="7" indent="0" algn="r" rtl="0">
              <a:spcBef>
                <a:spcPts val="0"/>
              </a:spcBef>
              <a:buNone/>
              <a:defRPr sz="1600">
                <a:solidFill>
                  <a:srgbClr val="888888"/>
                </a:solidFill>
                <a:latin typeface="Quattrocento Sans"/>
                <a:ea typeface="Quattrocento Sans"/>
                <a:cs typeface="Quattrocento Sans"/>
                <a:sym typeface="Quattrocento Sans"/>
              </a:defRPr>
            </a:lvl8pPr>
            <a:lvl9pPr marL="0" marR="0" lvl="8" indent="0" algn="r" rtl="0">
              <a:spcBef>
                <a:spcPts val="0"/>
              </a:spcBef>
              <a:buNone/>
              <a:defRPr sz="16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hyperlink" Target="https://github.com/soyuztechnologies/sapbtp03_cap.git"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hyperlink" Target="https://ui5.sap.com/#/topic/609c39a7498541559dbef503c1ffd194.html" TargetMode="External"/><Relationship Id="rId4" Type="http://schemas.openxmlformats.org/officeDocument/2006/relationships/image" Target="../media/image63.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www.youtube.com/watch?v=BlnTn7Ewifs"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discovery-center.cloud.sap/serviceCatalog?" TargetMode="External"/><Relationship Id="rId4" Type="http://schemas.openxmlformats.org/officeDocument/2006/relationships/hyperlink" Target="https://help.sap.com/viewer/34f67db3b755405e8145c578221f012c/latest/en-US/6bcefac41a334bb0bc912961aa6b34dc.html" TargetMode="External"/><Relationship Id="rId9"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hyperlink" Target="https://help.sap.com/docs/btp/sap-business-technology-platform/application-security-descriptor-configuration-syntax#loio517895a9612241259d6941dbf9ad81cb__section_tch_vqr_xs" TargetMode="External"/><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cap.cloud.sap/docs/node.js/authentication"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hyperlink" Target="https://www.youtube.com/watch?v=zZckRSi9Sy8" TargetMode="External"/><Relationship Id="rId2" Type="http://schemas.openxmlformats.org/officeDocument/2006/relationships/notesSlide" Target="../notesSlides/notesSlide12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hyperlink" Target="https://api.sap.com/" TargetMode="External"/><Relationship Id="rId2" Type="http://schemas.openxmlformats.org/officeDocument/2006/relationships/notesSlide" Target="../notesSlides/notesSlide13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v_xPlRumdbE&amp;pp=ygURc29hcCB2cyBvZGF0YSBzYXA%3D" TargetMode="External"/><Relationship Id="rId4" Type="http://schemas.openxmlformats.org/officeDocument/2006/relationships/hyperlink" Target="mailto:server@anubhavtrainings.com"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2.xml"/><Relationship Id="rId1" Type="http://schemas.openxmlformats.org/officeDocument/2006/relationships/slideLayout" Target="../slideLayouts/slideLayout3.xml"/><Relationship Id="rId4" Type="http://schemas.openxmlformats.org/officeDocument/2006/relationships/hyperlink" Target="https://www.youtube.com/watch?v=6jk9G4vaFjQ&amp;t=1907s&amp;pp=ygUZczRoYW5hIHRvIGNsb3VkIGNvbm5lY3Rvcg%3D%3D"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hyperlink" Target="https://help.sap.com/docs/cloud-portal-service/sap-cloud-portal-service-on-cloud-foundry/html5-configure-destinations"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hyperlink" Target="https://api.sap.com/" TargetMode="External"/><Relationship Id="rId2" Type="http://schemas.openxmlformats.org/officeDocument/2006/relationships/notesSlide" Target="../notesSlides/notesSlide13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3" Type="http://schemas.openxmlformats.org/officeDocument/2006/relationships/hyperlink" Target="https://github.com/soyuztechnologies/s4hana-so-app" TargetMode="External"/><Relationship Id="rId2" Type="http://schemas.openxmlformats.org/officeDocument/2006/relationships/notesSlide" Target="../notesSlides/notesSlide13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0.xml.rels><?xml version="1.0" encoding="UTF-8" standalone="yes"?>
<Relationships xmlns="http://schemas.openxmlformats.org/package/2006/relationships"><Relationship Id="rId8" Type="http://schemas.openxmlformats.org/officeDocument/2006/relationships/hyperlink" Target="https://training.sap.com/course/cer006-sap-certification-exam-six-attempts-certification-online-010-in-ru/" TargetMode="External"/><Relationship Id="rId3" Type="http://schemas.openxmlformats.org/officeDocument/2006/relationships/hyperlink" Target="https://www.youtube.com/watch?v=lIyATDhH1_w" TargetMode="External"/><Relationship Id="rId7" Type="http://schemas.openxmlformats.org/officeDocument/2006/relationships/hyperlink" Target="https://www.youtube.com/watch?v=Q98BvpH0cKc&amp;list=PL6RpkC85SLQATt7rdOTDUYRhtE4TQ7gG8" TargetMode="External"/><Relationship Id="rId2" Type="http://schemas.openxmlformats.org/officeDocument/2006/relationships/notesSlide" Target="../notesSlides/notesSlide140.xml"/><Relationship Id="rId1" Type="http://schemas.openxmlformats.org/officeDocument/2006/relationships/slideLayout" Target="../slideLayouts/slideLayout3.xml"/><Relationship Id="rId6" Type="http://schemas.openxmlformats.org/officeDocument/2006/relationships/hyperlink" Target="https://www.youtube.com/watch?v=zZckRSi9Sy8&amp;t=93s&amp;pp=ygUWc2FwIGJ0cCBjYXAgcG9zdGdyZXNxbA%3D%3D" TargetMode="External"/><Relationship Id="rId5" Type="http://schemas.openxmlformats.org/officeDocument/2006/relationships/hyperlink" Target="https://www.youtube.com/watch?v=zXZf8kKM9NA&amp;pp=ygUMY2FwbSBtb25nb2Ri" TargetMode="External"/><Relationship Id="rId10" Type="http://schemas.openxmlformats.org/officeDocument/2006/relationships/image" Target="../media/image2.png"/><Relationship Id="rId4" Type="http://schemas.openxmlformats.org/officeDocument/2006/relationships/hyperlink" Target="https://www.youtube.com/watch?v=WobPFaZAU2g&amp;list=PLcxqFaocb9WLBaAmvuu4SX5o3yN0qkqGM" TargetMode="External"/><Relationship Id="rId9" Type="http://schemas.openxmlformats.org/officeDocument/2006/relationships/hyperlink" Target="https://training.sap.com/certification/c_cpe_16-sap-certified-associate--backend-developer---sap-cloud-application-programming-model-g/"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2.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3.xml"/><Relationship Id="rId1" Type="http://schemas.openxmlformats.org/officeDocument/2006/relationships/slideLayout" Target="../slideLayouts/slideLayout23.xml"/><Relationship Id="rId4" Type="http://schemas.openxmlformats.org/officeDocument/2006/relationships/hyperlink" Target="mailto:contact@anubhavtrainings.com"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4.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1.png"/><Relationship Id="rId4" Type="http://schemas.openxmlformats.org/officeDocument/2006/relationships/hyperlink" Target="mailto:contact@anubhavtraining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hyperlink" Target="https://sap.co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hyperlink" Target="https://discovery-center.cloud.sap/viewService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evelopers.sap.com/tutorials/btp-free-tier-account.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code.visualstudio.com/download" TargetMode="External"/><Relationship Id="rId3" Type="http://schemas.openxmlformats.org/officeDocument/2006/relationships/hyperlink" Target="https://www.oracle.com/in/java/technologies/javase/jdk11-archive-downloads.html" TargetMode="External"/><Relationship Id="rId7" Type="http://schemas.openxmlformats.org/officeDocument/2006/relationships/hyperlink" Target="https://packages.cloudfoundry.org/stable?release=windows64&amp;version=v7&amp;source=github"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github.com/cloudfoundry/cli/blob/main/doc/installation-instructions/installation-instructions-v7.md#installers-and-compressed-binaries" TargetMode="External"/><Relationship Id="rId11" Type="http://schemas.openxmlformats.org/officeDocument/2006/relationships/image" Target="../media/image2.png"/><Relationship Id="rId5" Type="http://schemas.openxmlformats.org/officeDocument/2006/relationships/hyperlink" Target="https://nodejs.org/dist/v18.18.0/node-v18.18.0-x64.msi" TargetMode="External"/><Relationship Id="rId10" Type="http://schemas.openxmlformats.org/officeDocument/2006/relationships/hyperlink" Target="https://www.enterprisedb.com/downloads/postgres-postgresql-downloads" TargetMode="External"/><Relationship Id="rId4" Type="http://schemas.openxmlformats.org/officeDocument/2006/relationships/hyperlink" Target="https://nodejs.org/en/download" TargetMode="External"/><Relationship Id="rId9" Type="http://schemas.openxmlformats.org/officeDocument/2006/relationships/hyperlink" Target="https://www.postgresql.org/download/window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cloudfoundry.org/devguide/deploy-apps/manifest-attributes.html"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dataquest.io/blog/install-postgresql-14-7-on-windows-10/"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get.enterprisedb.com/postgresql/postgresql-14.7-2-windows-x64.ex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youtu.be/NuNHxZOAqQM"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jsonlint.co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chrome.google.com/webstore/detail/jsonvue/chklaanhfefbnpoihckbnefhakgolnmc"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1tk4DUOXXQw&amp;pp=ygUnc2ltcGxpZmllZCBkYXRhYmFzZSBkZXNpZ24gZ3VpZCBhbnViaGF2"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www.postman.com/download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docs.spring.io/spring-data/jpa/docs/current/reference/htm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discovery-center.cloud.sap/serviceCatalog?" TargetMode="External"/><Relationship Id="rId4" Type="http://schemas.openxmlformats.org/officeDocument/2006/relationships/hyperlink" Target="https://help.sap.com/viewer/34f67db3b755405e8145c578221f012c/latest/en-US/6bcefac41a334bb0bc912961aa6b34dc.html" TargetMode="External"/><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services.odata.org/"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hyperlink" Target="https://olingo.apache.org/"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sapui5.hana.ondemand.com/#/api/sap.m.Button%23events"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jp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hyperlink" Target="https://help.sap.com/docs/SAP_HANA_PLATFORM/4505d0bdaf4948449b7f7379d24d0f0d/6d3ed64092f748cbac691abc5fe52985.html"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SAP/cloud-security-services-integration-library/blob/main/samples/spring-security-xsuaa-usage/src/main/java/sample/spring/xsuaa/SecurityConfiguration.java"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jp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nodejs.org/en/blog/release/v18.12.0"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nodejs.org/dist/latest-v18.x/node-v18.18.2-x64.msi" TargetMode="External"/><Relationship Id="rId4" Type="http://schemas.openxmlformats.org/officeDocument/2006/relationships/hyperlink" Target="https://nodejs.org/dist/latest-v18.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hyperlink" Target="https://npmjs.com/"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docs.cloudfoundry.org/devguide/deploy-apps/manifest-attributes.html"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anubhavtrainings.com/sapbtp03"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mailto:Anubhav.abap@gmail.com" TargetMode="External"/><Relationship Id="rId4" Type="http://schemas.openxmlformats.org/officeDocument/2006/relationships/hyperlink" Target="https://github.com/soyuztechnologies/sapbtp03"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hyperlink" Target="https://cap.cloud.sap/docs/guides/databases-sqlit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319"/>
        <p:cNvGrpSpPr/>
        <p:nvPr/>
      </p:nvGrpSpPr>
      <p:grpSpPr>
        <a:xfrm>
          <a:off x="0" y="0"/>
          <a:ext cx="0" cy="0"/>
          <a:chOff x="0" y="0"/>
          <a:chExt cx="0" cy="0"/>
        </a:xfrm>
      </p:grpSpPr>
      <p:sp>
        <p:nvSpPr>
          <p:cNvPr id="320" name="Google Shape;320;p1"/>
          <p:cNvSpPr txBox="1">
            <a:spLocks noGrp="1"/>
          </p:cNvSpPr>
          <p:nvPr>
            <p:ph type="ctrTitle"/>
          </p:nvPr>
        </p:nvSpPr>
        <p:spPr>
          <a:xfrm>
            <a:off x="2637494" y="2456931"/>
            <a:ext cx="8082513" cy="3398114"/>
          </a:xfrm>
          <a:prstGeom prst="rect">
            <a:avLst/>
          </a:prstGeom>
          <a:noFill/>
          <a:ln>
            <a:noFill/>
          </a:ln>
        </p:spPr>
        <p:txBody>
          <a:bodyPr spcFirstLastPara="1" wrap="square" lIns="121875" tIns="60925" rIns="121875" bIns="60925" anchor="b" anchorCtr="0">
            <a:noAutofit/>
          </a:bodyPr>
          <a:lstStyle/>
          <a:p>
            <a:pPr marL="0" lvl="0" indent="0" algn="ctr" rtl="0">
              <a:spcBef>
                <a:spcPts val="0"/>
              </a:spcBef>
              <a:spcAft>
                <a:spcPts val="0"/>
              </a:spcAft>
              <a:buClr>
                <a:srgbClr val="729328"/>
              </a:buClr>
              <a:buSzPts val="4400"/>
              <a:buFont typeface="Corben"/>
              <a:buNone/>
            </a:pPr>
            <a:r>
              <a:rPr lang="en-US" sz="4400" b="1" i="0" u="none" strike="noStrike">
                <a:solidFill>
                  <a:srgbClr val="729328"/>
                </a:solidFill>
                <a:latin typeface="Corben"/>
                <a:ea typeface="Corben"/>
                <a:cs typeface="Corben"/>
                <a:sym typeface="Corben"/>
              </a:rPr>
              <a:t>SAP </a:t>
            </a:r>
            <a:r>
              <a:rPr lang="en-US" sz="4400" b="1" i="0" u="none" strike="noStrike">
                <a:solidFill>
                  <a:srgbClr val="114D81"/>
                </a:solidFill>
                <a:latin typeface="Corben"/>
                <a:ea typeface="Corben"/>
                <a:cs typeface="Corben"/>
                <a:sym typeface="Corben"/>
              </a:rPr>
              <a:t>BUSINESS TECHNOLOGY PLATFORM </a:t>
            </a:r>
            <a:r>
              <a:rPr lang="en-US" sz="4400" b="1" i="0" u="none" strike="noStrike">
                <a:solidFill>
                  <a:srgbClr val="729328"/>
                </a:solidFill>
                <a:latin typeface="Corben"/>
                <a:ea typeface="Corben"/>
                <a:cs typeface="Corben"/>
                <a:sym typeface="Corben"/>
              </a:rPr>
              <a:t>TRAINING WITH CAPM </a:t>
            </a:r>
            <a:br>
              <a:rPr lang="en-US" sz="4400" b="1" i="0" u="none" strike="noStrike">
                <a:solidFill>
                  <a:srgbClr val="729328"/>
                </a:solidFill>
                <a:latin typeface="Corben"/>
                <a:ea typeface="Corben"/>
                <a:cs typeface="Corben"/>
                <a:sym typeface="Corben"/>
              </a:rPr>
            </a:br>
            <a:r>
              <a:rPr lang="en-US" sz="4400" b="1" i="0" u="none" strike="noStrike">
                <a:solidFill>
                  <a:srgbClr val="1767AC"/>
                </a:solidFill>
                <a:latin typeface="Corben"/>
                <a:ea typeface="Corben"/>
                <a:cs typeface="Corben"/>
                <a:sym typeface="Corben"/>
              </a:rPr>
              <a:t>S/4HANA Extensibility</a:t>
            </a:r>
            <a:br>
              <a:rPr lang="en-US" sz="4400" b="1" i="0" u="none" strike="noStrike">
                <a:solidFill>
                  <a:srgbClr val="729328"/>
                </a:solidFill>
                <a:latin typeface="Corben"/>
                <a:ea typeface="Corben"/>
                <a:cs typeface="Corben"/>
                <a:sym typeface="Corben"/>
              </a:rPr>
            </a:br>
            <a:r>
              <a:rPr lang="en-US" sz="4800" b="1" i="0" u="none" strike="noStrike">
                <a:solidFill>
                  <a:srgbClr val="0C0C0C"/>
                </a:solidFill>
                <a:latin typeface="Corben"/>
                <a:ea typeface="Corben"/>
                <a:cs typeface="Corben"/>
                <a:sym typeface="Corben"/>
              </a:rPr>
              <a:t>CLOUD FOUNDRY TRAINING</a:t>
            </a:r>
            <a:endParaRPr sz="4400">
              <a:solidFill>
                <a:srgbClr val="0C0C0C"/>
              </a:solidFill>
              <a:latin typeface="Corben"/>
              <a:ea typeface="Corben"/>
              <a:cs typeface="Corben"/>
              <a:sym typeface="Corben"/>
            </a:endParaRPr>
          </a:p>
        </p:txBody>
      </p:sp>
      <p:pic>
        <p:nvPicPr>
          <p:cNvPr id="321" name="Google Shape;321;p1"/>
          <p:cNvPicPr preferRelativeResize="0"/>
          <p:nvPr/>
        </p:nvPicPr>
        <p:blipFill rotWithShape="1">
          <a:blip r:embed="rId3">
            <a:alphaModFix/>
          </a:blip>
          <a:srcRect/>
          <a:stretch/>
        </p:blipFill>
        <p:spPr>
          <a:xfrm>
            <a:off x="10625568" y="0"/>
            <a:ext cx="1530992" cy="1512168"/>
          </a:xfrm>
          <a:prstGeom prst="rect">
            <a:avLst/>
          </a:prstGeom>
          <a:noFill/>
          <a:ln>
            <a:noFill/>
          </a:ln>
        </p:spPr>
      </p:pic>
      <p:pic>
        <p:nvPicPr>
          <p:cNvPr id="322" name="Google Shape;322;p1"/>
          <p:cNvPicPr preferRelativeResize="0"/>
          <p:nvPr/>
        </p:nvPicPr>
        <p:blipFill rotWithShape="1">
          <a:blip r:embed="rId4">
            <a:alphaModFix/>
          </a:blip>
          <a:srcRect/>
          <a:stretch/>
        </p:blipFill>
        <p:spPr>
          <a:xfrm>
            <a:off x="0" y="6395066"/>
            <a:ext cx="468697" cy="462934"/>
          </a:xfrm>
          <a:prstGeom prst="rect">
            <a:avLst/>
          </a:prstGeom>
          <a:noFill/>
          <a:ln>
            <a:noFill/>
          </a:ln>
        </p:spPr>
      </p:pic>
      <p:sp>
        <p:nvSpPr>
          <p:cNvPr id="323" name="Google Shape;323;p1"/>
          <p:cNvSpPr/>
          <p:nvPr/>
        </p:nvSpPr>
        <p:spPr>
          <a:xfrm>
            <a:off x="3330379" y="263588"/>
            <a:ext cx="1395881" cy="595030"/>
          </a:xfrm>
          <a:prstGeom prst="roundRect">
            <a:avLst>
              <a:gd name="adj" fmla="val 16667"/>
            </a:avLst>
          </a:prstGeom>
          <a:solidFill>
            <a:schemeClr val="accent2"/>
          </a:solidFill>
          <a:ln w="25400" cap="flat" cmpd="sng">
            <a:solidFill>
              <a:srgbClr val="40531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24" name="Google Shape;324;p1"/>
          <p:cNvSpPr txBox="1">
            <a:spLocks noGrp="1"/>
          </p:cNvSpPr>
          <p:nvPr>
            <p:ph type="subTitle" idx="1"/>
          </p:nvPr>
        </p:nvSpPr>
        <p:spPr>
          <a:xfrm>
            <a:off x="2277988" y="313690"/>
            <a:ext cx="3528392" cy="595030"/>
          </a:xfrm>
          <a:prstGeom prst="rect">
            <a:avLst/>
          </a:prstGeom>
          <a:noFill/>
          <a:ln>
            <a:noFill/>
          </a:ln>
        </p:spPr>
        <p:txBody>
          <a:bodyPr spcFirstLastPara="1" wrap="square" lIns="121875" tIns="60925" rIns="121875" bIns="60925" anchor="t" anchorCtr="0">
            <a:normAutofit fontScale="92500" lnSpcReduction="10000"/>
          </a:bodyPr>
          <a:lstStyle/>
          <a:p>
            <a:pPr marL="0" lvl="0" indent="0" algn="ctr" rtl="0">
              <a:spcBef>
                <a:spcPts val="0"/>
              </a:spcBef>
              <a:spcAft>
                <a:spcPts val="0"/>
              </a:spcAft>
              <a:buClr>
                <a:srgbClr val="0C0C0C"/>
              </a:buClr>
              <a:buSzPct val="100000"/>
              <a:buNone/>
            </a:pPr>
            <a:r>
              <a:rPr lang="en-US" sz="3600" b="1">
                <a:solidFill>
                  <a:srgbClr val="0C0C0C"/>
                </a:solidFill>
                <a:latin typeface="Arial Black"/>
                <a:ea typeface="Arial Black"/>
                <a:cs typeface="Arial Black"/>
                <a:sym typeface="Arial Black"/>
              </a:rPr>
              <a:t>LIVE</a:t>
            </a:r>
            <a:endParaRPr b="1">
              <a:solidFill>
                <a:srgbClr val="0C0C0C"/>
              </a:solidFill>
              <a:latin typeface="Arial Black"/>
              <a:ea typeface="Arial Black"/>
              <a:cs typeface="Arial Black"/>
              <a:sym typeface="Arial Black"/>
            </a:endParaRPr>
          </a:p>
        </p:txBody>
      </p:sp>
      <p:pic>
        <p:nvPicPr>
          <p:cNvPr id="325" name="Google Shape;325;p1"/>
          <p:cNvPicPr preferRelativeResize="0"/>
          <p:nvPr/>
        </p:nvPicPr>
        <p:blipFill rotWithShape="1">
          <a:blip r:embed="rId5">
            <a:alphaModFix/>
          </a:blip>
          <a:srcRect/>
          <a:stretch/>
        </p:blipFill>
        <p:spPr>
          <a:xfrm>
            <a:off x="-242292" y="-34809"/>
            <a:ext cx="3311302" cy="2440805"/>
          </a:xfrm>
          <a:prstGeom prst="rect">
            <a:avLst/>
          </a:prstGeom>
          <a:noFill/>
          <a:ln>
            <a:noFill/>
          </a:ln>
        </p:spPr>
      </p:pic>
      <p:sp>
        <p:nvSpPr>
          <p:cNvPr id="326" name="Google Shape;326;p1"/>
          <p:cNvSpPr/>
          <p:nvPr/>
        </p:nvSpPr>
        <p:spPr>
          <a:xfrm>
            <a:off x="2168951" y="6252030"/>
            <a:ext cx="3960974" cy="404742"/>
          </a:xfrm>
          <a:prstGeom prst="roundRect">
            <a:avLst>
              <a:gd name="adj" fmla="val 16667"/>
            </a:avLst>
          </a:prstGeom>
          <a:solidFill>
            <a:schemeClr val="accent2"/>
          </a:solidFill>
          <a:ln w="25400" cap="flat" cmpd="sng">
            <a:solidFill>
              <a:srgbClr val="40531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rgbClr val="0C0C0C"/>
                </a:solidFill>
                <a:latin typeface="Corben"/>
                <a:ea typeface="Corben"/>
                <a:cs typeface="Corben"/>
                <a:sym typeface="Corben"/>
              </a:rPr>
              <a:t>www.anubhavtrainings.com</a:t>
            </a:r>
            <a:endParaRPr sz="2000">
              <a:solidFill>
                <a:srgbClr val="0C0C0C"/>
              </a:solidFill>
              <a:latin typeface="Corben"/>
              <a:ea typeface="Corben"/>
              <a:cs typeface="Corben"/>
              <a:sym typeface="Corbe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10"/>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ON-PREMISE V/S CLOUD</a:t>
            </a:r>
            <a:endParaRPr/>
          </a:p>
        </p:txBody>
      </p:sp>
      <p:sp>
        <p:nvSpPr>
          <p:cNvPr id="585" name="Google Shape;585;p10"/>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586" name="Google Shape;586;p10"/>
          <p:cNvPicPr preferRelativeResize="0"/>
          <p:nvPr/>
        </p:nvPicPr>
        <p:blipFill rotWithShape="1">
          <a:blip r:embed="rId3">
            <a:alphaModFix/>
          </a:blip>
          <a:srcRect/>
          <a:stretch/>
        </p:blipFill>
        <p:spPr>
          <a:xfrm>
            <a:off x="11088469" y="53543"/>
            <a:ext cx="929479" cy="918051"/>
          </a:xfrm>
          <a:prstGeom prst="rect">
            <a:avLst/>
          </a:prstGeom>
          <a:noFill/>
          <a:ln>
            <a:noFill/>
          </a:ln>
        </p:spPr>
      </p:pic>
      <p:pic>
        <p:nvPicPr>
          <p:cNvPr id="587" name="Google Shape;587;p10"/>
          <p:cNvPicPr preferRelativeResize="0"/>
          <p:nvPr/>
        </p:nvPicPr>
        <p:blipFill rotWithShape="1">
          <a:blip r:embed="rId4">
            <a:alphaModFix/>
          </a:blip>
          <a:srcRect/>
          <a:stretch/>
        </p:blipFill>
        <p:spPr>
          <a:xfrm>
            <a:off x="655150" y="1472893"/>
            <a:ext cx="2445595" cy="4626446"/>
          </a:xfrm>
          <a:prstGeom prst="rect">
            <a:avLst/>
          </a:prstGeom>
          <a:noFill/>
          <a:ln>
            <a:noFill/>
          </a:ln>
        </p:spPr>
      </p:pic>
      <p:pic>
        <p:nvPicPr>
          <p:cNvPr id="588" name="Google Shape;588;p10" descr="C:\Users\I062040\AppData\Local\Temp\SNAGHTML2c7ed6b0.PNG"/>
          <p:cNvPicPr preferRelativeResize="0"/>
          <p:nvPr/>
        </p:nvPicPr>
        <p:blipFill rotWithShape="1">
          <a:blip r:embed="rId5">
            <a:alphaModFix/>
          </a:blip>
          <a:srcRect/>
          <a:stretch/>
        </p:blipFill>
        <p:spPr>
          <a:xfrm>
            <a:off x="3316941" y="1472893"/>
            <a:ext cx="2708748" cy="4626446"/>
          </a:xfrm>
          <a:prstGeom prst="rect">
            <a:avLst/>
          </a:prstGeom>
          <a:noFill/>
          <a:ln>
            <a:noFill/>
          </a:ln>
        </p:spPr>
      </p:pic>
      <p:pic>
        <p:nvPicPr>
          <p:cNvPr id="589" name="Google Shape;589;p10"/>
          <p:cNvPicPr preferRelativeResize="0"/>
          <p:nvPr/>
        </p:nvPicPr>
        <p:blipFill rotWithShape="1">
          <a:blip r:embed="rId6">
            <a:alphaModFix/>
          </a:blip>
          <a:srcRect/>
          <a:stretch/>
        </p:blipFill>
        <p:spPr>
          <a:xfrm>
            <a:off x="6241884" y="1472893"/>
            <a:ext cx="2773198" cy="4626446"/>
          </a:xfrm>
          <a:prstGeom prst="rect">
            <a:avLst/>
          </a:prstGeom>
          <a:noFill/>
          <a:ln>
            <a:noFill/>
          </a:ln>
        </p:spPr>
      </p:pic>
      <p:pic>
        <p:nvPicPr>
          <p:cNvPr id="590" name="Google Shape;590;p10"/>
          <p:cNvPicPr preferRelativeResize="0"/>
          <p:nvPr/>
        </p:nvPicPr>
        <p:blipFill rotWithShape="1">
          <a:blip r:embed="rId7">
            <a:alphaModFix/>
          </a:blip>
          <a:srcRect/>
          <a:stretch/>
        </p:blipFill>
        <p:spPr>
          <a:xfrm>
            <a:off x="9231277" y="1472893"/>
            <a:ext cx="2369408" cy="46264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 calcmode="lin" valueType="num">
                                      <p:cBhvr additive="base">
                                        <p:cTn id="7" dur="500"/>
                                        <p:tgtEl>
                                          <p:spTgt spid="5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88"/>
                                        </p:tgtEl>
                                        <p:attrNameLst>
                                          <p:attrName>style.visibility</p:attrName>
                                        </p:attrNameLst>
                                      </p:cBhvr>
                                      <p:to>
                                        <p:strVal val="visible"/>
                                      </p:to>
                                    </p:set>
                                    <p:anim calcmode="lin" valueType="num">
                                      <p:cBhvr additive="base">
                                        <p:cTn id="12" dur="500"/>
                                        <p:tgtEl>
                                          <p:spTgt spid="58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89"/>
                                        </p:tgtEl>
                                        <p:attrNameLst>
                                          <p:attrName>style.visibility</p:attrName>
                                        </p:attrNameLst>
                                      </p:cBhvr>
                                      <p:to>
                                        <p:strVal val="visible"/>
                                      </p:to>
                                    </p:set>
                                    <p:anim calcmode="lin" valueType="num">
                                      <p:cBhvr additive="base">
                                        <p:cTn id="17" dur="500"/>
                                        <p:tgtEl>
                                          <p:spTgt spid="58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90"/>
                                        </p:tgtEl>
                                        <p:attrNameLst>
                                          <p:attrName>style.visibility</p:attrName>
                                        </p:attrNameLst>
                                      </p:cBhvr>
                                      <p:to>
                                        <p:strVal val="visible"/>
                                      </p:to>
                                    </p:set>
                                    <p:anim calcmode="lin" valueType="num">
                                      <p:cBhvr additive="base">
                                        <p:cTn id="22" dur="500"/>
                                        <p:tgtEl>
                                          <p:spTgt spid="5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cxnSp>
        <p:nvCxnSpPr>
          <p:cNvPr id="1967" name="Google Shape;1967;p100"/>
          <p:cNvCxnSpPr>
            <a:stCxn id="1968" idx="4"/>
          </p:cNvCxnSpPr>
          <p:nvPr/>
        </p:nvCxnSpPr>
        <p:spPr>
          <a:xfrm>
            <a:off x="10846940" y="3501008"/>
            <a:ext cx="0" cy="2088300"/>
          </a:xfrm>
          <a:prstGeom prst="straightConnector1">
            <a:avLst/>
          </a:prstGeom>
          <a:noFill/>
          <a:ln w="9525" cap="flat" cmpd="sng">
            <a:solidFill>
              <a:schemeClr val="dk1"/>
            </a:solidFill>
            <a:prstDash val="solid"/>
            <a:round/>
            <a:headEnd type="none" w="sm" len="sm"/>
            <a:tailEnd type="triangle" w="med" len="med"/>
          </a:ln>
        </p:spPr>
      </p:cxnSp>
      <p:sp>
        <p:nvSpPr>
          <p:cNvPr id="1969" name="Google Shape;1969;p10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100</a:t>
            </a:fld>
            <a:endParaRPr>
              <a:latin typeface="Quattrocento Sans"/>
              <a:ea typeface="Quattrocento Sans"/>
              <a:cs typeface="Quattrocento Sans"/>
              <a:sym typeface="Quattrocento Sans"/>
            </a:endParaRPr>
          </a:p>
        </p:txBody>
      </p:sp>
      <p:sp>
        <p:nvSpPr>
          <p:cNvPr id="1970" name="Google Shape;1970;p10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Steps for using git</a:t>
            </a:r>
            <a:endParaRPr sz="3600">
              <a:solidFill>
                <a:schemeClr val="dk1"/>
              </a:solidFill>
              <a:latin typeface="Corben"/>
              <a:ea typeface="Corben"/>
              <a:cs typeface="Corben"/>
              <a:sym typeface="Corben"/>
            </a:endParaRPr>
          </a:p>
        </p:txBody>
      </p:sp>
      <p:pic>
        <p:nvPicPr>
          <p:cNvPr id="1971" name="Google Shape;1971;p100"/>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972" name="Google Shape;1972;p10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973" name="Google Shape;1973;p100"/>
          <p:cNvSpPr/>
          <p:nvPr/>
        </p:nvSpPr>
        <p:spPr>
          <a:xfrm>
            <a:off x="765821" y="980728"/>
            <a:ext cx="792087" cy="646331"/>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74" name="Google Shape;1974;p100"/>
          <p:cNvSpPr txBox="1"/>
          <p:nvPr/>
        </p:nvSpPr>
        <p:spPr>
          <a:xfrm>
            <a:off x="261764" y="1700808"/>
            <a:ext cx="158417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Anubhav</a:t>
            </a:r>
            <a:endParaRPr/>
          </a:p>
        </p:txBody>
      </p:sp>
      <p:sp>
        <p:nvSpPr>
          <p:cNvPr id="1975" name="Google Shape;1975;p100"/>
          <p:cNvSpPr/>
          <p:nvPr/>
        </p:nvSpPr>
        <p:spPr>
          <a:xfrm>
            <a:off x="3862164" y="1484784"/>
            <a:ext cx="1872208" cy="461665"/>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BAS</a:t>
            </a:r>
            <a:endParaRPr/>
          </a:p>
        </p:txBody>
      </p:sp>
      <p:sp>
        <p:nvSpPr>
          <p:cNvPr id="1976" name="Google Shape;1976;p100"/>
          <p:cNvSpPr/>
          <p:nvPr/>
        </p:nvSpPr>
        <p:spPr>
          <a:xfrm>
            <a:off x="3709548" y="885537"/>
            <a:ext cx="2177440" cy="576064"/>
          </a:xfrm>
          <a:prstGeom prst="flowChartPredefinedProcess">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CAP project</a:t>
            </a:r>
            <a:endParaRPr/>
          </a:p>
        </p:txBody>
      </p:sp>
      <p:cxnSp>
        <p:nvCxnSpPr>
          <p:cNvPr id="1977" name="Google Shape;1977;p100"/>
          <p:cNvCxnSpPr>
            <a:endCxn id="1976" idx="1"/>
          </p:cNvCxnSpPr>
          <p:nvPr/>
        </p:nvCxnSpPr>
        <p:spPr>
          <a:xfrm rot="10800000" flipH="1">
            <a:off x="1701948" y="1173569"/>
            <a:ext cx="2007600" cy="1302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1978" name="Google Shape;1978;p100"/>
          <p:cNvSpPr/>
          <p:nvPr/>
        </p:nvSpPr>
        <p:spPr>
          <a:xfrm>
            <a:off x="8686701" y="624517"/>
            <a:ext cx="3257326" cy="2169731"/>
          </a:xfrm>
          <a:prstGeom prst="cube">
            <a:avLst>
              <a:gd name="adj" fmla="val 25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Local Repo</a:t>
            </a:r>
            <a:endParaRPr/>
          </a:p>
        </p:txBody>
      </p:sp>
      <p:cxnSp>
        <p:nvCxnSpPr>
          <p:cNvPr id="1979" name="Google Shape;1979;p100"/>
          <p:cNvCxnSpPr>
            <a:stCxn id="1976" idx="3"/>
            <a:endCxn id="1978" idx="2"/>
          </p:cNvCxnSpPr>
          <p:nvPr/>
        </p:nvCxnSpPr>
        <p:spPr>
          <a:xfrm>
            <a:off x="5886988" y="1173569"/>
            <a:ext cx="2799600" cy="8070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1980" name="Google Shape;1980;p100"/>
          <p:cNvSpPr txBox="1"/>
          <p:nvPr/>
        </p:nvSpPr>
        <p:spPr>
          <a:xfrm>
            <a:off x="6094412" y="260648"/>
            <a:ext cx="2439673"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alibri"/>
                <a:ea typeface="Calibri"/>
                <a:cs typeface="Calibri"/>
                <a:sym typeface="Calibri"/>
              </a:rPr>
              <a:t>git init </a:t>
            </a:r>
            <a:r>
              <a:rPr lang="en-US" sz="1200">
                <a:solidFill>
                  <a:schemeClr val="dk1"/>
                </a:solidFill>
                <a:latin typeface="Calibri"/>
                <a:ea typeface="Calibri"/>
                <a:cs typeface="Calibri"/>
                <a:sym typeface="Calibri"/>
              </a:rPr>
              <a:t>command to initialize a local repository</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Create </a:t>
            </a:r>
            <a:r>
              <a:rPr lang="en-US" sz="1200" b="1">
                <a:solidFill>
                  <a:schemeClr val="dk1"/>
                </a:solidFill>
                <a:latin typeface="Calibri"/>
                <a:ea typeface="Calibri"/>
                <a:cs typeface="Calibri"/>
                <a:sym typeface="Calibri"/>
              </a:rPr>
              <a:t>.gitignore </a:t>
            </a:r>
            <a:r>
              <a:rPr lang="en-US" sz="1200">
                <a:solidFill>
                  <a:schemeClr val="dk1"/>
                </a:solidFill>
                <a:latin typeface="Calibri"/>
                <a:ea typeface="Calibri"/>
                <a:cs typeface="Calibri"/>
                <a:sym typeface="Calibri"/>
              </a:rPr>
              <a:t>file where you can list the folders which you don’t want to track</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We add the files to staging area which we want git to track </a:t>
            </a:r>
            <a:r>
              <a:rPr lang="en-US" sz="1200" b="1">
                <a:solidFill>
                  <a:schemeClr val="dk1"/>
                </a:solidFill>
                <a:latin typeface="Calibri"/>
                <a:ea typeface="Calibri"/>
                <a:cs typeface="Calibri"/>
                <a:sym typeface="Calibri"/>
              </a:rPr>
              <a:t>git add .</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We need to commit changes which will push changes to the local repository </a:t>
            </a:r>
            <a:endParaRPr/>
          </a:p>
          <a:p>
            <a:pPr marL="0" marR="0" lvl="0" indent="0" algn="l" rtl="0">
              <a:spcBef>
                <a:spcPts val="0"/>
              </a:spcBef>
              <a:spcAft>
                <a:spcPts val="0"/>
              </a:spcAft>
              <a:buNone/>
            </a:pPr>
            <a:r>
              <a:rPr lang="en-US" sz="1200" b="1">
                <a:solidFill>
                  <a:schemeClr val="dk1"/>
                </a:solidFill>
                <a:latin typeface="Calibri"/>
                <a:ea typeface="Calibri"/>
                <a:cs typeface="Calibri"/>
                <a:sym typeface="Calibri"/>
              </a:rPr>
              <a:t>git commit -m “message”</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You can go back to last stable state as </a:t>
            </a:r>
            <a:r>
              <a:rPr lang="en-US" sz="1200" b="1">
                <a:solidFill>
                  <a:schemeClr val="dk1"/>
                </a:solidFill>
                <a:latin typeface="Calibri"/>
                <a:ea typeface="Calibri"/>
                <a:cs typeface="Calibri"/>
                <a:sym typeface="Calibri"/>
              </a:rPr>
              <a:t>git reset --hard</a:t>
            </a:r>
            <a:endParaRPr sz="1200">
              <a:solidFill>
                <a:schemeClr val="dk1"/>
              </a:solidFill>
              <a:latin typeface="Calibri"/>
              <a:ea typeface="Calibri"/>
              <a:cs typeface="Calibri"/>
              <a:sym typeface="Calibri"/>
            </a:endParaRPr>
          </a:p>
        </p:txBody>
      </p:sp>
      <p:sp>
        <p:nvSpPr>
          <p:cNvPr id="1968" name="Google Shape;1968;p100"/>
          <p:cNvSpPr/>
          <p:nvPr/>
        </p:nvSpPr>
        <p:spPr>
          <a:xfrm>
            <a:off x="10702924" y="3212976"/>
            <a:ext cx="288032" cy="288032"/>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1" name="Google Shape;1981;p100"/>
          <p:cNvSpPr/>
          <p:nvPr/>
        </p:nvSpPr>
        <p:spPr>
          <a:xfrm>
            <a:off x="10702924" y="3650372"/>
            <a:ext cx="288032" cy="288032"/>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2" name="Google Shape;1982;p100"/>
          <p:cNvSpPr/>
          <p:nvPr/>
        </p:nvSpPr>
        <p:spPr>
          <a:xfrm>
            <a:off x="10709268" y="4087768"/>
            <a:ext cx="288032" cy="288032"/>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3" name="Google Shape;1983;p100"/>
          <p:cNvSpPr/>
          <p:nvPr/>
        </p:nvSpPr>
        <p:spPr>
          <a:xfrm>
            <a:off x="10702924" y="4506496"/>
            <a:ext cx="288032" cy="288032"/>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4" name="Google Shape;1984;p100"/>
          <p:cNvSpPr/>
          <p:nvPr/>
        </p:nvSpPr>
        <p:spPr>
          <a:xfrm>
            <a:off x="10702924" y="4928652"/>
            <a:ext cx="288032" cy="288032"/>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85" name="Google Shape;1985;p100"/>
          <p:cNvSpPr txBox="1"/>
          <p:nvPr/>
        </p:nvSpPr>
        <p:spPr>
          <a:xfrm>
            <a:off x="10343697" y="2765395"/>
            <a:ext cx="140483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master</a:t>
            </a:r>
            <a:endParaRPr/>
          </a:p>
        </p:txBody>
      </p:sp>
      <p:sp>
        <p:nvSpPr>
          <p:cNvPr id="1986" name="Google Shape;1986;p100"/>
          <p:cNvSpPr/>
          <p:nvPr/>
        </p:nvSpPr>
        <p:spPr>
          <a:xfrm>
            <a:off x="7407798" y="3925128"/>
            <a:ext cx="3168352" cy="2295079"/>
          </a:xfrm>
          <a:prstGeom prst="cloud">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GIT HUB Repository</a:t>
            </a:r>
            <a:endParaRPr sz="2400">
              <a:solidFill>
                <a:schemeClr val="lt1"/>
              </a:solidFill>
              <a:latin typeface="Calibri"/>
              <a:ea typeface="Calibri"/>
              <a:cs typeface="Calibri"/>
              <a:sym typeface="Calibri"/>
            </a:endParaRPr>
          </a:p>
        </p:txBody>
      </p:sp>
      <p:cxnSp>
        <p:nvCxnSpPr>
          <p:cNvPr id="1987" name="Google Shape;1987;p100"/>
          <p:cNvCxnSpPr>
            <a:stCxn id="1975" idx="2"/>
          </p:cNvCxnSpPr>
          <p:nvPr/>
        </p:nvCxnSpPr>
        <p:spPr>
          <a:xfrm rot="-5400000" flipH="1">
            <a:off x="5167718" y="1576999"/>
            <a:ext cx="2285400" cy="3024300"/>
          </a:xfrm>
          <a:prstGeom prst="bentConnector2">
            <a:avLst/>
          </a:prstGeom>
          <a:noFill/>
          <a:ln w="9525" cap="flat" cmpd="sng">
            <a:solidFill>
              <a:srgbClr val="B8B8B8"/>
            </a:solidFill>
            <a:prstDash val="solid"/>
            <a:round/>
            <a:headEnd type="none" w="sm" len="sm"/>
            <a:tailEnd type="triangle" w="med" len="med"/>
          </a:ln>
        </p:spPr>
      </p:cxnSp>
      <p:sp>
        <p:nvSpPr>
          <p:cNvPr id="1988" name="Google Shape;1988;p100"/>
          <p:cNvSpPr txBox="1"/>
          <p:nvPr/>
        </p:nvSpPr>
        <p:spPr>
          <a:xfrm>
            <a:off x="4780752" y="3549096"/>
            <a:ext cx="6114472"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git branch -M master</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git remote add origin https://github.com/soyuztechnologies/sapbtp03_cap.git</a:t>
            </a:r>
            <a:endParaRPr/>
          </a:p>
          <a:p>
            <a:pPr marL="0" marR="0" lvl="0" indent="0" algn="l" rtl="0">
              <a:spcBef>
                <a:spcPts val="0"/>
              </a:spcBef>
              <a:spcAft>
                <a:spcPts val="0"/>
              </a:spcAft>
              <a:buNone/>
            </a:pPr>
            <a:r>
              <a:rPr lang="en-US" sz="1100" b="1">
                <a:solidFill>
                  <a:schemeClr val="dk1"/>
                </a:solidFill>
                <a:latin typeface="Calibri"/>
                <a:ea typeface="Calibri"/>
                <a:cs typeface="Calibri"/>
                <a:sym typeface="Calibri"/>
              </a:rPr>
              <a:t>git push -u origin master</a:t>
            </a:r>
            <a:endParaRPr/>
          </a:p>
        </p:txBody>
      </p:sp>
      <p:sp>
        <p:nvSpPr>
          <p:cNvPr id="1989" name="Google Shape;1989;p100"/>
          <p:cNvSpPr/>
          <p:nvPr/>
        </p:nvSpPr>
        <p:spPr>
          <a:xfrm>
            <a:off x="657808" y="4834026"/>
            <a:ext cx="792087" cy="646331"/>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90" name="Google Shape;1990;p100"/>
          <p:cNvSpPr txBox="1"/>
          <p:nvPr/>
        </p:nvSpPr>
        <p:spPr>
          <a:xfrm>
            <a:off x="226328" y="4332863"/>
            <a:ext cx="158417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Puja</a:t>
            </a:r>
            <a:endParaRPr/>
          </a:p>
        </p:txBody>
      </p:sp>
      <p:cxnSp>
        <p:nvCxnSpPr>
          <p:cNvPr id="1991" name="Google Shape;1991;p100"/>
          <p:cNvCxnSpPr/>
          <p:nvPr/>
        </p:nvCxnSpPr>
        <p:spPr>
          <a:xfrm>
            <a:off x="909836" y="2162473"/>
            <a:ext cx="0" cy="2213327"/>
          </a:xfrm>
          <a:prstGeom prst="straightConnector1">
            <a:avLst/>
          </a:prstGeom>
          <a:noFill/>
          <a:ln w="9525" cap="flat" cmpd="sng">
            <a:solidFill>
              <a:srgbClr val="B8B8B8"/>
            </a:solidFill>
            <a:prstDash val="solid"/>
            <a:round/>
            <a:headEnd type="none" w="sm" len="sm"/>
            <a:tailEnd type="triangle" w="med" len="med"/>
          </a:ln>
        </p:spPr>
      </p:cxnSp>
      <p:sp>
        <p:nvSpPr>
          <p:cNvPr id="1992" name="Google Shape;1992;p100"/>
          <p:cNvSpPr txBox="1"/>
          <p:nvPr/>
        </p:nvSpPr>
        <p:spPr>
          <a:xfrm>
            <a:off x="909836" y="2420888"/>
            <a:ext cx="3528390" cy="9387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Hello Pooja,</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Here is the repository to start cap work</a:t>
            </a:r>
            <a:endParaRPr/>
          </a:p>
          <a:p>
            <a:pPr marL="0" marR="0" lvl="0" indent="0" algn="l" rtl="0">
              <a:spcBef>
                <a:spcPts val="0"/>
              </a:spcBef>
              <a:spcAft>
                <a:spcPts val="0"/>
              </a:spcAft>
              <a:buNone/>
            </a:pPr>
            <a:r>
              <a:rPr lang="en-US" sz="11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https://github.com/soyuztechnologies/sapbtp03_cap.git</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Thanks,</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Anubhav</a:t>
            </a:r>
            <a:endParaRPr sz="1100">
              <a:solidFill>
                <a:schemeClr val="dk1"/>
              </a:solidFill>
              <a:latin typeface="Calibri"/>
              <a:ea typeface="Calibri"/>
              <a:cs typeface="Calibri"/>
              <a:sym typeface="Calibri"/>
            </a:endParaRPr>
          </a:p>
        </p:txBody>
      </p:sp>
      <p:cxnSp>
        <p:nvCxnSpPr>
          <p:cNvPr id="1993" name="Google Shape;1993;p100"/>
          <p:cNvCxnSpPr>
            <a:stCxn id="1986" idx="2"/>
          </p:cNvCxnSpPr>
          <p:nvPr/>
        </p:nvCxnSpPr>
        <p:spPr>
          <a:xfrm flipH="1">
            <a:off x="1558026" y="5072668"/>
            <a:ext cx="5859600" cy="12600"/>
          </a:xfrm>
          <a:prstGeom prst="straightConnector1">
            <a:avLst/>
          </a:prstGeom>
          <a:noFill/>
          <a:ln w="9525" cap="flat" cmpd="sng">
            <a:solidFill>
              <a:srgbClr val="B8B8B8"/>
            </a:solidFill>
            <a:prstDash val="solid"/>
            <a:round/>
            <a:headEnd type="none" w="sm" len="sm"/>
            <a:tailEnd type="triangle" w="med" len="med"/>
          </a:ln>
        </p:spPr>
      </p:cxnSp>
      <p:sp>
        <p:nvSpPr>
          <p:cNvPr id="1994" name="Google Shape;1994;p100"/>
          <p:cNvSpPr txBox="1"/>
          <p:nvPr/>
        </p:nvSpPr>
        <p:spPr>
          <a:xfrm>
            <a:off x="1612675" y="4498762"/>
            <a:ext cx="611447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git clone </a:t>
            </a:r>
            <a:r>
              <a:rPr lang="en-US" sz="11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https://github.com/soyuztechnologies/sapbtp03_cap.git</a:t>
            </a:r>
            <a:r>
              <a:rPr lang="en-US" sz="1100">
                <a:solidFill>
                  <a:schemeClr val="dk1"/>
                </a:solidFill>
                <a:latin typeface="Calibri"/>
                <a:ea typeface="Calibri"/>
                <a:cs typeface="Calibri"/>
                <a:sym typeface="Calibri"/>
              </a:rPr>
              <a:t> mycapapp</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cd mycapapp</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npm install</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cds watch</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1999" name="Google Shape;1999;p10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101</a:t>
            </a:fld>
            <a:endParaRPr>
              <a:latin typeface="Quattrocento Sans"/>
              <a:ea typeface="Quattrocento Sans"/>
              <a:cs typeface="Quattrocento Sans"/>
              <a:sym typeface="Quattrocento Sans"/>
            </a:endParaRPr>
          </a:p>
        </p:txBody>
      </p:sp>
      <p:sp>
        <p:nvSpPr>
          <p:cNvPr id="2000" name="Google Shape;2000;p101"/>
          <p:cNvSpPr txBox="1"/>
          <p:nvPr/>
        </p:nvSpPr>
        <p:spPr>
          <a:xfrm>
            <a:off x="189757" y="646331"/>
            <a:ext cx="11809312"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By Default the CAP framework allows using our entities(</a:t>
            </a:r>
            <a:r>
              <a:rPr lang="en-US" sz="2400" dirty="0" err="1">
                <a:solidFill>
                  <a:schemeClr val="dk1"/>
                </a:solidFill>
                <a:latin typeface="Calibri"/>
                <a:ea typeface="Calibri"/>
                <a:cs typeface="Calibri"/>
                <a:sym typeface="Calibri"/>
              </a:rPr>
              <a:t>db</a:t>
            </a:r>
            <a:r>
              <a:rPr lang="en-US" sz="2400" dirty="0">
                <a:solidFill>
                  <a:schemeClr val="dk1"/>
                </a:solidFill>
                <a:latin typeface="Calibri"/>
                <a:ea typeface="Calibri"/>
                <a:cs typeface="Calibri"/>
                <a:sym typeface="Calibri"/>
              </a:rPr>
              <a:t> tables) and expose them as a service (</a:t>
            </a:r>
            <a:r>
              <a:rPr lang="en-US" sz="2400" dirty="0" err="1">
                <a:solidFill>
                  <a:schemeClr val="dk1"/>
                </a:solidFill>
                <a:latin typeface="Calibri"/>
                <a:ea typeface="Calibri"/>
                <a:cs typeface="Calibri"/>
                <a:sym typeface="Calibri"/>
              </a:rPr>
              <a:t>odata</a:t>
            </a:r>
            <a:r>
              <a:rPr lang="en-US" sz="2400" dirty="0">
                <a:solidFill>
                  <a:schemeClr val="dk1"/>
                </a:solidFill>
                <a:latin typeface="Calibri"/>
                <a:ea typeface="Calibri"/>
                <a:cs typeface="Calibri"/>
                <a:sym typeface="Calibri"/>
              </a:rPr>
              <a:t> service – version v4) and then we can use the same in integration, external application, internal Fiori application, plugins, API consumptions.</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We can implement services other than our </a:t>
            </a:r>
            <a:r>
              <a:rPr lang="en-US" sz="2400" dirty="0" err="1">
                <a:solidFill>
                  <a:schemeClr val="dk1"/>
                </a:solidFill>
                <a:latin typeface="Calibri"/>
                <a:ea typeface="Calibri"/>
                <a:cs typeface="Calibri"/>
                <a:sym typeface="Calibri"/>
              </a:rPr>
              <a:t>db</a:t>
            </a:r>
            <a:r>
              <a:rPr lang="en-US" sz="2400" dirty="0">
                <a:solidFill>
                  <a:schemeClr val="dk1"/>
                </a:solidFill>
                <a:latin typeface="Calibri"/>
                <a:ea typeface="Calibri"/>
                <a:cs typeface="Calibri"/>
                <a:sym typeface="Calibri"/>
              </a:rPr>
              <a:t> tables also. These are known as custom end points. We always have a </a:t>
            </a:r>
            <a:r>
              <a:rPr lang="en-US" sz="2400" dirty="0" err="1">
                <a:solidFill>
                  <a:schemeClr val="dk1"/>
                </a:solidFill>
                <a:latin typeface="Calibri"/>
                <a:ea typeface="Calibri"/>
                <a:cs typeface="Calibri"/>
                <a:sym typeface="Calibri"/>
              </a:rPr>
              <a:t>cds</a:t>
            </a:r>
            <a:r>
              <a:rPr lang="en-US" sz="2400" dirty="0">
                <a:solidFill>
                  <a:schemeClr val="dk1"/>
                </a:solidFill>
                <a:latin typeface="Calibri"/>
                <a:ea typeface="Calibri"/>
                <a:cs typeface="Calibri"/>
                <a:sym typeface="Calibri"/>
              </a:rPr>
              <a:t> file for service definition and a .</a:t>
            </a:r>
            <a:r>
              <a:rPr lang="en-US" sz="2400" dirty="0" err="1">
                <a:solidFill>
                  <a:schemeClr val="dk1"/>
                </a:solidFill>
                <a:latin typeface="Calibri"/>
                <a:ea typeface="Calibri"/>
                <a:cs typeface="Calibri"/>
                <a:sym typeface="Calibri"/>
              </a:rPr>
              <a:t>js</a:t>
            </a:r>
            <a:r>
              <a:rPr lang="en-US" sz="2400" dirty="0">
                <a:solidFill>
                  <a:schemeClr val="dk1"/>
                </a:solidFill>
                <a:latin typeface="Calibri"/>
                <a:ea typeface="Calibri"/>
                <a:cs typeface="Calibri"/>
                <a:sym typeface="Calibri"/>
              </a:rPr>
              <a:t> file with same name as </a:t>
            </a:r>
            <a:r>
              <a:rPr lang="en-US" sz="2400" dirty="0" err="1">
                <a:solidFill>
                  <a:schemeClr val="dk1"/>
                </a:solidFill>
                <a:latin typeface="Calibri"/>
                <a:ea typeface="Calibri"/>
                <a:cs typeface="Calibri"/>
                <a:sym typeface="Calibri"/>
              </a:rPr>
              <a:t>cds</a:t>
            </a:r>
            <a:r>
              <a:rPr lang="en-US" sz="2400" dirty="0">
                <a:solidFill>
                  <a:schemeClr val="dk1"/>
                </a:solidFill>
                <a:latin typeface="Calibri"/>
                <a:ea typeface="Calibri"/>
                <a:cs typeface="Calibri"/>
                <a:sym typeface="Calibri"/>
              </a:rPr>
              <a:t> file (name equality) to have the implementation of the service.</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We can test all the OData calls locally within the BAS tool using a local .http file.</a:t>
            </a:r>
            <a:endParaRPr dirty="0"/>
          </a:p>
        </p:txBody>
      </p:sp>
      <p:sp>
        <p:nvSpPr>
          <p:cNvPr id="2001" name="Google Shape;2001;p10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Services using CAP</a:t>
            </a:r>
            <a:endParaRPr sz="3600">
              <a:solidFill>
                <a:schemeClr val="dk1"/>
              </a:solidFill>
              <a:latin typeface="Corben"/>
              <a:ea typeface="Corben"/>
              <a:cs typeface="Corben"/>
              <a:sym typeface="Corben"/>
            </a:endParaRPr>
          </a:p>
        </p:txBody>
      </p:sp>
      <p:pic>
        <p:nvPicPr>
          <p:cNvPr id="2002" name="Google Shape;2002;p101"/>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003" name="Google Shape;2003;p10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10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102</a:t>
            </a:fld>
            <a:endParaRPr>
              <a:latin typeface="Quattrocento Sans"/>
              <a:ea typeface="Quattrocento Sans"/>
              <a:cs typeface="Quattrocento Sans"/>
              <a:sym typeface="Quattrocento Sans"/>
            </a:endParaRPr>
          </a:p>
        </p:txBody>
      </p:sp>
      <p:sp>
        <p:nvSpPr>
          <p:cNvPr id="2009" name="Google Shape;2009;p10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Performance of the app</a:t>
            </a:r>
            <a:endParaRPr sz="3600">
              <a:solidFill>
                <a:schemeClr val="dk1"/>
              </a:solidFill>
              <a:latin typeface="Corben"/>
              <a:ea typeface="Corben"/>
              <a:cs typeface="Corben"/>
              <a:sym typeface="Corben"/>
            </a:endParaRPr>
          </a:p>
        </p:txBody>
      </p:sp>
      <p:pic>
        <p:nvPicPr>
          <p:cNvPr id="2010" name="Google Shape;2010;p10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011" name="Google Shape;2011;p10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012" name="Google Shape;2012;p102"/>
          <p:cNvSpPr txBox="1"/>
          <p:nvPr/>
        </p:nvSpPr>
        <p:spPr>
          <a:xfrm>
            <a:off x="5518348" y="2924944"/>
            <a:ext cx="604867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Pagination – we use odata predicates $top and $skip to load data chunk by chunk.   </a:t>
            </a:r>
            <a:endParaRPr sz="2400">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103"/>
          <p:cNvSpPr txBox="1">
            <a:spLocks noGrp="1"/>
          </p:cNvSpPr>
          <p:nvPr>
            <p:ph type="sldNum" idx="12"/>
          </p:nvPr>
        </p:nvSpPr>
        <p:spPr>
          <a:xfrm flipH="1">
            <a:off x="11501194" y="6762483"/>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103</a:t>
            </a:fld>
            <a:endParaRPr>
              <a:latin typeface="Quattrocento Sans"/>
              <a:ea typeface="Quattrocento Sans"/>
              <a:cs typeface="Quattrocento Sans"/>
              <a:sym typeface="Quattrocento Sans"/>
            </a:endParaRPr>
          </a:p>
        </p:txBody>
      </p:sp>
      <p:sp>
        <p:nvSpPr>
          <p:cNvPr id="2018" name="Google Shape;2018;p103"/>
          <p:cNvSpPr txBox="1"/>
          <p:nvPr/>
        </p:nvSpPr>
        <p:spPr>
          <a:xfrm>
            <a:off x="189757" y="646331"/>
            <a:ext cx="11809312"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data is distributed across multiple tables, and if we need to get this data, we end up writing complex data queries along with selection, joins, subqueries and conditions. This lead to high maintenance of queries in a longer run and a increased complexity. Views simplifies the process of data retrieval and easy to manage.</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can also perform aggregations on the view like SUM, MIN, MAX, COUNT, AVG. A view is build on top of another view which makes the data model completely reusable.</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Security</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CDS views are also contract for consumer to consume data offers meaningful names and alias.</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We can add annotations in the cds views which drive additional features</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views provide a lose coupling between data so that the data is loaded on demand (lazy loading).</a:t>
            </a:r>
            <a:endParaRPr sz="2000">
              <a:solidFill>
                <a:schemeClr val="dk1"/>
              </a:solidFill>
              <a:latin typeface="Calibri"/>
              <a:ea typeface="Calibri"/>
              <a:cs typeface="Calibri"/>
              <a:sym typeface="Calibri"/>
            </a:endParaRPr>
          </a:p>
        </p:txBody>
      </p:sp>
      <p:sp>
        <p:nvSpPr>
          <p:cNvPr id="2019" name="Google Shape;2019;p103"/>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CDS Views</a:t>
            </a:r>
            <a:endParaRPr sz="3600">
              <a:solidFill>
                <a:schemeClr val="dk1"/>
              </a:solidFill>
              <a:latin typeface="Corben"/>
              <a:ea typeface="Corben"/>
              <a:cs typeface="Corben"/>
              <a:sym typeface="Corben"/>
            </a:endParaRPr>
          </a:p>
        </p:txBody>
      </p:sp>
      <p:pic>
        <p:nvPicPr>
          <p:cNvPr id="2020" name="Google Shape;2020;p103"/>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021" name="Google Shape;2021;p10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022" name="Google Shape;2022;p103"/>
          <p:cNvSpPr/>
          <p:nvPr/>
        </p:nvSpPr>
        <p:spPr>
          <a:xfrm>
            <a:off x="2140154" y="3882163"/>
            <a:ext cx="2376264" cy="249463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Sales orders</a:t>
            </a:r>
            <a:endParaRPr sz="2400">
              <a:solidFill>
                <a:schemeClr val="lt1"/>
              </a:solidFill>
              <a:latin typeface="Calibri"/>
              <a:ea typeface="Calibri"/>
              <a:cs typeface="Calibri"/>
              <a:sym typeface="Calibri"/>
            </a:endParaRPr>
          </a:p>
        </p:txBody>
      </p:sp>
      <p:sp>
        <p:nvSpPr>
          <p:cNvPr id="2023" name="Google Shape;2023;p103"/>
          <p:cNvSpPr/>
          <p:nvPr/>
        </p:nvSpPr>
        <p:spPr>
          <a:xfrm>
            <a:off x="5684344" y="4373397"/>
            <a:ext cx="4104456" cy="151216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Sales orders Items</a:t>
            </a:r>
            <a:endParaRPr sz="2400">
              <a:solidFill>
                <a:schemeClr val="lt1"/>
              </a:solidFill>
              <a:latin typeface="Calibri"/>
              <a:ea typeface="Calibri"/>
              <a:cs typeface="Calibri"/>
              <a:sym typeface="Calibri"/>
            </a:endParaRPr>
          </a:p>
        </p:txBody>
      </p:sp>
      <p:sp>
        <p:nvSpPr>
          <p:cNvPr id="2024" name="Google Shape;2024;p103"/>
          <p:cNvSpPr/>
          <p:nvPr/>
        </p:nvSpPr>
        <p:spPr>
          <a:xfrm>
            <a:off x="4516418" y="4746259"/>
            <a:ext cx="1152128" cy="792088"/>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104"/>
          <p:cNvSpPr txBox="1">
            <a:spLocks noGrp="1"/>
          </p:cNvSpPr>
          <p:nvPr>
            <p:ph type="sldNum" idx="12"/>
          </p:nvPr>
        </p:nvSpPr>
        <p:spPr>
          <a:xfrm flipH="1">
            <a:off x="11575540" y="6789074"/>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104</a:t>
            </a:fld>
            <a:endParaRPr>
              <a:latin typeface="Quattrocento Sans"/>
              <a:ea typeface="Quattrocento Sans"/>
              <a:cs typeface="Quattrocento Sans"/>
              <a:sym typeface="Quattrocento Sans"/>
            </a:endParaRPr>
          </a:p>
        </p:txBody>
      </p:sp>
      <p:sp>
        <p:nvSpPr>
          <p:cNvPr id="2030" name="Google Shape;2030;p104"/>
          <p:cNvSpPr txBox="1"/>
          <p:nvPr/>
        </p:nvSpPr>
        <p:spPr>
          <a:xfrm>
            <a:off x="189757" y="646331"/>
            <a:ext cx="11809312" cy="26161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The CAPM framework generates all the CURDQ code for us. It does not know the business rules/logic which needs to be customized as per our requirement. As a developer we want to attach some validations, pre-checks on data, post-checks on data, logging, tracing. To support all the extra logic on top of what CAPM already provides we can attach hooks using generic handlers. These operations will always be performed synchronously.</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Use cases</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Add validations before save happens</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Overwrite complete CAPM code and take full control of logic</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Write extra logic to add/delete data from our tables </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Read extra data on top of GET which was handled by CAPM</a:t>
            </a:r>
            <a:endParaRPr/>
          </a:p>
        </p:txBody>
      </p:sp>
      <p:sp>
        <p:nvSpPr>
          <p:cNvPr id="2031" name="Google Shape;2031;p104"/>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Generic Handlers</a:t>
            </a:r>
            <a:endParaRPr sz="3600">
              <a:solidFill>
                <a:schemeClr val="dk1"/>
              </a:solidFill>
              <a:latin typeface="Corben"/>
              <a:ea typeface="Corben"/>
              <a:cs typeface="Corben"/>
              <a:sym typeface="Corben"/>
            </a:endParaRPr>
          </a:p>
        </p:txBody>
      </p:sp>
      <p:pic>
        <p:nvPicPr>
          <p:cNvPr id="2032" name="Google Shape;2032;p104"/>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033" name="Google Shape;2033;p104"/>
          <p:cNvSpPr txBox="1"/>
          <p:nvPr/>
        </p:nvSpPr>
        <p:spPr>
          <a:xfrm>
            <a:off x="-77734" y="6731374"/>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034" name="Google Shape;2034;p104"/>
          <p:cNvSpPr txBox="1"/>
          <p:nvPr/>
        </p:nvSpPr>
        <p:spPr>
          <a:xfrm>
            <a:off x="6094412" y="1916832"/>
            <a:ext cx="590465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When Trigger – on, before, after</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For whom - Entity</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What Operation – READ, UPDATE, CREATE</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Logic – Business logic</a:t>
            </a:r>
            <a:endParaRPr/>
          </a:p>
        </p:txBody>
      </p:sp>
      <p:sp>
        <p:nvSpPr>
          <p:cNvPr id="2035" name="Google Shape;2035;p104"/>
          <p:cNvSpPr/>
          <p:nvPr/>
        </p:nvSpPr>
        <p:spPr>
          <a:xfrm>
            <a:off x="342292" y="3431993"/>
            <a:ext cx="360040" cy="355298"/>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2036" name="Google Shape;2036;p104"/>
          <p:cNvCxnSpPr>
            <a:stCxn id="2035" idx="4"/>
          </p:cNvCxnSpPr>
          <p:nvPr/>
        </p:nvCxnSpPr>
        <p:spPr>
          <a:xfrm flipH="1">
            <a:off x="486312" y="3787291"/>
            <a:ext cx="36000" cy="3145800"/>
          </a:xfrm>
          <a:prstGeom prst="straightConnector1">
            <a:avLst/>
          </a:prstGeom>
          <a:noFill/>
          <a:ln w="9525" cap="flat" cmpd="sng">
            <a:solidFill>
              <a:schemeClr val="accent4"/>
            </a:solidFill>
            <a:prstDash val="dash"/>
            <a:round/>
            <a:headEnd type="none" w="sm" len="sm"/>
            <a:tailEnd type="none" w="sm" len="sm"/>
          </a:ln>
        </p:spPr>
      </p:cxnSp>
      <p:sp>
        <p:nvSpPr>
          <p:cNvPr id="2037" name="Google Shape;2037;p104"/>
          <p:cNvSpPr/>
          <p:nvPr/>
        </p:nvSpPr>
        <p:spPr>
          <a:xfrm>
            <a:off x="1206388" y="3454154"/>
            <a:ext cx="1728192" cy="30777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a:t>
            </a:r>
            <a:endParaRPr sz="2400">
              <a:solidFill>
                <a:schemeClr val="lt1"/>
              </a:solidFill>
              <a:latin typeface="Calibri"/>
              <a:ea typeface="Calibri"/>
              <a:cs typeface="Calibri"/>
              <a:sym typeface="Calibri"/>
            </a:endParaRPr>
          </a:p>
        </p:txBody>
      </p:sp>
      <p:cxnSp>
        <p:nvCxnSpPr>
          <p:cNvPr id="2038" name="Google Shape;2038;p104"/>
          <p:cNvCxnSpPr/>
          <p:nvPr/>
        </p:nvCxnSpPr>
        <p:spPr>
          <a:xfrm flipH="1">
            <a:off x="2034480" y="3742050"/>
            <a:ext cx="36004" cy="3145799"/>
          </a:xfrm>
          <a:prstGeom prst="straightConnector1">
            <a:avLst/>
          </a:prstGeom>
          <a:noFill/>
          <a:ln w="9525" cap="flat" cmpd="sng">
            <a:solidFill>
              <a:schemeClr val="accent4"/>
            </a:solidFill>
            <a:prstDash val="dash"/>
            <a:round/>
            <a:headEnd type="none" w="sm" len="sm"/>
            <a:tailEnd type="none" w="sm" len="sm"/>
          </a:ln>
        </p:spPr>
      </p:cxnSp>
      <p:sp>
        <p:nvSpPr>
          <p:cNvPr id="2039" name="Google Shape;2039;p104"/>
          <p:cNvSpPr/>
          <p:nvPr/>
        </p:nvSpPr>
        <p:spPr>
          <a:xfrm>
            <a:off x="3474640" y="3434273"/>
            <a:ext cx="1728192" cy="30777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odata</a:t>
            </a:r>
            <a:endParaRPr sz="2400">
              <a:solidFill>
                <a:schemeClr val="lt1"/>
              </a:solidFill>
              <a:latin typeface="Calibri"/>
              <a:ea typeface="Calibri"/>
              <a:cs typeface="Calibri"/>
              <a:sym typeface="Calibri"/>
            </a:endParaRPr>
          </a:p>
        </p:txBody>
      </p:sp>
      <p:cxnSp>
        <p:nvCxnSpPr>
          <p:cNvPr id="2040" name="Google Shape;2040;p104"/>
          <p:cNvCxnSpPr/>
          <p:nvPr/>
        </p:nvCxnSpPr>
        <p:spPr>
          <a:xfrm flipH="1">
            <a:off x="4302732" y="3722169"/>
            <a:ext cx="36004" cy="3145799"/>
          </a:xfrm>
          <a:prstGeom prst="straightConnector1">
            <a:avLst/>
          </a:prstGeom>
          <a:noFill/>
          <a:ln w="9525" cap="flat" cmpd="sng">
            <a:solidFill>
              <a:schemeClr val="accent4"/>
            </a:solidFill>
            <a:prstDash val="dash"/>
            <a:round/>
            <a:headEnd type="none" w="sm" len="sm"/>
            <a:tailEnd type="none" w="sm" len="sm"/>
          </a:ln>
        </p:spPr>
      </p:cxnSp>
      <p:sp>
        <p:nvSpPr>
          <p:cNvPr id="2041" name="Google Shape;2041;p104"/>
          <p:cNvSpPr/>
          <p:nvPr/>
        </p:nvSpPr>
        <p:spPr>
          <a:xfrm>
            <a:off x="5886908" y="3436947"/>
            <a:ext cx="1728192" cy="30777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CAPM</a:t>
            </a:r>
            <a:endParaRPr sz="2400">
              <a:solidFill>
                <a:schemeClr val="lt1"/>
              </a:solidFill>
              <a:latin typeface="Calibri"/>
              <a:ea typeface="Calibri"/>
              <a:cs typeface="Calibri"/>
              <a:sym typeface="Calibri"/>
            </a:endParaRPr>
          </a:p>
        </p:txBody>
      </p:sp>
      <p:cxnSp>
        <p:nvCxnSpPr>
          <p:cNvPr id="2042" name="Google Shape;2042;p104"/>
          <p:cNvCxnSpPr/>
          <p:nvPr/>
        </p:nvCxnSpPr>
        <p:spPr>
          <a:xfrm flipH="1">
            <a:off x="6715000" y="3724843"/>
            <a:ext cx="36004" cy="3145799"/>
          </a:xfrm>
          <a:prstGeom prst="straightConnector1">
            <a:avLst/>
          </a:prstGeom>
          <a:noFill/>
          <a:ln w="9525" cap="flat" cmpd="sng">
            <a:solidFill>
              <a:schemeClr val="accent4"/>
            </a:solidFill>
            <a:prstDash val="dash"/>
            <a:round/>
            <a:headEnd type="none" w="sm" len="sm"/>
            <a:tailEnd type="none" w="sm" len="sm"/>
          </a:ln>
        </p:spPr>
      </p:cxnSp>
      <p:sp>
        <p:nvSpPr>
          <p:cNvPr id="2043" name="Google Shape;2043;p104"/>
          <p:cNvSpPr/>
          <p:nvPr/>
        </p:nvSpPr>
        <p:spPr>
          <a:xfrm>
            <a:off x="8299176" y="3431993"/>
            <a:ext cx="1728192" cy="30777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Generic H.</a:t>
            </a:r>
            <a:endParaRPr sz="2400">
              <a:solidFill>
                <a:schemeClr val="lt1"/>
              </a:solidFill>
              <a:latin typeface="Calibri"/>
              <a:ea typeface="Calibri"/>
              <a:cs typeface="Calibri"/>
              <a:sym typeface="Calibri"/>
            </a:endParaRPr>
          </a:p>
        </p:txBody>
      </p:sp>
      <p:cxnSp>
        <p:nvCxnSpPr>
          <p:cNvPr id="2044" name="Google Shape;2044;p104"/>
          <p:cNvCxnSpPr/>
          <p:nvPr/>
        </p:nvCxnSpPr>
        <p:spPr>
          <a:xfrm flipH="1">
            <a:off x="9127268" y="3719889"/>
            <a:ext cx="36004" cy="3145799"/>
          </a:xfrm>
          <a:prstGeom prst="straightConnector1">
            <a:avLst/>
          </a:prstGeom>
          <a:noFill/>
          <a:ln w="9525" cap="flat" cmpd="sng">
            <a:solidFill>
              <a:schemeClr val="accent4"/>
            </a:solidFill>
            <a:prstDash val="dash"/>
            <a:round/>
            <a:headEnd type="none" w="sm" len="sm"/>
            <a:tailEnd type="none" w="sm" len="sm"/>
          </a:ln>
        </p:spPr>
      </p:cxnSp>
      <p:sp>
        <p:nvSpPr>
          <p:cNvPr id="2045" name="Google Shape;2045;p104"/>
          <p:cNvSpPr/>
          <p:nvPr/>
        </p:nvSpPr>
        <p:spPr>
          <a:xfrm>
            <a:off x="10459417" y="3425284"/>
            <a:ext cx="1728192" cy="30777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a:t>
            </a:r>
            <a:endParaRPr sz="2400">
              <a:solidFill>
                <a:schemeClr val="lt1"/>
              </a:solidFill>
              <a:latin typeface="Calibri"/>
              <a:ea typeface="Calibri"/>
              <a:cs typeface="Calibri"/>
              <a:sym typeface="Calibri"/>
            </a:endParaRPr>
          </a:p>
        </p:txBody>
      </p:sp>
      <p:cxnSp>
        <p:nvCxnSpPr>
          <p:cNvPr id="2046" name="Google Shape;2046;p104"/>
          <p:cNvCxnSpPr/>
          <p:nvPr/>
        </p:nvCxnSpPr>
        <p:spPr>
          <a:xfrm flipH="1">
            <a:off x="11287509" y="3713180"/>
            <a:ext cx="36004" cy="3145799"/>
          </a:xfrm>
          <a:prstGeom prst="straightConnector1">
            <a:avLst/>
          </a:prstGeom>
          <a:noFill/>
          <a:ln w="9525" cap="flat" cmpd="sng">
            <a:solidFill>
              <a:schemeClr val="accent4"/>
            </a:solidFill>
            <a:prstDash val="dash"/>
            <a:round/>
            <a:headEnd type="none" w="sm" len="sm"/>
            <a:tailEnd type="none" w="sm" len="sm"/>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10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105</a:t>
            </a:fld>
            <a:endParaRPr>
              <a:latin typeface="Quattrocento Sans"/>
              <a:ea typeface="Quattrocento Sans"/>
              <a:cs typeface="Quattrocento Sans"/>
              <a:sym typeface="Quattrocento Sans"/>
            </a:endParaRPr>
          </a:p>
        </p:txBody>
      </p:sp>
      <p:sp>
        <p:nvSpPr>
          <p:cNvPr id="2052" name="Google Shape;2052;p10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Compatibility</a:t>
            </a:r>
            <a:endParaRPr sz="3600">
              <a:solidFill>
                <a:schemeClr val="dk1"/>
              </a:solidFill>
              <a:latin typeface="Corben"/>
              <a:ea typeface="Corben"/>
              <a:cs typeface="Corben"/>
              <a:sym typeface="Corben"/>
            </a:endParaRPr>
          </a:p>
        </p:txBody>
      </p:sp>
      <p:pic>
        <p:nvPicPr>
          <p:cNvPr id="2053" name="Google Shape;2053;p105"/>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054" name="Google Shape;2054;p10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8"/>
        <p:cNvGrpSpPr/>
        <p:nvPr/>
      </p:nvGrpSpPr>
      <p:grpSpPr>
        <a:xfrm>
          <a:off x="0" y="0"/>
          <a:ext cx="0" cy="0"/>
          <a:chOff x="0" y="0"/>
          <a:chExt cx="0" cy="0"/>
        </a:xfrm>
      </p:grpSpPr>
      <p:sp>
        <p:nvSpPr>
          <p:cNvPr id="2059" name="Google Shape;2059;p106"/>
          <p:cNvSpPr txBox="1">
            <a:spLocks noGrp="1"/>
          </p:cNvSpPr>
          <p:nvPr>
            <p:ph type="title"/>
          </p:nvPr>
        </p:nvSpPr>
        <p:spPr>
          <a:xfrm>
            <a:off x="189756" y="692696"/>
            <a:ext cx="10969943" cy="711081"/>
          </a:xfrm>
          <a:prstGeom prst="rect">
            <a:avLst/>
          </a:prstGeom>
          <a:noFill/>
          <a:ln>
            <a:noFill/>
          </a:ln>
        </p:spPr>
        <p:txBody>
          <a:bodyPr spcFirstLastPara="1" wrap="square" lIns="121875" tIns="60925" rIns="121875" bIns="60925" anchor="ctr" anchorCtr="0">
            <a:noAutofit/>
          </a:bodyPr>
          <a:lstStyle/>
          <a:p>
            <a:pPr marL="0" lvl="0" indent="0" algn="ctr" rtl="0">
              <a:spcBef>
                <a:spcPts val="0"/>
              </a:spcBef>
              <a:spcAft>
                <a:spcPts val="0"/>
              </a:spcAft>
              <a:buClr>
                <a:schemeClr val="dk1"/>
              </a:buClr>
              <a:buSzPts val="3600"/>
              <a:buFont typeface="Corben"/>
              <a:buNone/>
            </a:pPr>
            <a:r>
              <a:rPr lang="en-US" sz="3600">
                <a:latin typeface="Corben"/>
                <a:ea typeface="Corben"/>
                <a:cs typeface="Corben"/>
                <a:sym typeface="Corben"/>
              </a:rPr>
              <a:t>SAP Fiori elements boosts SAP Fiori development efficiency</a:t>
            </a:r>
            <a:br>
              <a:rPr lang="en-US" sz="3600">
                <a:latin typeface="Corben"/>
                <a:ea typeface="Corben"/>
                <a:cs typeface="Corben"/>
                <a:sym typeface="Corben"/>
              </a:rPr>
            </a:br>
            <a:endParaRPr/>
          </a:p>
        </p:txBody>
      </p:sp>
      <p:pic>
        <p:nvPicPr>
          <p:cNvPr id="2060" name="Google Shape;2060;p106"/>
          <p:cNvPicPr preferRelativeResize="0"/>
          <p:nvPr/>
        </p:nvPicPr>
        <p:blipFill rotWithShape="1">
          <a:blip r:embed="rId3">
            <a:alphaModFix/>
          </a:blip>
          <a:srcRect/>
          <a:stretch/>
        </p:blipFill>
        <p:spPr>
          <a:xfrm>
            <a:off x="315253" y="1415190"/>
            <a:ext cx="11558318" cy="532087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4"/>
        <p:cNvGrpSpPr/>
        <p:nvPr/>
      </p:nvGrpSpPr>
      <p:grpSpPr>
        <a:xfrm>
          <a:off x="0" y="0"/>
          <a:ext cx="0" cy="0"/>
          <a:chOff x="0" y="0"/>
          <a:chExt cx="0" cy="0"/>
        </a:xfrm>
      </p:grpSpPr>
      <p:sp>
        <p:nvSpPr>
          <p:cNvPr id="2065" name="Google Shape;2065;p107"/>
          <p:cNvSpPr txBox="1">
            <a:spLocks noGrp="1"/>
          </p:cNvSpPr>
          <p:nvPr>
            <p:ph type="title"/>
          </p:nvPr>
        </p:nvSpPr>
        <p:spPr>
          <a:xfrm>
            <a:off x="117748" y="188640"/>
            <a:ext cx="10969943" cy="711081"/>
          </a:xfrm>
          <a:prstGeom prst="rect">
            <a:avLst/>
          </a:prstGeom>
          <a:noFill/>
          <a:ln>
            <a:noFill/>
          </a:ln>
        </p:spPr>
        <p:txBody>
          <a:bodyPr spcFirstLastPara="1" wrap="square" lIns="121875" tIns="60925" rIns="121875" bIns="60925" anchor="ctr" anchorCtr="0">
            <a:noAutofit/>
          </a:bodyPr>
          <a:lstStyle/>
          <a:p>
            <a:pPr marL="0" lvl="0" indent="0" algn="ctr" rtl="0">
              <a:spcBef>
                <a:spcPts val="0"/>
              </a:spcBef>
              <a:spcAft>
                <a:spcPts val="0"/>
              </a:spcAft>
              <a:buClr>
                <a:schemeClr val="dk1"/>
              </a:buClr>
              <a:buSzPts val="2800"/>
              <a:buFont typeface="Corben"/>
              <a:buNone/>
            </a:pPr>
            <a:r>
              <a:rPr lang="en-US" sz="2800">
                <a:latin typeface="Corben"/>
                <a:ea typeface="Corben"/>
                <a:cs typeface="Corben"/>
                <a:sym typeface="Corben"/>
              </a:rPr>
              <a:t>SAP Fiori elements provides enterprise-ready apps out of the box</a:t>
            </a:r>
            <a:endParaRPr sz="2800"/>
          </a:p>
        </p:txBody>
      </p:sp>
      <p:pic>
        <p:nvPicPr>
          <p:cNvPr id="2066" name="Google Shape;2066;p107"/>
          <p:cNvPicPr preferRelativeResize="0"/>
          <p:nvPr/>
        </p:nvPicPr>
        <p:blipFill rotWithShape="1">
          <a:blip r:embed="rId3">
            <a:alphaModFix/>
          </a:blip>
          <a:srcRect/>
          <a:stretch/>
        </p:blipFill>
        <p:spPr>
          <a:xfrm>
            <a:off x="993709" y="1059591"/>
            <a:ext cx="10201407" cy="50270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0"/>
        <p:cNvGrpSpPr/>
        <p:nvPr/>
      </p:nvGrpSpPr>
      <p:grpSpPr>
        <a:xfrm>
          <a:off x="0" y="0"/>
          <a:ext cx="0" cy="0"/>
          <a:chOff x="0" y="0"/>
          <a:chExt cx="0" cy="0"/>
        </a:xfrm>
      </p:grpSpPr>
      <p:sp>
        <p:nvSpPr>
          <p:cNvPr id="2071" name="Google Shape;2071;p108"/>
          <p:cNvSpPr txBox="1">
            <a:spLocks noGrp="1"/>
          </p:cNvSpPr>
          <p:nvPr>
            <p:ph type="title"/>
          </p:nvPr>
        </p:nvSpPr>
        <p:spPr>
          <a:xfrm>
            <a:off x="255648" y="188640"/>
            <a:ext cx="10969943" cy="711081"/>
          </a:xfrm>
          <a:prstGeom prst="rect">
            <a:avLst/>
          </a:prstGeom>
          <a:noFill/>
          <a:ln>
            <a:noFill/>
          </a:ln>
        </p:spPr>
        <p:txBody>
          <a:bodyPr spcFirstLastPara="1" wrap="square" lIns="121875" tIns="60925" rIns="121875" bIns="60925" anchor="ctr" anchorCtr="0">
            <a:noAutofit/>
          </a:bodyPr>
          <a:lstStyle/>
          <a:p>
            <a:pPr marL="0" lvl="0" indent="0" algn="ctr" rtl="0">
              <a:spcBef>
                <a:spcPts val="0"/>
              </a:spcBef>
              <a:spcAft>
                <a:spcPts val="0"/>
              </a:spcAft>
              <a:buClr>
                <a:schemeClr val="dk1"/>
              </a:buClr>
              <a:buSzPts val="3200"/>
              <a:buFont typeface="Corben"/>
              <a:buNone/>
            </a:pPr>
            <a:r>
              <a:rPr lang="en-US" sz="3200">
                <a:latin typeface="Corben"/>
                <a:ea typeface="Corben"/>
                <a:cs typeface="Corben"/>
                <a:sym typeface="Corben"/>
              </a:rPr>
              <a:t>SAP Fiori elements application architecture provides flexibility</a:t>
            </a:r>
            <a:endParaRPr sz="3200"/>
          </a:p>
        </p:txBody>
      </p:sp>
      <p:pic>
        <p:nvPicPr>
          <p:cNvPr id="2072" name="Google Shape;2072;p108"/>
          <p:cNvPicPr preferRelativeResize="0"/>
          <p:nvPr/>
        </p:nvPicPr>
        <p:blipFill rotWithShape="1">
          <a:blip r:embed="rId3">
            <a:alphaModFix/>
          </a:blip>
          <a:srcRect/>
          <a:stretch/>
        </p:blipFill>
        <p:spPr>
          <a:xfrm>
            <a:off x="963234" y="1223394"/>
            <a:ext cx="10262357" cy="441121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6"/>
        <p:cNvGrpSpPr/>
        <p:nvPr/>
      </p:nvGrpSpPr>
      <p:grpSpPr>
        <a:xfrm>
          <a:off x="0" y="0"/>
          <a:ext cx="0" cy="0"/>
          <a:chOff x="0" y="0"/>
          <a:chExt cx="0" cy="0"/>
        </a:xfrm>
      </p:grpSpPr>
      <p:sp>
        <p:nvSpPr>
          <p:cNvPr id="2077" name="Google Shape;2077;p109"/>
          <p:cNvSpPr txBox="1">
            <a:spLocks noGrp="1"/>
          </p:cNvSpPr>
          <p:nvPr>
            <p:ph type="title"/>
          </p:nvPr>
        </p:nvSpPr>
        <p:spPr>
          <a:xfrm>
            <a:off x="189756" y="476672"/>
            <a:ext cx="10969943" cy="711081"/>
          </a:xfrm>
          <a:prstGeom prst="rect">
            <a:avLst/>
          </a:prstGeom>
          <a:noFill/>
          <a:ln>
            <a:noFill/>
          </a:ln>
        </p:spPr>
        <p:txBody>
          <a:bodyPr spcFirstLastPara="1" wrap="square" lIns="121875" tIns="60925" rIns="121875" bIns="60925" anchor="ctr" anchorCtr="0">
            <a:noAutofit/>
          </a:bodyPr>
          <a:lstStyle/>
          <a:p>
            <a:pPr marL="0" lvl="0" indent="0" algn="ctr" rtl="0">
              <a:spcBef>
                <a:spcPts val="0"/>
              </a:spcBef>
              <a:spcAft>
                <a:spcPts val="0"/>
              </a:spcAft>
              <a:buClr>
                <a:schemeClr val="dk1"/>
              </a:buClr>
              <a:buSzPts val="3200"/>
              <a:buFont typeface="Corben"/>
              <a:buNone/>
            </a:pPr>
            <a:r>
              <a:rPr lang="en-US" sz="3200">
                <a:latin typeface="Corben"/>
                <a:ea typeface="Corben"/>
                <a:cs typeface="Corben"/>
                <a:sym typeface="Corben"/>
              </a:rPr>
              <a:t>SAP Fiori elements prioritizes efficiency over flexibility</a:t>
            </a:r>
            <a:br>
              <a:rPr lang="en-US" sz="3200">
                <a:latin typeface="Corben"/>
                <a:ea typeface="Corben"/>
                <a:cs typeface="Corben"/>
                <a:sym typeface="Corben"/>
              </a:rPr>
            </a:br>
            <a:endParaRPr sz="3200"/>
          </a:p>
        </p:txBody>
      </p:sp>
      <p:pic>
        <p:nvPicPr>
          <p:cNvPr id="2078" name="Google Shape;2078;p109"/>
          <p:cNvPicPr preferRelativeResize="0"/>
          <p:nvPr/>
        </p:nvPicPr>
        <p:blipFill rotWithShape="1">
          <a:blip r:embed="rId3">
            <a:alphaModFix/>
          </a:blip>
          <a:srcRect/>
          <a:stretch/>
        </p:blipFill>
        <p:spPr>
          <a:xfrm>
            <a:off x="1701924" y="1199452"/>
            <a:ext cx="9099643" cy="52422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1"/>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TYPE OF CLOUD OFFERINGS</a:t>
            </a:r>
            <a:endParaRPr/>
          </a:p>
        </p:txBody>
      </p:sp>
      <p:sp>
        <p:nvSpPr>
          <p:cNvPr id="596" name="Google Shape;596;p11"/>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597" name="Google Shape;597;p11"/>
          <p:cNvPicPr preferRelativeResize="0"/>
          <p:nvPr/>
        </p:nvPicPr>
        <p:blipFill rotWithShape="1">
          <a:blip r:embed="rId3">
            <a:alphaModFix/>
          </a:blip>
          <a:srcRect/>
          <a:stretch/>
        </p:blipFill>
        <p:spPr>
          <a:xfrm>
            <a:off x="11088469" y="53543"/>
            <a:ext cx="929479" cy="918051"/>
          </a:xfrm>
          <a:prstGeom prst="rect">
            <a:avLst/>
          </a:prstGeom>
          <a:noFill/>
          <a:ln>
            <a:noFill/>
          </a:ln>
        </p:spPr>
      </p:pic>
      <p:grpSp>
        <p:nvGrpSpPr>
          <p:cNvPr id="598" name="Google Shape;598;p11"/>
          <p:cNvGrpSpPr/>
          <p:nvPr/>
        </p:nvGrpSpPr>
        <p:grpSpPr>
          <a:xfrm>
            <a:off x="369350" y="1330003"/>
            <a:ext cx="3936650" cy="944905"/>
            <a:chOff x="674246" y="1335315"/>
            <a:chExt cx="3937675" cy="945151"/>
          </a:xfrm>
        </p:grpSpPr>
        <p:sp>
          <p:nvSpPr>
            <p:cNvPr id="599" name="Google Shape;599;p11"/>
            <p:cNvSpPr/>
            <p:nvPr/>
          </p:nvSpPr>
          <p:spPr>
            <a:xfrm>
              <a:off x="674246"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Data</a:t>
              </a:r>
              <a:endParaRPr/>
            </a:p>
          </p:txBody>
        </p:sp>
        <p:sp>
          <p:nvSpPr>
            <p:cNvPr id="600" name="Google Shape;600;p11"/>
            <p:cNvSpPr/>
            <p:nvPr/>
          </p:nvSpPr>
          <p:spPr>
            <a:xfrm>
              <a:off x="674246"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Application</a:t>
              </a:r>
              <a:endParaRPr/>
            </a:p>
          </p:txBody>
        </p:sp>
        <p:sp>
          <p:nvSpPr>
            <p:cNvPr id="601" name="Google Shape;601;p11"/>
            <p:cNvSpPr/>
            <p:nvPr/>
          </p:nvSpPr>
          <p:spPr>
            <a:xfrm>
              <a:off x="2851865" y="1335315"/>
              <a:ext cx="1760056" cy="945150"/>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Application As a Service</a:t>
              </a:r>
              <a:endParaRPr/>
            </a:p>
          </p:txBody>
        </p:sp>
      </p:grpSp>
      <p:grpSp>
        <p:nvGrpSpPr>
          <p:cNvPr id="602" name="Google Shape;602;p11"/>
          <p:cNvGrpSpPr/>
          <p:nvPr/>
        </p:nvGrpSpPr>
        <p:grpSpPr>
          <a:xfrm>
            <a:off x="350429" y="2334916"/>
            <a:ext cx="3955570" cy="1949817"/>
            <a:chOff x="655321" y="2340489"/>
            <a:chExt cx="3956600" cy="1950325"/>
          </a:xfrm>
        </p:grpSpPr>
        <p:sp>
          <p:nvSpPr>
            <p:cNvPr id="603" name="Google Shape;603;p11"/>
            <p:cNvSpPr/>
            <p:nvPr/>
          </p:nvSpPr>
          <p:spPr>
            <a:xfrm>
              <a:off x="655321"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OS</a:t>
              </a:r>
              <a:endParaRPr/>
            </a:p>
          </p:txBody>
        </p:sp>
        <p:sp>
          <p:nvSpPr>
            <p:cNvPr id="604" name="Google Shape;604;p11"/>
            <p:cNvSpPr/>
            <p:nvPr/>
          </p:nvSpPr>
          <p:spPr>
            <a:xfrm>
              <a:off x="655321"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Database</a:t>
              </a:r>
              <a:endParaRPr/>
            </a:p>
          </p:txBody>
        </p:sp>
        <p:sp>
          <p:nvSpPr>
            <p:cNvPr id="605" name="Google Shape;605;p11"/>
            <p:cNvSpPr/>
            <p:nvPr/>
          </p:nvSpPr>
          <p:spPr>
            <a:xfrm>
              <a:off x="655321"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Middleware</a:t>
              </a:r>
              <a:endParaRPr/>
            </a:p>
          </p:txBody>
        </p:sp>
        <p:sp>
          <p:nvSpPr>
            <p:cNvPr id="606" name="Google Shape;606;p11"/>
            <p:cNvSpPr/>
            <p:nvPr/>
          </p:nvSpPr>
          <p:spPr>
            <a:xfrm>
              <a:off x="655321"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Runtime</a:t>
              </a:r>
              <a:endParaRPr/>
            </a:p>
          </p:txBody>
        </p:sp>
        <p:sp>
          <p:nvSpPr>
            <p:cNvPr id="607" name="Google Shape;607;p11"/>
            <p:cNvSpPr/>
            <p:nvPr/>
          </p:nvSpPr>
          <p:spPr>
            <a:xfrm>
              <a:off x="2851865"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Platform as a Service</a:t>
              </a:r>
              <a:endParaRPr/>
            </a:p>
          </p:txBody>
        </p:sp>
      </p:grpSp>
      <p:grpSp>
        <p:nvGrpSpPr>
          <p:cNvPr id="608" name="Google Shape;608;p11"/>
          <p:cNvGrpSpPr/>
          <p:nvPr/>
        </p:nvGrpSpPr>
        <p:grpSpPr>
          <a:xfrm>
            <a:off x="350429" y="4344739"/>
            <a:ext cx="3955570" cy="1949819"/>
            <a:chOff x="655321" y="4350836"/>
            <a:chExt cx="3956600" cy="1950327"/>
          </a:xfrm>
        </p:grpSpPr>
        <p:sp>
          <p:nvSpPr>
            <p:cNvPr id="609" name="Google Shape;609;p11"/>
            <p:cNvSpPr/>
            <p:nvPr/>
          </p:nvSpPr>
          <p:spPr>
            <a:xfrm>
              <a:off x="655321" y="5858599"/>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Networking</a:t>
              </a:r>
              <a:endParaRPr/>
            </a:p>
          </p:txBody>
        </p:sp>
        <p:sp>
          <p:nvSpPr>
            <p:cNvPr id="610" name="Google Shape;610;p11"/>
            <p:cNvSpPr/>
            <p:nvPr/>
          </p:nvSpPr>
          <p:spPr>
            <a:xfrm>
              <a:off x="655321" y="5356010"/>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Storage</a:t>
              </a:r>
              <a:endParaRPr/>
            </a:p>
          </p:txBody>
        </p:sp>
        <p:sp>
          <p:nvSpPr>
            <p:cNvPr id="611" name="Google Shape;611;p11"/>
            <p:cNvSpPr/>
            <p:nvPr/>
          </p:nvSpPr>
          <p:spPr>
            <a:xfrm>
              <a:off x="655321" y="4853423"/>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Servers</a:t>
              </a:r>
              <a:endParaRPr/>
            </a:p>
          </p:txBody>
        </p:sp>
        <p:sp>
          <p:nvSpPr>
            <p:cNvPr id="612" name="Google Shape;612;p11"/>
            <p:cNvSpPr/>
            <p:nvPr/>
          </p:nvSpPr>
          <p:spPr>
            <a:xfrm>
              <a:off x="655321" y="4350836"/>
              <a:ext cx="2119638" cy="442564"/>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Virtualization</a:t>
              </a:r>
              <a:endParaRPr/>
            </a:p>
          </p:txBody>
        </p:sp>
        <p:sp>
          <p:nvSpPr>
            <p:cNvPr id="613" name="Google Shape;613;p11"/>
            <p:cNvSpPr/>
            <p:nvPr/>
          </p:nvSpPr>
          <p:spPr>
            <a:xfrm>
              <a:off x="2851865" y="4350837"/>
              <a:ext cx="1760056" cy="1950325"/>
            </a:xfrm>
            <a:prstGeom prst="rect">
              <a:avLst/>
            </a:prstGeom>
            <a:solidFill>
              <a:srgbClr val="A7A7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Infrastructure as a Service</a:t>
              </a:r>
              <a:endParaRPr/>
            </a:p>
          </p:txBody>
        </p:sp>
      </p:grpSp>
      <p:sp>
        <p:nvSpPr>
          <p:cNvPr id="614" name="Google Shape;614;p11"/>
          <p:cNvSpPr/>
          <p:nvPr/>
        </p:nvSpPr>
        <p:spPr>
          <a:xfrm>
            <a:off x="4382885" y="1330002"/>
            <a:ext cx="1759598" cy="4964555"/>
          </a:xfrm>
          <a:prstGeom prst="rect">
            <a:avLst/>
          </a:prstGeom>
          <a:solidFill>
            <a:srgbClr val="DDD9C3"/>
          </a:solidFill>
          <a:ln w="19050" cap="flat" cmpd="sng">
            <a:solidFill>
              <a:srgbClr val="A7AB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Customer Managed</a:t>
            </a:r>
            <a:endParaRPr/>
          </a:p>
        </p:txBody>
      </p:sp>
      <p:grpSp>
        <p:nvGrpSpPr>
          <p:cNvPr id="615" name="Google Shape;615;p11"/>
          <p:cNvGrpSpPr/>
          <p:nvPr/>
        </p:nvGrpSpPr>
        <p:grpSpPr>
          <a:xfrm>
            <a:off x="6219368" y="1330004"/>
            <a:ext cx="1759598" cy="4964553"/>
            <a:chOff x="6525789" y="1335316"/>
            <a:chExt cx="1760056" cy="4965846"/>
          </a:xfrm>
        </p:grpSpPr>
        <p:sp>
          <p:nvSpPr>
            <p:cNvPr id="616" name="Google Shape;616;p11"/>
            <p:cNvSpPr/>
            <p:nvPr/>
          </p:nvSpPr>
          <p:spPr>
            <a:xfrm>
              <a:off x="6525789" y="4350837"/>
              <a:ext cx="1760056" cy="1950325"/>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SAP/Partner Managed</a:t>
              </a:r>
              <a:endParaRPr/>
            </a:p>
          </p:txBody>
        </p:sp>
        <p:sp>
          <p:nvSpPr>
            <p:cNvPr id="617" name="Google Shape;617;p11"/>
            <p:cNvSpPr/>
            <p:nvPr/>
          </p:nvSpPr>
          <p:spPr>
            <a:xfrm>
              <a:off x="6525789" y="1335316"/>
              <a:ext cx="1760056" cy="295549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Customer Managed</a:t>
              </a:r>
              <a:endParaRPr/>
            </a:p>
          </p:txBody>
        </p:sp>
      </p:grpSp>
      <p:grpSp>
        <p:nvGrpSpPr>
          <p:cNvPr id="618" name="Google Shape;618;p11"/>
          <p:cNvGrpSpPr/>
          <p:nvPr/>
        </p:nvGrpSpPr>
        <p:grpSpPr>
          <a:xfrm>
            <a:off x="8055852" y="1330004"/>
            <a:ext cx="1759598" cy="4964553"/>
            <a:chOff x="8362751" y="1335316"/>
            <a:chExt cx="1760056" cy="4965846"/>
          </a:xfrm>
        </p:grpSpPr>
        <p:sp>
          <p:nvSpPr>
            <p:cNvPr id="619" name="Google Shape;619;p11"/>
            <p:cNvSpPr/>
            <p:nvPr/>
          </p:nvSpPr>
          <p:spPr>
            <a:xfrm>
              <a:off x="8362751" y="2340489"/>
              <a:ext cx="1760056" cy="3960673"/>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SAP/Partner Managed</a:t>
              </a:r>
              <a:endParaRPr/>
            </a:p>
          </p:txBody>
        </p:sp>
        <p:sp>
          <p:nvSpPr>
            <p:cNvPr id="620" name="Google Shape;620;p11"/>
            <p:cNvSpPr/>
            <p:nvPr/>
          </p:nvSpPr>
          <p:spPr>
            <a:xfrm>
              <a:off x="8362751" y="1335316"/>
              <a:ext cx="1760056" cy="947087"/>
            </a:xfrm>
            <a:prstGeom prst="rect">
              <a:avLst/>
            </a:prstGeom>
            <a:solidFill>
              <a:srgbClr val="DDD9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Customer Managed</a:t>
              </a:r>
              <a:endParaRPr/>
            </a:p>
          </p:txBody>
        </p:sp>
      </p:grpSp>
      <p:sp>
        <p:nvSpPr>
          <p:cNvPr id="621" name="Google Shape;621;p11"/>
          <p:cNvSpPr/>
          <p:nvPr/>
        </p:nvSpPr>
        <p:spPr>
          <a:xfrm>
            <a:off x="9892338" y="1330003"/>
            <a:ext cx="1759598" cy="4943840"/>
          </a:xfrm>
          <a:prstGeom prst="rect">
            <a:avLst/>
          </a:prstGeom>
          <a:solidFill>
            <a:srgbClr val="D5E6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SAP Managed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 calcmode="lin" valueType="num">
                                      <p:cBhvr additive="base">
                                        <p:cTn id="7" dur="500"/>
                                        <p:tgtEl>
                                          <p:spTgt spid="6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02"/>
                                        </p:tgtEl>
                                        <p:attrNameLst>
                                          <p:attrName>style.visibility</p:attrName>
                                        </p:attrNameLst>
                                      </p:cBhvr>
                                      <p:to>
                                        <p:strVal val="visible"/>
                                      </p:to>
                                    </p:set>
                                    <p:anim calcmode="lin" valueType="num">
                                      <p:cBhvr additive="base">
                                        <p:cTn id="12" dur="500"/>
                                        <p:tgtEl>
                                          <p:spTgt spid="60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98"/>
                                        </p:tgtEl>
                                        <p:attrNameLst>
                                          <p:attrName>style.visibility</p:attrName>
                                        </p:attrNameLst>
                                      </p:cBhvr>
                                      <p:to>
                                        <p:strVal val="visible"/>
                                      </p:to>
                                    </p:set>
                                    <p:anim calcmode="lin" valueType="num">
                                      <p:cBhvr additive="base">
                                        <p:cTn id="17" dur="500"/>
                                        <p:tgtEl>
                                          <p:spTgt spid="59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14"/>
                                        </p:tgtEl>
                                        <p:attrNameLst>
                                          <p:attrName>style.visibility</p:attrName>
                                        </p:attrNameLst>
                                      </p:cBhvr>
                                      <p:to>
                                        <p:strVal val="visible"/>
                                      </p:to>
                                    </p:set>
                                    <p:anim calcmode="lin" valueType="num">
                                      <p:cBhvr additive="base">
                                        <p:cTn id="22" dur="500"/>
                                        <p:tgtEl>
                                          <p:spTgt spid="6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15"/>
                                        </p:tgtEl>
                                        <p:attrNameLst>
                                          <p:attrName>style.visibility</p:attrName>
                                        </p:attrNameLst>
                                      </p:cBhvr>
                                      <p:to>
                                        <p:strVal val="visible"/>
                                      </p:to>
                                    </p:set>
                                    <p:anim calcmode="lin" valueType="num">
                                      <p:cBhvr additive="base">
                                        <p:cTn id="27" dur="500"/>
                                        <p:tgtEl>
                                          <p:spTgt spid="6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18"/>
                                        </p:tgtEl>
                                        <p:attrNameLst>
                                          <p:attrName>style.visibility</p:attrName>
                                        </p:attrNameLst>
                                      </p:cBhvr>
                                      <p:to>
                                        <p:strVal val="visible"/>
                                      </p:to>
                                    </p:set>
                                    <p:anim calcmode="lin" valueType="num">
                                      <p:cBhvr additive="base">
                                        <p:cTn id="32" dur="500"/>
                                        <p:tgtEl>
                                          <p:spTgt spid="61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21"/>
                                        </p:tgtEl>
                                        <p:attrNameLst>
                                          <p:attrName>style.visibility</p:attrName>
                                        </p:attrNameLst>
                                      </p:cBhvr>
                                      <p:to>
                                        <p:strVal val="visible"/>
                                      </p:to>
                                    </p:set>
                                    <p:anim calcmode="lin" valueType="num">
                                      <p:cBhvr additive="base">
                                        <p:cTn id="37" dur="500"/>
                                        <p:tgtEl>
                                          <p:spTgt spid="6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Google Shape;2083;p11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110</a:t>
            </a:fld>
            <a:endParaRPr>
              <a:latin typeface="Quattrocento Sans"/>
              <a:ea typeface="Quattrocento Sans"/>
              <a:cs typeface="Quattrocento Sans"/>
              <a:sym typeface="Quattrocento Sans"/>
            </a:endParaRPr>
          </a:p>
        </p:txBody>
      </p:sp>
      <p:sp>
        <p:nvSpPr>
          <p:cNvPr id="2084" name="Google Shape;2084;p11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List Report App</a:t>
            </a:r>
            <a:endParaRPr sz="3600">
              <a:solidFill>
                <a:schemeClr val="dk1"/>
              </a:solidFill>
              <a:latin typeface="Corben"/>
              <a:ea typeface="Corben"/>
              <a:cs typeface="Corben"/>
              <a:sym typeface="Corben"/>
            </a:endParaRPr>
          </a:p>
        </p:txBody>
      </p:sp>
      <p:pic>
        <p:nvPicPr>
          <p:cNvPr id="2085" name="Google Shape;2085;p110"/>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086" name="Google Shape;2086;p11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pic>
        <p:nvPicPr>
          <p:cNvPr id="2087" name="Google Shape;2087;p110"/>
          <p:cNvPicPr preferRelativeResize="0"/>
          <p:nvPr/>
        </p:nvPicPr>
        <p:blipFill rotWithShape="1">
          <a:blip r:embed="rId4">
            <a:alphaModFix/>
          </a:blip>
          <a:srcRect b="29815"/>
          <a:stretch/>
        </p:blipFill>
        <p:spPr>
          <a:xfrm>
            <a:off x="189756" y="788560"/>
            <a:ext cx="10270877" cy="3936584"/>
          </a:xfrm>
          <a:prstGeom prst="rect">
            <a:avLst/>
          </a:prstGeom>
          <a:noFill/>
          <a:ln>
            <a:noFill/>
          </a:ln>
        </p:spPr>
      </p:pic>
      <p:sp>
        <p:nvSpPr>
          <p:cNvPr id="2088" name="Google Shape;2088;p110"/>
          <p:cNvSpPr txBox="1"/>
          <p:nvPr/>
        </p:nvSpPr>
        <p:spPr>
          <a:xfrm>
            <a:off x="97930" y="4841064"/>
            <a:ext cx="1074901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https://ui5.sap.com/#/topic/609c39a7498541559dbef503c1ffd194.html</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11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111</a:t>
            </a:fld>
            <a:endParaRPr>
              <a:latin typeface="Quattrocento Sans"/>
              <a:ea typeface="Quattrocento Sans"/>
              <a:cs typeface="Quattrocento Sans"/>
              <a:sym typeface="Quattrocento Sans"/>
            </a:endParaRPr>
          </a:p>
        </p:txBody>
      </p:sp>
      <p:sp>
        <p:nvSpPr>
          <p:cNvPr id="2094" name="Google Shape;2094;p111"/>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095" name="Google Shape;2095;p11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Object Page</a:t>
            </a:r>
            <a:endParaRPr sz="3600">
              <a:solidFill>
                <a:schemeClr val="dk1"/>
              </a:solidFill>
              <a:latin typeface="Corben"/>
              <a:ea typeface="Corben"/>
              <a:cs typeface="Corben"/>
              <a:sym typeface="Corben"/>
            </a:endParaRPr>
          </a:p>
        </p:txBody>
      </p:sp>
      <p:pic>
        <p:nvPicPr>
          <p:cNvPr id="2096" name="Google Shape;2096;p111"/>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097" name="Google Shape;2097;p11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pic>
        <p:nvPicPr>
          <p:cNvPr id="2098" name="Google Shape;2098;p111"/>
          <p:cNvPicPr preferRelativeResize="0"/>
          <p:nvPr/>
        </p:nvPicPr>
        <p:blipFill rotWithShape="1">
          <a:blip r:embed="rId4">
            <a:alphaModFix/>
          </a:blip>
          <a:srcRect/>
          <a:stretch/>
        </p:blipFill>
        <p:spPr>
          <a:xfrm>
            <a:off x="117748" y="627178"/>
            <a:ext cx="11665296" cy="597711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12"/>
          <p:cNvSpPr txBox="1">
            <a:spLocks noGrp="1"/>
          </p:cNvSpPr>
          <p:nvPr>
            <p:ph type="sldNum" idx="12"/>
          </p:nvPr>
        </p:nvSpPr>
        <p:spPr>
          <a:xfrm flipH="1">
            <a:off x="11610695" y="662153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112</a:t>
            </a:fld>
            <a:endParaRPr>
              <a:latin typeface="Quattrocento Sans"/>
              <a:ea typeface="Quattrocento Sans"/>
              <a:cs typeface="Quattrocento Sans"/>
              <a:sym typeface="Quattrocento Sans"/>
            </a:endParaRPr>
          </a:p>
        </p:txBody>
      </p:sp>
      <p:sp>
        <p:nvSpPr>
          <p:cNvPr id="2104" name="Google Shape;2104;p112"/>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105" name="Google Shape;2105;p11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2106" name="Google Shape;2106;p11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107" name="Google Shape;2107;p11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115"/>
          <p:cNvSpPr txBox="1">
            <a:spLocks noGrp="1"/>
          </p:cNvSpPr>
          <p:nvPr>
            <p:ph type="title"/>
          </p:nvPr>
        </p:nvSpPr>
        <p:spPr>
          <a:xfrm>
            <a:off x="609441" y="488392"/>
            <a:ext cx="10969943" cy="711081"/>
          </a:xfrm>
          <a:prstGeom prst="rect">
            <a:avLst/>
          </a:prstGeom>
          <a:noFill/>
          <a:ln>
            <a:noFill/>
          </a:ln>
        </p:spPr>
        <p:txBody>
          <a:bodyPr spcFirstLastPara="1" wrap="square" lIns="121875" tIns="60925" rIns="121875" bIns="60925" anchor="ctr" anchorCtr="0">
            <a:noAutofit/>
          </a:bodyPr>
          <a:lstStyle/>
          <a:p>
            <a:pPr marL="0" lvl="0" indent="0" algn="ctr" rtl="0">
              <a:spcBef>
                <a:spcPts val="0"/>
              </a:spcBef>
              <a:spcAft>
                <a:spcPts val="0"/>
              </a:spcAft>
              <a:buClr>
                <a:schemeClr val="dk1"/>
              </a:buClr>
              <a:buSzPts val="3600"/>
              <a:buFont typeface="Open Sans"/>
              <a:buNone/>
            </a:pPr>
            <a:r>
              <a:rPr lang="en-US"/>
              <a:t>Introduction to HANA Cloud</a:t>
            </a:r>
            <a:endParaRPr/>
          </a:p>
        </p:txBody>
      </p:sp>
      <p:sp>
        <p:nvSpPr>
          <p:cNvPr id="2121" name="Google Shape;2121;p115"/>
          <p:cNvSpPr txBox="1"/>
          <p:nvPr/>
        </p:nvSpPr>
        <p:spPr>
          <a:xfrm>
            <a:off x="405781" y="974164"/>
            <a:ext cx="11161643"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SAP HANA Cloud is a fully managed, in-memory, cloud database as a service (DBaaS). It is the cloud-based data foundation for SAP Business Technology Platform. With SAP HANA Cloud you can create, run, and extend new and existing applications.</a:t>
            </a:r>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SAP HANA Cloud includes a number of software components. The core component is SAP HANA Database, but other components can be added at any time, such as a data lake.</a:t>
            </a:r>
            <a:endParaRPr/>
          </a:p>
        </p:txBody>
      </p:sp>
      <p:sp>
        <p:nvSpPr>
          <p:cNvPr id="2122" name="Google Shape;2122;p115"/>
          <p:cNvSpPr txBox="1"/>
          <p:nvPr/>
        </p:nvSpPr>
        <p:spPr>
          <a:xfrm>
            <a:off x="405780" y="2451492"/>
            <a:ext cx="5834237" cy="36933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a:solidFill>
                  <a:schemeClr val="dk1"/>
                </a:solidFill>
                <a:latin typeface="Calibri"/>
                <a:ea typeface="Calibri"/>
                <a:cs typeface="Calibri"/>
                <a:sym typeface="Calibri"/>
              </a:rPr>
              <a:t>Key Components of SAP HANA Cloud</a:t>
            </a:r>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There are four key components of SAP HANA Cloud:</a:t>
            </a:r>
            <a:endParaRPr/>
          </a:p>
          <a:p>
            <a:pPr marL="285750" marR="0" lvl="0" indent="-285750" algn="just"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SAP HANA Cloud, SAP HANA Database</a:t>
            </a:r>
            <a:endParaRPr/>
          </a:p>
          <a:p>
            <a:pPr marL="457200" marR="0" lvl="1"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In-memory database with built-in advanced analytics (spatial, graph, text, etc.)</a:t>
            </a:r>
            <a:endParaRPr/>
          </a:p>
          <a:p>
            <a:pPr marL="285750" marR="0" lvl="0" indent="-285750" algn="just"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SAP HANA Cloud, data lake</a:t>
            </a:r>
            <a:endParaRPr/>
          </a:p>
          <a:p>
            <a:pPr marL="457200" marR="0" lvl="1"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Store and query large data sets and most file types</a:t>
            </a:r>
            <a:endParaRPr/>
          </a:p>
          <a:p>
            <a:pPr marL="285750" marR="0" lvl="0" indent="-285750" algn="just"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SAP HANA Cloud, adaptive server enterprise</a:t>
            </a:r>
            <a:endParaRPr/>
          </a:p>
          <a:p>
            <a:pPr marL="457200" marR="0" lvl="1"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Support for extreme –performance transactional applications</a:t>
            </a:r>
            <a:endParaRPr/>
          </a:p>
          <a:p>
            <a:pPr marL="285750" marR="0" lvl="0" indent="-285750" algn="just" rtl="0">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SAP HANA Cloud, adaptive server enterprise replication</a:t>
            </a:r>
            <a:endParaRPr/>
          </a:p>
          <a:p>
            <a:pPr marL="457200" marR="0" lvl="1" indent="0" algn="just" rtl="0">
              <a:spcBef>
                <a:spcPts val="0"/>
              </a:spcBef>
              <a:spcAft>
                <a:spcPts val="0"/>
              </a:spcAft>
              <a:buNone/>
            </a:pPr>
            <a:r>
              <a:rPr lang="en-US" sz="1800" b="0" i="0" u="none" strike="noStrike" cap="none">
                <a:solidFill>
                  <a:schemeClr val="dk1"/>
                </a:solidFill>
                <a:latin typeface="Calibri"/>
                <a:ea typeface="Calibri"/>
                <a:cs typeface="Calibri"/>
                <a:sym typeface="Calibri"/>
              </a:rPr>
              <a:t>Bi-directional real time data replication across databases</a:t>
            </a:r>
            <a:endParaRPr/>
          </a:p>
        </p:txBody>
      </p:sp>
      <p:pic>
        <p:nvPicPr>
          <p:cNvPr id="2123" name="Google Shape;2123;p115"/>
          <p:cNvPicPr preferRelativeResize="0"/>
          <p:nvPr/>
        </p:nvPicPr>
        <p:blipFill rotWithShape="1">
          <a:blip r:embed="rId3">
            <a:alphaModFix/>
          </a:blip>
          <a:srcRect l="23735" r="15934"/>
          <a:stretch/>
        </p:blipFill>
        <p:spPr>
          <a:xfrm>
            <a:off x="6454452" y="2252115"/>
            <a:ext cx="5212531" cy="4308788"/>
          </a:xfrm>
          <a:prstGeom prst="roundRect">
            <a:avLst>
              <a:gd name="adj" fmla="val 8594"/>
            </a:avLst>
          </a:prstGeom>
          <a:solidFill>
            <a:srgbClr val="ECECEC"/>
          </a:solidFill>
          <a:ln>
            <a:noFill/>
          </a:ln>
          <a:effectLst>
            <a:reflection stA="38000" endPos="28000" dist="5000" dir="5400000" sy="-100000" algn="bl" rotWithShape="0"/>
          </a:effectLst>
        </p:spPr>
      </p:pic>
      <p:sp>
        <p:nvSpPr>
          <p:cNvPr id="2124" name="Google Shape;2124;p115"/>
          <p:cNvSpPr txBox="1"/>
          <p:nvPr/>
        </p:nvSpPr>
        <p:spPr>
          <a:xfrm>
            <a:off x="45740" y="72893"/>
            <a:ext cx="741682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https://www.youtube.com/watch?v=BlnTn7Ewifs</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21"/>
                                        </p:tgtEl>
                                        <p:attrNameLst>
                                          <p:attrName>style.visibility</p:attrName>
                                        </p:attrNameLst>
                                      </p:cBhvr>
                                      <p:to>
                                        <p:strVal val="visible"/>
                                      </p:to>
                                    </p:set>
                                    <p:anim calcmode="lin" valueType="num">
                                      <p:cBhvr additive="base">
                                        <p:cTn id="7" dur="500"/>
                                        <p:tgtEl>
                                          <p:spTgt spid="212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2"/>
                                        </p:tgtEl>
                                        <p:attrNameLst>
                                          <p:attrName>style.visibility</p:attrName>
                                        </p:attrNameLst>
                                      </p:cBhvr>
                                      <p:to>
                                        <p:strVal val="visible"/>
                                      </p:to>
                                    </p:set>
                                    <p:animEffect transition="in" filter="fade">
                                      <p:cBhvr>
                                        <p:cTn id="12" dur="1000"/>
                                        <p:tgtEl>
                                          <p:spTgt spid="2122"/>
                                        </p:tgtEl>
                                      </p:cBhvr>
                                    </p:animEffect>
                                  </p:childTnLst>
                                </p:cTn>
                              </p:par>
                              <p:par>
                                <p:cTn id="13" presetID="10" presetClass="entr" presetSubtype="0" fill="hold" nodeType="withEffect">
                                  <p:stCondLst>
                                    <p:cond delay="0"/>
                                  </p:stCondLst>
                                  <p:childTnLst>
                                    <p:set>
                                      <p:cBhvr>
                                        <p:cTn id="14" dur="1" fill="hold">
                                          <p:stCondLst>
                                            <p:cond delay="0"/>
                                          </p:stCondLst>
                                        </p:cTn>
                                        <p:tgtEl>
                                          <p:spTgt spid="2123"/>
                                        </p:tgtEl>
                                        <p:attrNameLst>
                                          <p:attrName>style.visibility</p:attrName>
                                        </p:attrNameLst>
                                      </p:cBhvr>
                                      <p:to>
                                        <p:strVal val="visible"/>
                                      </p:to>
                                    </p:set>
                                    <p:animEffect transition="in" filter="fade">
                                      <p:cBhvr>
                                        <p:cTn id="15" dur="1000"/>
                                        <p:tgtEl>
                                          <p:spTgt spid="2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116"/>
          <p:cNvSpPr txBox="1">
            <a:spLocks noGrp="1"/>
          </p:cNvSpPr>
          <p:nvPr>
            <p:ph type="title"/>
          </p:nvPr>
        </p:nvSpPr>
        <p:spPr>
          <a:xfrm>
            <a:off x="609441" y="488392"/>
            <a:ext cx="10969943" cy="711081"/>
          </a:xfrm>
          <a:prstGeom prst="rect">
            <a:avLst/>
          </a:prstGeom>
          <a:noFill/>
          <a:ln>
            <a:noFill/>
          </a:ln>
        </p:spPr>
        <p:txBody>
          <a:bodyPr spcFirstLastPara="1" wrap="square" lIns="121875" tIns="60925" rIns="121875" bIns="60925" anchor="ctr" anchorCtr="0">
            <a:noAutofit/>
          </a:bodyPr>
          <a:lstStyle/>
          <a:p>
            <a:pPr marL="0" lvl="0" indent="0" algn="ctr" rtl="0">
              <a:spcBef>
                <a:spcPts val="0"/>
              </a:spcBef>
              <a:spcAft>
                <a:spcPts val="0"/>
              </a:spcAft>
              <a:buClr>
                <a:schemeClr val="dk1"/>
              </a:buClr>
              <a:buSzPts val="3600"/>
              <a:buFont typeface="Open Sans"/>
              <a:buNone/>
            </a:pPr>
            <a:r>
              <a:rPr lang="en-US"/>
              <a:t>HANA Cloud v/s On-premise</a:t>
            </a:r>
            <a:endParaRPr/>
          </a:p>
        </p:txBody>
      </p:sp>
      <p:pic>
        <p:nvPicPr>
          <p:cNvPr id="2130" name="Google Shape;2130;p116"/>
          <p:cNvPicPr preferRelativeResize="0"/>
          <p:nvPr/>
        </p:nvPicPr>
        <p:blipFill rotWithShape="1">
          <a:blip r:embed="rId3">
            <a:alphaModFix/>
          </a:blip>
          <a:srcRect l="3451" r="4388"/>
          <a:stretch/>
        </p:blipFill>
        <p:spPr>
          <a:xfrm>
            <a:off x="163242" y="2276872"/>
            <a:ext cx="6278151" cy="3602135"/>
          </a:xfrm>
          <a:prstGeom prst="rect">
            <a:avLst/>
          </a:prstGeom>
          <a:noFill/>
          <a:ln>
            <a:noFill/>
          </a:ln>
        </p:spPr>
      </p:pic>
      <p:sp>
        <p:nvSpPr>
          <p:cNvPr id="2131" name="Google Shape;2131;p116"/>
          <p:cNvSpPr txBox="1"/>
          <p:nvPr/>
        </p:nvSpPr>
        <p:spPr>
          <a:xfrm>
            <a:off x="6653380" y="1076543"/>
            <a:ext cx="5390323"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Feature Differences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SAP HANA Cloud compares very closely with SAP HANA on-premise in terms of features but there are some differences.</a:t>
            </a:r>
            <a:endParaRPr sz="1800" b="1">
              <a:solidFill>
                <a:schemeClr val="dk1"/>
              </a:solidFill>
              <a:latin typeface="Calibri"/>
              <a:ea typeface="Calibri"/>
              <a:cs typeface="Calibri"/>
              <a:sym typeface="Calibri"/>
            </a:endParaRPr>
          </a:p>
        </p:txBody>
      </p:sp>
      <p:pic>
        <p:nvPicPr>
          <p:cNvPr id="2132" name="Google Shape;2132;p116"/>
          <p:cNvPicPr preferRelativeResize="0"/>
          <p:nvPr/>
        </p:nvPicPr>
        <p:blipFill rotWithShape="1">
          <a:blip r:embed="rId4">
            <a:alphaModFix/>
          </a:blip>
          <a:srcRect l="4038" r="2146"/>
          <a:stretch/>
        </p:blipFill>
        <p:spPr>
          <a:xfrm>
            <a:off x="6753498" y="2276872"/>
            <a:ext cx="5190086" cy="38385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1"/>
                                        </p:tgtEl>
                                        <p:attrNameLst>
                                          <p:attrName>style.visibility</p:attrName>
                                        </p:attrNameLst>
                                      </p:cBhvr>
                                      <p:to>
                                        <p:strVal val="visible"/>
                                      </p:to>
                                    </p:set>
                                    <p:animEffect transition="in" filter="fade">
                                      <p:cBhvr>
                                        <p:cTn id="7" dur="1000"/>
                                        <p:tgtEl>
                                          <p:spTgt spid="2131"/>
                                        </p:tgtEl>
                                      </p:cBhvr>
                                    </p:animEffect>
                                  </p:childTnLst>
                                </p:cTn>
                              </p:par>
                              <p:par>
                                <p:cTn id="8" presetID="10" presetClass="entr" presetSubtype="0" fill="hold" nodeType="withEffect">
                                  <p:stCondLst>
                                    <p:cond delay="0"/>
                                  </p:stCondLst>
                                  <p:childTnLst>
                                    <p:set>
                                      <p:cBhvr>
                                        <p:cTn id="9" dur="1" fill="hold">
                                          <p:stCondLst>
                                            <p:cond delay="0"/>
                                          </p:stCondLst>
                                        </p:cTn>
                                        <p:tgtEl>
                                          <p:spTgt spid="2130"/>
                                        </p:tgtEl>
                                        <p:attrNameLst>
                                          <p:attrName>style.visibility</p:attrName>
                                        </p:attrNameLst>
                                      </p:cBhvr>
                                      <p:to>
                                        <p:strVal val="visible"/>
                                      </p:to>
                                    </p:set>
                                    <p:animEffect transition="in" filter="fade">
                                      <p:cBhvr>
                                        <p:cTn id="10" dur="1000"/>
                                        <p:tgtEl>
                                          <p:spTgt spid="2130"/>
                                        </p:tgtEl>
                                      </p:cBhvr>
                                    </p:animEffect>
                                  </p:childTnLst>
                                </p:cTn>
                              </p:par>
                              <p:par>
                                <p:cTn id="11" presetID="10" presetClass="entr" presetSubtype="0" fill="hold" nodeType="withEffect">
                                  <p:stCondLst>
                                    <p:cond delay="0"/>
                                  </p:stCondLst>
                                  <p:childTnLst>
                                    <p:set>
                                      <p:cBhvr>
                                        <p:cTn id="12" dur="1" fill="hold">
                                          <p:stCondLst>
                                            <p:cond delay="0"/>
                                          </p:stCondLst>
                                        </p:cTn>
                                        <p:tgtEl>
                                          <p:spTgt spid="2132"/>
                                        </p:tgtEl>
                                        <p:attrNameLst>
                                          <p:attrName>style.visibility</p:attrName>
                                        </p:attrNameLst>
                                      </p:cBhvr>
                                      <p:to>
                                        <p:strVal val="visible"/>
                                      </p:to>
                                    </p:set>
                                    <p:animEffect transition="in" filter="fade">
                                      <p:cBhvr>
                                        <p:cTn id="13" dur="1000"/>
                                        <p:tgtEl>
                                          <p:spTgt spid="2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11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117</a:t>
            </a:fld>
            <a:endParaRPr>
              <a:latin typeface="Quattrocento Sans"/>
              <a:ea typeface="Quattrocento Sans"/>
              <a:cs typeface="Quattrocento Sans"/>
              <a:sym typeface="Quattrocento Sans"/>
            </a:endParaRPr>
          </a:p>
        </p:txBody>
      </p:sp>
      <p:sp>
        <p:nvSpPr>
          <p:cNvPr id="2138" name="Google Shape;2138;p117"/>
          <p:cNvSpPr txBox="1"/>
          <p:nvPr/>
        </p:nvSpPr>
        <p:spPr>
          <a:xfrm>
            <a:off x="189757" y="646331"/>
            <a:ext cx="1180931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Schema – it is </a:t>
            </a:r>
            <a:r>
              <a:rPr lang="en-US" sz="2000" b="1">
                <a:solidFill>
                  <a:schemeClr val="dk1"/>
                </a:solidFill>
                <a:latin typeface="Calibri"/>
                <a:ea typeface="Calibri"/>
                <a:cs typeface="Calibri"/>
                <a:sym typeface="Calibri"/>
              </a:rPr>
              <a:t>a mandatory database object </a:t>
            </a:r>
            <a:r>
              <a:rPr lang="en-US" sz="2000">
                <a:solidFill>
                  <a:schemeClr val="dk1"/>
                </a:solidFill>
                <a:latin typeface="Calibri"/>
                <a:ea typeface="Calibri"/>
                <a:cs typeface="Calibri"/>
                <a:sym typeface="Calibri"/>
              </a:rPr>
              <a:t>present in every database on planet which has 3 main functions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 logical separation of database</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 home of all the runtime objects in db</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 manages the security of who can write, read, update, delete, truncate, insert data to db</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2139" name="Google Shape;2139;p11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Schema and HDI Containers</a:t>
            </a:r>
            <a:endParaRPr sz="3600">
              <a:solidFill>
                <a:schemeClr val="dk1"/>
              </a:solidFill>
              <a:latin typeface="Corben"/>
              <a:ea typeface="Corben"/>
              <a:cs typeface="Corben"/>
              <a:sym typeface="Corben"/>
            </a:endParaRPr>
          </a:p>
        </p:txBody>
      </p:sp>
      <p:pic>
        <p:nvPicPr>
          <p:cNvPr id="2140" name="Google Shape;2140;p11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141" name="Google Shape;2141;p11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142" name="Google Shape;2142;p117"/>
          <p:cNvSpPr/>
          <p:nvPr/>
        </p:nvSpPr>
        <p:spPr>
          <a:xfrm>
            <a:off x="1701924" y="4581128"/>
            <a:ext cx="9073008" cy="1728192"/>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a:p>
            <a:pPr marL="0" marR="0" lvl="0" indent="0" algn="ctr" rtl="0">
              <a:spcBef>
                <a:spcPts val="0"/>
              </a:spcBef>
              <a:spcAft>
                <a:spcPts val="0"/>
              </a:spcAft>
              <a:buNone/>
            </a:pP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100GB-&gt;+100GB</a:t>
            </a:r>
            <a:endParaRPr/>
          </a:p>
        </p:txBody>
      </p:sp>
      <p:sp>
        <p:nvSpPr>
          <p:cNvPr id="2143" name="Google Shape;2143;p117"/>
          <p:cNvSpPr/>
          <p:nvPr/>
        </p:nvSpPr>
        <p:spPr>
          <a:xfrm>
            <a:off x="1989956" y="2420888"/>
            <a:ext cx="1584176" cy="864096"/>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 ECC</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10GB</a:t>
            </a:r>
            <a:endParaRPr/>
          </a:p>
        </p:txBody>
      </p:sp>
      <p:sp>
        <p:nvSpPr>
          <p:cNvPr id="2144" name="Google Shape;2144;p117"/>
          <p:cNvSpPr/>
          <p:nvPr/>
        </p:nvSpPr>
        <p:spPr>
          <a:xfrm>
            <a:off x="5014292" y="2420888"/>
            <a:ext cx="1584176" cy="864096"/>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 BW</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60GB</a:t>
            </a:r>
            <a:endParaRPr/>
          </a:p>
        </p:txBody>
      </p:sp>
      <p:sp>
        <p:nvSpPr>
          <p:cNvPr id="2145" name="Google Shape;2145;p117"/>
          <p:cNvSpPr/>
          <p:nvPr/>
        </p:nvSpPr>
        <p:spPr>
          <a:xfrm>
            <a:off x="8110636" y="2440399"/>
            <a:ext cx="2376264" cy="864096"/>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 S/4HANA</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20GB</a:t>
            </a:r>
            <a:endParaRPr/>
          </a:p>
        </p:txBody>
      </p:sp>
      <p:sp>
        <p:nvSpPr>
          <p:cNvPr id="2146" name="Google Shape;2146;p117"/>
          <p:cNvSpPr txBox="1"/>
          <p:nvPr/>
        </p:nvSpPr>
        <p:spPr>
          <a:xfrm>
            <a:off x="2854052" y="2132856"/>
            <a:ext cx="108012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MARA</a:t>
            </a:r>
            <a:endParaRPr/>
          </a:p>
        </p:txBody>
      </p:sp>
      <p:sp>
        <p:nvSpPr>
          <p:cNvPr id="2147" name="Google Shape;2147;p117"/>
          <p:cNvSpPr txBox="1"/>
          <p:nvPr/>
        </p:nvSpPr>
        <p:spPr>
          <a:xfrm>
            <a:off x="5986400" y="2107595"/>
            <a:ext cx="108012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MARA</a:t>
            </a:r>
            <a:endParaRPr/>
          </a:p>
        </p:txBody>
      </p:sp>
      <p:sp>
        <p:nvSpPr>
          <p:cNvPr id="2148" name="Google Shape;2148;p117"/>
          <p:cNvSpPr txBox="1"/>
          <p:nvPr/>
        </p:nvSpPr>
        <p:spPr>
          <a:xfrm>
            <a:off x="9190755" y="2132856"/>
            <a:ext cx="108012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MARA</a:t>
            </a:r>
            <a:endParaRPr/>
          </a:p>
        </p:txBody>
      </p:sp>
      <p:sp>
        <p:nvSpPr>
          <p:cNvPr id="2149" name="Google Shape;2149;p117"/>
          <p:cNvSpPr/>
          <p:nvPr/>
        </p:nvSpPr>
        <p:spPr>
          <a:xfrm>
            <a:off x="2349996" y="4797152"/>
            <a:ext cx="1728192" cy="93610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SAPECC</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Schema 1</a:t>
            </a:r>
            <a:endParaRPr/>
          </a:p>
        </p:txBody>
      </p:sp>
      <p:sp>
        <p:nvSpPr>
          <p:cNvPr id="2150" name="Google Shape;2150;p117"/>
          <p:cNvSpPr/>
          <p:nvPr/>
        </p:nvSpPr>
        <p:spPr>
          <a:xfrm>
            <a:off x="5122304" y="4722131"/>
            <a:ext cx="1728192" cy="93610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SAPBWC</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Schema 2</a:t>
            </a:r>
            <a:endParaRPr/>
          </a:p>
        </p:txBody>
      </p:sp>
      <p:sp>
        <p:nvSpPr>
          <p:cNvPr id="2151" name="Google Shape;2151;p117"/>
          <p:cNvSpPr/>
          <p:nvPr/>
        </p:nvSpPr>
        <p:spPr>
          <a:xfrm>
            <a:off x="7894612" y="4774991"/>
            <a:ext cx="1728192" cy="93610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SAPS4H</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Schema 3</a:t>
            </a:r>
            <a:endParaRPr/>
          </a:p>
        </p:txBody>
      </p:sp>
      <p:sp>
        <p:nvSpPr>
          <p:cNvPr id="2152" name="Google Shape;2152;p117"/>
          <p:cNvSpPr/>
          <p:nvPr/>
        </p:nvSpPr>
        <p:spPr>
          <a:xfrm>
            <a:off x="2638028" y="3304495"/>
            <a:ext cx="288032" cy="1492657"/>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53" name="Google Shape;2153;p117"/>
          <p:cNvSpPr/>
          <p:nvPr/>
        </p:nvSpPr>
        <p:spPr>
          <a:xfrm rot="10800000">
            <a:off x="2894788" y="3289660"/>
            <a:ext cx="288032" cy="1492657"/>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54" name="Google Shape;2154;p117"/>
          <p:cNvSpPr/>
          <p:nvPr/>
        </p:nvSpPr>
        <p:spPr>
          <a:xfrm>
            <a:off x="5616896" y="3288581"/>
            <a:ext cx="288032" cy="1492657"/>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55" name="Google Shape;2155;p117"/>
          <p:cNvSpPr/>
          <p:nvPr/>
        </p:nvSpPr>
        <p:spPr>
          <a:xfrm rot="10800000">
            <a:off x="5873656" y="3273746"/>
            <a:ext cx="288032" cy="1492657"/>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56" name="Google Shape;2156;p117"/>
          <p:cNvSpPr/>
          <p:nvPr/>
        </p:nvSpPr>
        <p:spPr>
          <a:xfrm>
            <a:off x="8647856" y="3319330"/>
            <a:ext cx="288032" cy="1492657"/>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57" name="Google Shape;2157;p117"/>
          <p:cNvSpPr/>
          <p:nvPr/>
        </p:nvSpPr>
        <p:spPr>
          <a:xfrm rot="10800000">
            <a:off x="8904616" y="3304495"/>
            <a:ext cx="288032" cy="1492657"/>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58" name="Google Shape;2158;p117"/>
          <p:cNvSpPr txBox="1"/>
          <p:nvPr/>
        </p:nvSpPr>
        <p:spPr>
          <a:xfrm>
            <a:off x="1197868" y="2420888"/>
            <a:ext cx="7920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SE11</a:t>
            </a:r>
            <a:endParaRPr/>
          </a:p>
        </p:txBody>
      </p:sp>
      <p:graphicFrame>
        <p:nvGraphicFramePr>
          <p:cNvPr id="2159" name="Google Shape;2159;p117"/>
          <p:cNvGraphicFramePr/>
          <p:nvPr/>
        </p:nvGraphicFramePr>
        <p:xfrm>
          <a:off x="1379222" y="5104885"/>
          <a:ext cx="1221450" cy="1005880"/>
        </p:xfrm>
        <a:graphic>
          <a:graphicData uri="http://schemas.openxmlformats.org/drawingml/2006/table">
            <a:tbl>
              <a:tblPr firstRow="1" bandRow="1">
                <a:noFill/>
                <a:tableStyleId>{1ADCB619-5CA2-4761-B8C4-41EBFC08C542}</a:tableStyleId>
              </a:tblPr>
              <a:tblGrid>
                <a:gridCol w="610725">
                  <a:extLst>
                    <a:ext uri="{9D8B030D-6E8A-4147-A177-3AD203B41FA5}">
                      <a16:colId xmlns:a16="http://schemas.microsoft.com/office/drawing/2014/main" val="20000"/>
                    </a:ext>
                  </a:extLst>
                </a:gridCol>
                <a:gridCol w="610725">
                  <a:extLst>
                    <a:ext uri="{9D8B030D-6E8A-4147-A177-3AD203B41FA5}">
                      <a16:colId xmlns:a16="http://schemas.microsoft.com/office/drawing/2014/main" val="20001"/>
                    </a:ext>
                  </a:extLst>
                </a:gridCol>
              </a:tblGrid>
              <a:tr h="184350">
                <a:tc>
                  <a:txBody>
                    <a:bodyPr/>
                    <a:lstStyle/>
                    <a:p>
                      <a:pPr marL="0" marR="0" lvl="0" indent="0" algn="l" rtl="0">
                        <a:spcBef>
                          <a:spcPts val="0"/>
                        </a:spcBef>
                        <a:spcAft>
                          <a:spcPts val="0"/>
                        </a:spcAft>
                        <a:buNone/>
                      </a:pPr>
                      <a:endParaRPr sz="1050"/>
                    </a:p>
                  </a:txBody>
                  <a:tcPr marL="91450" marR="91450" marT="45725" marB="45725"/>
                </a:tc>
                <a:tc>
                  <a:txBody>
                    <a:bodyPr/>
                    <a:lstStyle/>
                    <a:p>
                      <a:pPr marL="0" marR="0" lvl="0" indent="0" algn="l" rtl="0">
                        <a:spcBef>
                          <a:spcPts val="0"/>
                        </a:spcBef>
                        <a:spcAft>
                          <a:spcPts val="0"/>
                        </a:spcAft>
                        <a:buNone/>
                      </a:pPr>
                      <a:endParaRPr sz="1050"/>
                    </a:p>
                  </a:txBody>
                  <a:tcPr marL="91450" marR="91450" marT="45725" marB="45725"/>
                </a:tc>
                <a:extLst>
                  <a:ext uri="{0D108BD9-81ED-4DB2-BD59-A6C34878D82A}">
                    <a16:rowId xmlns:a16="http://schemas.microsoft.com/office/drawing/2014/main" val="10000"/>
                  </a:ext>
                </a:extLst>
              </a:tr>
              <a:tr h="184350">
                <a:tc>
                  <a:txBody>
                    <a:bodyPr/>
                    <a:lstStyle/>
                    <a:p>
                      <a:pPr marL="0" marR="0" lvl="0" indent="0" algn="l" rtl="0">
                        <a:spcBef>
                          <a:spcPts val="0"/>
                        </a:spcBef>
                        <a:spcAft>
                          <a:spcPts val="0"/>
                        </a:spcAft>
                        <a:buNone/>
                      </a:pPr>
                      <a:endParaRPr sz="1050"/>
                    </a:p>
                  </a:txBody>
                  <a:tcPr marL="91450" marR="91450" marT="45725" marB="45725"/>
                </a:tc>
                <a:tc>
                  <a:txBody>
                    <a:bodyPr/>
                    <a:lstStyle/>
                    <a:p>
                      <a:pPr marL="0" marR="0" lvl="0" indent="0" algn="l" rtl="0">
                        <a:spcBef>
                          <a:spcPts val="0"/>
                        </a:spcBef>
                        <a:spcAft>
                          <a:spcPts val="0"/>
                        </a:spcAft>
                        <a:buNone/>
                      </a:pPr>
                      <a:endParaRPr sz="1050"/>
                    </a:p>
                  </a:txBody>
                  <a:tcPr marL="91450" marR="91450" marT="45725" marB="45725"/>
                </a:tc>
                <a:extLst>
                  <a:ext uri="{0D108BD9-81ED-4DB2-BD59-A6C34878D82A}">
                    <a16:rowId xmlns:a16="http://schemas.microsoft.com/office/drawing/2014/main" val="10001"/>
                  </a:ext>
                </a:extLst>
              </a:tr>
              <a:tr h="184350">
                <a:tc>
                  <a:txBody>
                    <a:bodyPr/>
                    <a:lstStyle/>
                    <a:p>
                      <a:pPr marL="0" marR="0" lvl="0" indent="0" algn="l" rtl="0">
                        <a:spcBef>
                          <a:spcPts val="0"/>
                        </a:spcBef>
                        <a:spcAft>
                          <a:spcPts val="0"/>
                        </a:spcAft>
                        <a:buNone/>
                      </a:pPr>
                      <a:endParaRPr sz="1050"/>
                    </a:p>
                  </a:txBody>
                  <a:tcPr marL="91450" marR="91450" marT="45725" marB="45725"/>
                </a:tc>
                <a:tc>
                  <a:txBody>
                    <a:bodyPr/>
                    <a:lstStyle/>
                    <a:p>
                      <a:pPr marL="0" marR="0" lvl="0" indent="0" algn="l" rtl="0">
                        <a:spcBef>
                          <a:spcPts val="0"/>
                        </a:spcBef>
                        <a:spcAft>
                          <a:spcPts val="0"/>
                        </a:spcAft>
                        <a:buNone/>
                      </a:pPr>
                      <a:endParaRPr sz="1050"/>
                    </a:p>
                  </a:txBody>
                  <a:tcPr marL="91450" marR="91450" marT="45725" marB="45725"/>
                </a:tc>
                <a:extLst>
                  <a:ext uri="{0D108BD9-81ED-4DB2-BD59-A6C34878D82A}">
                    <a16:rowId xmlns:a16="http://schemas.microsoft.com/office/drawing/2014/main" val="10002"/>
                  </a:ext>
                </a:extLst>
              </a:tr>
              <a:tr h="184350">
                <a:tc>
                  <a:txBody>
                    <a:bodyPr/>
                    <a:lstStyle/>
                    <a:p>
                      <a:pPr marL="0" marR="0" lvl="0" indent="0" algn="l" rtl="0">
                        <a:spcBef>
                          <a:spcPts val="0"/>
                        </a:spcBef>
                        <a:spcAft>
                          <a:spcPts val="0"/>
                        </a:spcAft>
                        <a:buNone/>
                      </a:pPr>
                      <a:endParaRPr sz="1050"/>
                    </a:p>
                  </a:txBody>
                  <a:tcPr marL="91450" marR="91450" marT="45725" marB="45725"/>
                </a:tc>
                <a:tc>
                  <a:txBody>
                    <a:bodyPr/>
                    <a:lstStyle/>
                    <a:p>
                      <a:pPr marL="0" marR="0" lvl="0" indent="0" algn="l" rtl="0">
                        <a:spcBef>
                          <a:spcPts val="0"/>
                        </a:spcBef>
                        <a:spcAft>
                          <a:spcPts val="0"/>
                        </a:spcAft>
                        <a:buNone/>
                      </a:pPr>
                      <a:endParaRPr sz="1050"/>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2160" name="Google Shape;2160;p117"/>
          <p:cNvGraphicFramePr/>
          <p:nvPr/>
        </p:nvGraphicFramePr>
        <p:xfrm>
          <a:off x="1197868" y="4842582"/>
          <a:ext cx="1221450" cy="1005880"/>
        </p:xfrm>
        <a:graphic>
          <a:graphicData uri="http://schemas.openxmlformats.org/drawingml/2006/table">
            <a:tbl>
              <a:tblPr firstRow="1" bandRow="1">
                <a:noFill/>
                <a:tableStyleId>{1ADCB619-5CA2-4761-B8C4-41EBFC08C542}</a:tableStyleId>
              </a:tblPr>
              <a:tblGrid>
                <a:gridCol w="610725">
                  <a:extLst>
                    <a:ext uri="{9D8B030D-6E8A-4147-A177-3AD203B41FA5}">
                      <a16:colId xmlns:a16="http://schemas.microsoft.com/office/drawing/2014/main" val="20000"/>
                    </a:ext>
                  </a:extLst>
                </a:gridCol>
                <a:gridCol w="610725">
                  <a:extLst>
                    <a:ext uri="{9D8B030D-6E8A-4147-A177-3AD203B41FA5}">
                      <a16:colId xmlns:a16="http://schemas.microsoft.com/office/drawing/2014/main" val="20001"/>
                    </a:ext>
                  </a:extLst>
                </a:gridCol>
              </a:tblGrid>
              <a:tr h="184350">
                <a:tc>
                  <a:txBody>
                    <a:bodyPr/>
                    <a:lstStyle/>
                    <a:p>
                      <a:pPr marL="0" marR="0" lvl="0" indent="0" algn="l" rtl="0">
                        <a:spcBef>
                          <a:spcPts val="0"/>
                        </a:spcBef>
                        <a:spcAft>
                          <a:spcPts val="0"/>
                        </a:spcAft>
                        <a:buNone/>
                      </a:pPr>
                      <a:endParaRPr sz="1050"/>
                    </a:p>
                  </a:txBody>
                  <a:tcPr marL="91450" marR="91450" marT="45725" marB="45725"/>
                </a:tc>
                <a:tc>
                  <a:txBody>
                    <a:bodyPr/>
                    <a:lstStyle/>
                    <a:p>
                      <a:pPr marL="0" marR="0" lvl="0" indent="0" algn="l" rtl="0">
                        <a:spcBef>
                          <a:spcPts val="0"/>
                        </a:spcBef>
                        <a:spcAft>
                          <a:spcPts val="0"/>
                        </a:spcAft>
                        <a:buNone/>
                      </a:pPr>
                      <a:endParaRPr sz="1050"/>
                    </a:p>
                  </a:txBody>
                  <a:tcPr marL="91450" marR="91450" marT="45725" marB="45725"/>
                </a:tc>
                <a:extLst>
                  <a:ext uri="{0D108BD9-81ED-4DB2-BD59-A6C34878D82A}">
                    <a16:rowId xmlns:a16="http://schemas.microsoft.com/office/drawing/2014/main" val="10000"/>
                  </a:ext>
                </a:extLst>
              </a:tr>
              <a:tr h="184350">
                <a:tc>
                  <a:txBody>
                    <a:bodyPr/>
                    <a:lstStyle/>
                    <a:p>
                      <a:pPr marL="0" marR="0" lvl="0" indent="0" algn="l" rtl="0">
                        <a:spcBef>
                          <a:spcPts val="0"/>
                        </a:spcBef>
                        <a:spcAft>
                          <a:spcPts val="0"/>
                        </a:spcAft>
                        <a:buNone/>
                      </a:pPr>
                      <a:endParaRPr sz="1050"/>
                    </a:p>
                  </a:txBody>
                  <a:tcPr marL="91450" marR="91450" marT="45725" marB="45725"/>
                </a:tc>
                <a:tc>
                  <a:txBody>
                    <a:bodyPr/>
                    <a:lstStyle/>
                    <a:p>
                      <a:pPr marL="0" marR="0" lvl="0" indent="0" algn="l" rtl="0">
                        <a:spcBef>
                          <a:spcPts val="0"/>
                        </a:spcBef>
                        <a:spcAft>
                          <a:spcPts val="0"/>
                        </a:spcAft>
                        <a:buNone/>
                      </a:pPr>
                      <a:endParaRPr sz="1050"/>
                    </a:p>
                  </a:txBody>
                  <a:tcPr marL="91450" marR="91450" marT="45725" marB="45725"/>
                </a:tc>
                <a:extLst>
                  <a:ext uri="{0D108BD9-81ED-4DB2-BD59-A6C34878D82A}">
                    <a16:rowId xmlns:a16="http://schemas.microsoft.com/office/drawing/2014/main" val="10001"/>
                  </a:ext>
                </a:extLst>
              </a:tr>
              <a:tr h="184350">
                <a:tc>
                  <a:txBody>
                    <a:bodyPr/>
                    <a:lstStyle/>
                    <a:p>
                      <a:pPr marL="0" marR="0" lvl="0" indent="0" algn="l" rtl="0">
                        <a:spcBef>
                          <a:spcPts val="0"/>
                        </a:spcBef>
                        <a:spcAft>
                          <a:spcPts val="0"/>
                        </a:spcAft>
                        <a:buNone/>
                      </a:pPr>
                      <a:endParaRPr sz="1050"/>
                    </a:p>
                  </a:txBody>
                  <a:tcPr marL="91450" marR="91450" marT="45725" marB="45725"/>
                </a:tc>
                <a:tc>
                  <a:txBody>
                    <a:bodyPr/>
                    <a:lstStyle/>
                    <a:p>
                      <a:pPr marL="0" marR="0" lvl="0" indent="0" algn="l" rtl="0">
                        <a:spcBef>
                          <a:spcPts val="0"/>
                        </a:spcBef>
                        <a:spcAft>
                          <a:spcPts val="0"/>
                        </a:spcAft>
                        <a:buNone/>
                      </a:pPr>
                      <a:endParaRPr sz="1050"/>
                    </a:p>
                  </a:txBody>
                  <a:tcPr marL="91450" marR="91450" marT="45725" marB="45725"/>
                </a:tc>
                <a:extLst>
                  <a:ext uri="{0D108BD9-81ED-4DB2-BD59-A6C34878D82A}">
                    <a16:rowId xmlns:a16="http://schemas.microsoft.com/office/drawing/2014/main" val="10002"/>
                  </a:ext>
                </a:extLst>
              </a:tr>
              <a:tr h="184350">
                <a:tc>
                  <a:txBody>
                    <a:bodyPr/>
                    <a:lstStyle/>
                    <a:p>
                      <a:pPr marL="0" marR="0" lvl="0" indent="0" algn="l" rtl="0">
                        <a:spcBef>
                          <a:spcPts val="0"/>
                        </a:spcBef>
                        <a:spcAft>
                          <a:spcPts val="0"/>
                        </a:spcAft>
                        <a:buNone/>
                      </a:pPr>
                      <a:endParaRPr sz="1050"/>
                    </a:p>
                  </a:txBody>
                  <a:tcPr marL="91450" marR="91450" marT="45725" marB="45725"/>
                </a:tc>
                <a:tc>
                  <a:txBody>
                    <a:bodyPr/>
                    <a:lstStyle/>
                    <a:p>
                      <a:pPr marL="0" marR="0" lvl="0" indent="0" algn="l" rtl="0">
                        <a:spcBef>
                          <a:spcPts val="0"/>
                        </a:spcBef>
                        <a:spcAft>
                          <a:spcPts val="0"/>
                        </a:spcAft>
                        <a:buNone/>
                      </a:pPr>
                      <a:endParaRPr sz="1050"/>
                    </a:p>
                  </a:txBody>
                  <a:tcPr marL="91450" marR="91450" marT="45725" marB="45725"/>
                </a:tc>
                <a:extLst>
                  <a:ext uri="{0D108BD9-81ED-4DB2-BD59-A6C34878D82A}">
                    <a16:rowId xmlns:a16="http://schemas.microsoft.com/office/drawing/2014/main" val="10003"/>
                  </a:ext>
                </a:extLst>
              </a:tr>
            </a:tbl>
          </a:graphicData>
        </a:graphic>
      </p:graphicFrame>
      <p:sp>
        <p:nvSpPr>
          <p:cNvPr id="2161" name="Google Shape;2161;p117"/>
          <p:cNvSpPr txBox="1"/>
          <p:nvPr/>
        </p:nvSpPr>
        <p:spPr>
          <a:xfrm>
            <a:off x="3250096" y="5461608"/>
            <a:ext cx="108012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MARA</a:t>
            </a:r>
            <a:endParaRPr/>
          </a:p>
        </p:txBody>
      </p:sp>
      <p:sp>
        <p:nvSpPr>
          <p:cNvPr id="2162" name="Google Shape;2162;p117"/>
          <p:cNvSpPr txBox="1"/>
          <p:nvPr/>
        </p:nvSpPr>
        <p:spPr>
          <a:xfrm>
            <a:off x="6161688" y="5394702"/>
            <a:ext cx="108012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MARA</a:t>
            </a:r>
            <a:endParaRPr/>
          </a:p>
        </p:txBody>
      </p:sp>
      <p:sp>
        <p:nvSpPr>
          <p:cNvPr id="2163" name="Google Shape;2163;p117"/>
          <p:cNvSpPr txBox="1"/>
          <p:nvPr/>
        </p:nvSpPr>
        <p:spPr>
          <a:xfrm>
            <a:off x="8904151" y="5471660"/>
            <a:ext cx="108012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MARA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11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118</a:t>
            </a:fld>
            <a:endParaRPr>
              <a:latin typeface="Quattrocento Sans"/>
              <a:ea typeface="Quattrocento Sans"/>
              <a:cs typeface="Quattrocento Sans"/>
              <a:sym typeface="Quattrocento Sans"/>
            </a:endParaRPr>
          </a:p>
        </p:txBody>
      </p:sp>
      <p:sp>
        <p:nvSpPr>
          <p:cNvPr id="2169" name="Google Shape;2169;p118"/>
          <p:cNvSpPr txBox="1"/>
          <p:nvPr/>
        </p:nvSpPr>
        <p:spPr>
          <a:xfrm>
            <a:off x="189757" y="646331"/>
            <a:ext cx="11809312"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Is just like schema, it is a mandatory object. It is not managed by a person/developer, the </a:t>
            </a:r>
            <a:r>
              <a:rPr lang="en-US" sz="2000" b="1" u="sng" dirty="0">
                <a:solidFill>
                  <a:schemeClr val="dk1"/>
                </a:solidFill>
                <a:latin typeface="Calibri"/>
                <a:ea typeface="Calibri"/>
                <a:cs typeface="Calibri"/>
                <a:sym typeface="Calibri"/>
              </a:rPr>
              <a:t>application</a:t>
            </a:r>
            <a:r>
              <a:rPr lang="en-US" sz="2000" dirty="0">
                <a:solidFill>
                  <a:schemeClr val="dk1"/>
                </a:solidFill>
                <a:latin typeface="Calibri"/>
                <a:ea typeface="Calibri"/>
                <a:cs typeface="Calibri"/>
                <a:sym typeface="Calibri"/>
              </a:rPr>
              <a:t> will manage it automatically. Since its managed by application, we don’t need to have a learning curve of HANA. It can be controlled by a service (backing service) called </a:t>
            </a:r>
            <a:r>
              <a:rPr lang="en-US" sz="2000" dirty="0" err="1">
                <a:solidFill>
                  <a:schemeClr val="dk1"/>
                </a:solidFill>
                <a:latin typeface="Calibri"/>
                <a:ea typeface="Calibri"/>
                <a:cs typeface="Calibri"/>
                <a:sym typeface="Calibri"/>
              </a:rPr>
              <a:t>hdi</a:t>
            </a:r>
            <a:r>
              <a:rPr lang="en-US" sz="2000" dirty="0">
                <a:solidFill>
                  <a:schemeClr val="dk1"/>
                </a:solidFill>
                <a:latin typeface="Calibri"/>
                <a:ea typeface="Calibri"/>
                <a:cs typeface="Calibri"/>
                <a:sym typeface="Calibri"/>
              </a:rPr>
              <a:t> container service. This service can manage schema automatically.</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Our application bind to service and manage the container using same. HDI (HANA Deployment Infrastructure) service.</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We can check our HDI Containers using a tool called SAP HANA Database Explorer tool. We cannot use the deprecated/outdated HANA Studio tool.</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
        <p:nvSpPr>
          <p:cNvPr id="2170" name="Google Shape;2170;p11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HDI Container</a:t>
            </a:r>
            <a:endParaRPr sz="3600">
              <a:solidFill>
                <a:schemeClr val="dk1"/>
              </a:solidFill>
              <a:latin typeface="Corben"/>
              <a:ea typeface="Corben"/>
              <a:cs typeface="Corben"/>
              <a:sym typeface="Corben"/>
            </a:endParaRPr>
          </a:p>
        </p:txBody>
      </p:sp>
      <p:pic>
        <p:nvPicPr>
          <p:cNvPr id="2171" name="Google Shape;2171;p11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172" name="Google Shape;2172;p11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173" name="Google Shape;2173;p118"/>
          <p:cNvSpPr/>
          <p:nvPr/>
        </p:nvSpPr>
        <p:spPr>
          <a:xfrm>
            <a:off x="873832" y="5805264"/>
            <a:ext cx="10441160"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 BTP Platform</a:t>
            </a:r>
            <a:endParaRPr/>
          </a:p>
        </p:txBody>
      </p:sp>
      <p:sp>
        <p:nvSpPr>
          <p:cNvPr id="2174" name="Google Shape;2174;p118"/>
          <p:cNvSpPr/>
          <p:nvPr/>
        </p:nvSpPr>
        <p:spPr>
          <a:xfrm>
            <a:off x="873832" y="4797152"/>
            <a:ext cx="3636404" cy="72008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BAS</a:t>
            </a:r>
            <a:endParaRPr/>
          </a:p>
        </p:txBody>
      </p:sp>
      <p:sp>
        <p:nvSpPr>
          <p:cNvPr id="2175" name="Google Shape;2175;p118"/>
          <p:cNvSpPr/>
          <p:nvPr/>
        </p:nvSpPr>
        <p:spPr>
          <a:xfrm>
            <a:off x="837828" y="4221088"/>
            <a:ext cx="3672408" cy="50405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Dev Space – Linux machine</a:t>
            </a:r>
            <a:endParaRPr/>
          </a:p>
        </p:txBody>
      </p:sp>
      <p:sp>
        <p:nvSpPr>
          <p:cNvPr id="2176" name="Google Shape;2176;p118"/>
          <p:cNvSpPr/>
          <p:nvPr/>
        </p:nvSpPr>
        <p:spPr>
          <a:xfrm>
            <a:off x="1611914" y="3369553"/>
            <a:ext cx="2160240" cy="74747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CAP project</a:t>
            </a:r>
            <a:endParaRPr/>
          </a:p>
        </p:txBody>
      </p:sp>
      <p:sp>
        <p:nvSpPr>
          <p:cNvPr id="2177" name="Google Shape;2177;p118"/>
          <p:cNvSpPr/>
          <p:nvPr/>
        </p:nvSpPr>
        <p:spPr>
          <a:xfrm>
            <a:off x="6886500" y="4221088"/>
            <a:ext cx="4392488" cy="142585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 HANA Cloud DB</a:t>
            </a:r>
            <a:endParaRPr/>
          </a:p>
        </p:txBody>
      </p:sp>
      <p:sp>
        <p:nvSpPr>
          <p:cNvPr id="2178" name="Google Shape;2178;p118"/>
          <p:cNvSpPr/>
          <p:nvPr/>
        </p:nvSpPr>
        <p:spPr>
          <a:xfrm>
            <a:off x="7030516" y="4307344"/>
            <a:ext cx="1302589"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superman</a:t>
            </a:r>
            <a:endParaRPr/>
          </a:p>
        </p:txBody>
      </p:sp>
      <p:sp>
        <p:nvSpPr>
          <p:cNvPr id="2179" name="Google Shape;2179;p118"/>
          <p:cNvSpPr/>
          <p:nvPr/>
        </p:nvSpPr>
        <p:spPr>
          <a:xfrm>
            <a:off x="8487444" y="4293096"/>
            <a:ext cx="576064"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0" name="Google Shape;2180;p118"/>
          <p:cNvSpPr/>
          <p:nvPr/>
        </p:nvSpPr>
        <p:spPr>
          <a:xfrm>
            <a:off x="9217847" y="4293096"/>
            <a:ext cx="576064"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1" name="Google Shape;2181;p118"/>
          <p:cNvSpPr/>
          <p:nvPr/>
        </p:nvSpPr>
        <p:spPr>
          <a:xfrm>
            <a:off x="9910836" y="4293096"/>
            <a:ext cx="576064"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2" name="Google Shape;2182;p118"/>
          <p:cNvSpPr/>
          <p:nvPr/>
        </p:nvSpPr>
        <p:spPr>
          <a:xfrm>
            <a:off x="10603825" y="4307344"/>
            <a:ext cx="576064"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3" name="Google Shape;2183;p118"/>
          <p:cNvSpPr/>
          <p:nvPr/>
        </p:nvSpPr>
        <p:spPr>
          <a:xfrm>
            <a:off x="7750596" y="5166177"/>
            <a:ext cx="576064"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4" name="Google Shape;2184;p118"/>
          <p:cNvSpPr/>
          <p:nvPr/>
        </p:nvSpPr>
        <p:spPr>
          <a:xfrm>
            <a:off x="8487444" y="5166177"/>
            <a:ext cx="576064"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5" name="Google Shape;2185;p118"/>
          <p:cNvSpPr/>
          <p:nvPr/>
        </p:nvSpPr>
        <p:spPr>
          <a:xfrm>
            <a:off x="9217847" y="5166177"/>
            <a:ext cx="576064"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6" name="Google Shape;2186;p118"/>
          <p:cNvSpPr/>
          <p:nvPr/>
        </p:nvSpPr>
        <p:spPr>
          <a:xfrm>
            <a:off x="9910836" y="5166177"/>
            <a:ext cx="576064"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7" name="Google Shape;2187;p118"/>
          <p:cNvSpPr/>
          <p:nvPr/>
        </p:nvSpPr>
        <p:spPr>
          <a:xfrm>
            <a:off x="10603825" y="5180425"/>
            <a:ext cx="576064" cy="43204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88" name="Google Shape;2188;p118"/>
          <p:cNvSpPr/>
          <p:nvPr/>
        </p:nvSpPr>
        <p:spPr>
          <a:xfrm>
            <a:off x="6529682" y="3543182"/>
            <a:ext cx="2304256" cy="473746"/>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superman</a:t>
            </a:r>
            <a:endParaRPr sz="1600">
              <a:solidFill>
                <a:schemeClr val="lt1"/>
              </a:solidFill>
              <a:latin typeface="Calibri"/>
              <a:ea typeface="Calibri"/>
              <a:cs typeface="Calibri"/>
              <a:sym typeface="Calibri"/>
            </a:endParaRPr>
          </a:p>
        </p:txBody>
      </p:sp>
      <p:sp>
        <p:nvSpPr>
          <p:cNvPr id="2189" name="Google Shape;2189;p118"/>
          <p:cNvSpPr/>
          <p:nvPr/>
        </p:nvSpPr>
        <p:spPr>
          <a:xfrm>
            <a:off x="8103414" y="3039126"/>
            <a:ext cx="1584176" cy="50405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superman-key</a:t>
            </a:r>
            <a:endParaRPr/>
          </a:p>
        </p:txBody>
      </p:sp>
      <p:cxnSp>
        <p:nvCxnSpPr>
          <p:cNvPr id="2190" name="Google Shape;2190;p118"/>
          <p:cNvCxnSpPr>
            <a:endCxn id="2189" idx="1"/>
          </p:cNvCxnSpPr>
          <p:nvPr/>
        </p:nvCxnSpPr>
        <p:spPr>
          <a:xfrm rot="10800000" flipH="1">
            <a:off x="3772014" y="3291154"/>
            <a:ext cx="4331400" cy="4095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2191" name="Google Shape;2191;p118"/>
          <p:cNvSpPr txBox="1"/>
          <p:nvPr/>
        </p:nvSpPr>
        <p:spPr>
          <a:xfrm>
            <a:off x="3746259" y="3454492"/>
            <a:ext cx="192977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alibri"/>
                <a:ea typeface="Calibri"/>
                <a:cs typeface="Calibri"/>
                <a:sym typeface="Calibri"/>
              </a:rPr>
              <a:t>.cdsrc-private.json</a:t>
            </a:r>
            <a:endParaRPr sz="1200" b="1">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95"/>
        <p:cNvGrpSpPr/>
        <p:nvPr/>
      </p:nvGrpSpPr>
      <p:grpSpPr>
        <a:xfrm>
          <a:off x="0" y="0"/>
          <a:ext cx="0" cy="0"/>
          <a:chOff x="0" y="0"/>
          <a:chExt cx="0" cy="0"/>
        </a:xfrm>
      </p:grpSpPr>
      <p:sp>
        <p:nvSpPr>
          <p:cNvPr id="2196" name="Google Shape;2196;p119"/>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119</a:t>
            </a:fld>
            <a:endParaRPr>
              <a:latin typeface="Quattrocento Sans"/>
              <a:ea typeface="Quattrocento Sans"/>
              <a:cs typeface="Quattrocento Sans"/>
              <a:sym typeface="Quattrocento Sans"/>
            </a:endParaRPr>
          </a:p>
        </p:txBody>
      </p:sp>
      <p:sp>
        <p:nvSpPr>
          <p:cNvPr id="2197" name="Google Shape;2197;p119"/>
          <p:cNvSpPr txBox="1"/>
          <p:nvPr/>
        </p:nvSpPr>
        <p:spPr>
          <a:xfrm>
            <a:off x="189757" y="646331"/>
            <a:ext cx="11809312" cy="132343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Add the SAP HANA Driver to our project and inform project that we want to use HANA now – </a:t>
            </a:r>
            <a:r>
              <a:rPr lang="en-US" sz="1600" b="1">
                <a:solidFill>
                  <a:schemeClr val="dk1"/>
                </a:solidFill>
                <a:latin typeface="Calibri"/>
                <a:ea typeface="Calibri"/>
                <a:cs typeface="Calibri"/>
                <a:sym typeface="Calibri"/>
              </a:rPr>
              <a:t>cds add hana</a:t>
            </a:r>
            <a:endParaRPr sz="16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Connect from our BAS tool to SAP BTP account so it can know that we have a HANA cloud DB is running – </a:t>
            </a:r>
            <a:r>
              <a:rPr lang="en-US" sz="1600" b="1">
                <a:solidFill>
                  <a:schemeClr val="dk1"/>
                </a:solidFill>
                <a:latin typeface="Calibri"/>
                <a:ea typeface="Calibri"/>
                <a:cs typeface="Calibri"/>
                <a:sym typeface="Calibri"/>
              </a:rPr>
              <a:t>cf login</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Create HANA specific files by compiling .cds to HANA format (.hdbtable) – </a:t>
            </a:r>
            <a:r>
              <a:rPr lang="en-US" sz="1600" b="1">
                <a:solidFill>
                  <a:schemeClr val="dk1"/>
                </a:solidFill>
                <a:latin typeface="Calibri"/>
                <a:ea typeface="Calibri"/>
                <a:cs typeface="Calibri"/>
                <a:sym typeface="Calibri"/>
              </a:rPr>
              <a:t>cds build --production</a:t>
            </a:r>
            <a:endParaRPr sz="16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We need now create container, backing service, and service key, and auto store this info in </a:t>
            </a:r>
            <a:r>
              <a:rPr lang="en-US" sz="1600" b="1">
                <a:solidFill>
                  <a:schemeClr val="dk1"/>
                </a:solidFill>
                <a:latin typeface="Calibri"/>
                <a:ea typeface="Calibri"/>
                <a:cs typeface="Calibri"/>
                <a:sym typeface="Calibri"/>
              </a:rPr>
              <a:t>.cdsrc-private.json – </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cds deploy --to hana:superman</a:t>
            </a:r>
            <a:endParaRPr sz="1600">
              <a:solidFill>
                <a:schemeClr val="dk1"/>
              </a:solidFill>
              <a:latin typeface="Calibri"/>
              <a:ea typeface="Calibri"/>
              <a:cs typeface="Calibri"/>
              <a:sym typeface="Calibri"/>
            </a:endParaRPr>
          </a:p>
        </p:txBody>
      </p:sp>
      <p:sp>
        <p:nvSpPr>
          <p:cNvPr id="2198" name="Google Shape;2198;p11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Step by Step HANA</a:t>
            </a:r>
            <a:endParaRPr sz="3600">
              <a:solidFill>
                <a:schemeClr val="dk1"/>
              </a:solidFill>
              <a:latin typeface="Corben"/>
              <a:ea typeface="Corben"/>
              <a:cs typeface="Corben"/>
              <a:sym typeface="Corben"/>
            </a:endParaRPr>
          </a:p>
        </p:txBody>
      </p:sp>
      <p:pic>
        <p:nvPicPr>
          <p:cNvPr id="2199" name="Google Shape;2199;p119"/>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200" name="Google Shape;2200;p11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2"/>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WHAT IS SAP CLOUD FOUNDRY?</a:t>
            </a:r>
            <a:endParaRPr/>
          </a:p>
        </p:txBody>
      </p:sp>
      <p:sp>
        <p:nvSpPr>
          <p:cNvPr id="627" name="Google Shape;627;p12"/>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628" name="Google Shape;628;p12"/>
          <p:cNvPicPr preferRelativeResize="0"/>
          <p:nvPr/>
        </p:nvPicPr>
        <p:blipFill rotWithShape="1">
          <a:blip r:embed="rId3">
            <a:alphaModFix/>
          </a:blip>
          <a:srcRect/>
          <a:stretch/>
        </p:blipFill>
        <p:spPr>
          <a:xfrm>
            <a:off x="11088469" y="53543"/>
            <a:ext cx="929479" cy="918051"/>
          </a:xfrm>
          <a:prstGeom prst="rect">
            <a:avLst/>
          </a:prstGeom>
          <a:noFill/>
          <a:ln>
            <a:noFill/>
          </a:ln>
        </p:spPr>
      </p:pic>
      <p:sp>
        <p:nvSpPr>
          <p:cNvPr id="629" name="Google Shape;629;p12"/>
          <p:cNvSpPr/>
          <p:nvPr/>
        </p:nvSpPr>
        <p:spPr>
          <a:xfrm>
            <a:off x="9581155" y="2171936"/>
            <a:ext cx="2132581" cy="3938928"/>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b="1">
              <a:solidFill>
                <a:schemeClr val="dk1"/>
              </a:solidFill>
              <a:latin typeface="Calibri"/>
              <a:ea typeface="Calibri"/>
              <a:cs typeface="Calibri"/>
              <a:sym typeface="Calibri"/>
            </a:endParaRPr>
          </a:p>
        </p:txBody>
      </p:sp>
      <p:grpSp>
        <p:nvGrpSpPr>
          <p:cNvPr id="630" name="Google Shape;630;p12"/>
          <p:cNvGrpSpPr/>
          <p:nvPr/>
        </p:nvGrpSpPr>
        <p:grpSpPr>
          <a:xfrm>
            <a:off x="3088083" y="1167025"/>
            <a:ext cx="2119086" cy="944905"/>
            <a:chOff x="3149848" y="1335315"/>
            <a:chExt cx="2119638" cy="945151"/>
          </a:xfrm>
        </p:grpSpPr>
        <p:sp>
          <p:nvSpPr>
            <p:cNvPr id="631" name="Google Shape;631;p12"/>
            <p:cNvSpPr/>
            <p:nvPr/>
          </p:nvSpPr>
          <p:spPr>
            <a:xfrm>
              <a:off x="3149848"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Data</a:t>
              </a:r>
              <a:endParaRPr/>
            </a:p>
          </p:txBody>
        </p:sp>
        <p:sp>
          <p:nvSpPr>
            <p:cNvPr id="632" name="Google Shape;632;p12"/>
            <p:cNvSpPr/>
            <p:nvPr/>
          </p:nvSpPr>
          <p:spPr>
            <a:xfrm>
              <a:off x="3149848"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Application</a:t>
              </a:r>
              <a:endParaRPr/>
            </a:p>
          </p:txBody>
        </p:sp>
      </p:grpSp>
      <p:grpSp>
        <p:nvGrpSpPr>
          <p:cNvPr id="633" name="Google Shape;633;p12"/>
          <p:cNvGrpSpPr/>
          <p:nvPr/>
        </p:nvGrpSpPr>
        <p:grpSpPr>
          <a:xfrm>
            <a:off x="3069163" y="2171937"/>
            <a:ext cx="3955570" cy="1949817"/>
            <a:chOff x="3130923" y="2340489"/>
            <a:chExt cx="3956600" cy="1950325"/>
          </a:xfrm>
        </p:grpSpPr>
        <p:sp>
          <p:nvSpPr>
            <p:cNvPr id="634" name="Google Shape;634;p12"/>
            <p:cNvSpPr/>
            <p:nvPr/>
          </p:nvSpPr>
          <p:spPr>
            <a:xfrm>
              <a:off x="3130923"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OS</a:t>
              </a:r>
              <a:endParaRPr/>
            </a:p>
          </p:txBody>
        </p:sp>
        <p:sp>
          <p:nvSpPr>
            <p:cNvPr id="635" name="Google Shape;635;p12"/>
            <p:cNvSpPr/>
            <p:nvPr/>
          </p:nvSpPr>
          <p:spPr>
            <a:xfrm>
              <a:off x="3130923"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Database</a:t>
              </a:r>
              <a:endParaRPr/>
            </a:p>
          </p:txBody>
        </p:sp>
        <p:sp>
          <p:nvSpPr>
            <p:cNvPr id="636" name="Google Shape;636;p12"/>
            <p:cNvSpPr/>
            <p:nvPr/>
          </p:nvSpPr>
          <p:spPr>
            <a:xfrm>
              <a:off x="3130923"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Middleware</a:t>
              </a:r>
              <a:endParaRPr/>
            </a:p>
          </p:txBody>
        </p:sp>
        <p:sp>
          <p:nvSpPr>
            <p:cNvPr id="637" name="Google Shape;637;p12"/>
            <p:cNvSpPr/>
            <p:nvPr/>
          </p:nvSpPr>
          <p:spPr>
            <a:xfrm>
              <a:off x="3130923"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Runtime</a:t>
              </a:r>
              <a:endParaRPr/>
            </a:p>
          </p:txBody>
        </p:sp>
        <p:sp>
          <p:nvSpPr>
            <p:cNvPr id="638" name="Google Shape;638;p12"/>
            <p:cNvSpPr/>
            <p:nvPr/>
          </p:nvSpPr>
          <p:spPr>
            <a:xfrm>
              <a:off x="5327467"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Platform as a Service</a:t>
              </a:r>
              <a:endParaRPr/>
            </a:p>
          </p:txBody>
        </p:sp>
      </p:grpSp>
      <p:grpSp>
        <p:nvGrpSpPr>
          <p:cNvPr id="639" name="Google Shape;639;p12"/>
          <p:cNvGrpSpPr/>
          <p:nvPr/>
        </p:nvGrpSpPr>
        <p:grpSpPr>
          <a:xfrm>
            <a:off x="3069163" y="4181760"/>
            <a:ext cx="3955570" cy="1949819"/>
            <a:chOff x="3130923" y="4350836"/>
            <a:chExt cx="3956600" cy="1950327"/>
          </a:xfrm>
        </p:grpSpPr>
        <p:sp>
          <p:nvSpPr>
            <p:cNvPr id="640" name="Google Shape;640;p12"/>
            <p:cNvSpPr/>
            <p:nvPr/>
          </p:nvSpPr>
          <p:spPr>
            <a:xfrm>
              <a:off x="3130923" y="5858599"/>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Networking</a:t>
              </a:r>
              <a:endParaRPr/>
            </a:p>
          </p:txBody>
        </p:sp>
        <p:sp>
          <p:nvSpPr>
            <p:cNvPr id="641" name="Google Shape;641;p12"/>
            <p:cNvSpPr/>
            <p:nvPr/>
          </p:nvSpPr>
          <p:spPr>
            <a:xfrm>
              <a:off x="3130923" y="5356010"/>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Storage</a:t>
              </a:r>
              <a:endParaRPr/>
            </a:p>
          </p:txBody>
        </p:sp>
        <p:sp>
          <p:nvSpPr>
            <p:cNvPr id="642" name="Google Shape;642;p12"/>
            <p:cNvSpPr/>
            <p:nvPr/>
          </p:nvSpPr>
          <p:spPr>
            <a:xfrm>
              <a:off x="3130923" y="4853423"/>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Servers</a:t>
              </a:r>
              <a:endParaRPr/>
            </a:p>
          </p:txBody>
        </p:sp>
        <p:sp>
          <p:nvSpPr>
            <p:cNvPr id="643" name="Google Shape;643;p12"/>
            <p:cNvSpPr/>
            <p:nvPr/>
          </p:nvSpPr>
          <p:spPr>
            <a:xfrm>
              <a:off x="3130923" y="4350836"/>
              <a:ext cx="2119638" cy="442564"/>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Virtualization</a:t>
              </a:r>
              <a:endParaRPr/>
            </a:p>
          </p:txBody>
        </p:sp>
        <p:sp>
          <p:nvSpPr>
            <p:cNvPr id="644" name="Google Shape;644;p12"/>
            <p:cNvSpPr/>
            <p:nvPr/>
          </p:nvSpPr>
          <p:spPr>
            <a:xfrm>
              <a:off x="5327467" y="4350837"/>
              <a:ext cx="1760056" cy="1950325"/>
            </a:xfrm>
            <a:prstGeom prst="rect">
              <a:avLst/>
            </a:prstGeom>
            <a:solidFill>
              <a:srgbClr val="A7AB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Infrastructure as a Service</a:t>
              </a:r>
              <a:endParaRPr/>
            </a:p>
          </p:txBody>
        </p:sp>
      </p:grpSp>
      <p:sp>
        <p:nvSpPr>
          <p:cNvPr id="645" name="Google Shape;645;p12"/>
          <p:cNvSpPr/>
          <p:nvPr/>
        </p:nvSpPr>
        <p:spPr>
          <a:xfrm>
            <a:off x="2485782" y="2187172"/>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dk1"/>
              </a:solidFill>
              <a:latin typeface="Calibri"/>
              <a:ea typeface="Calibri"/>
              <a:cs typeface="Calibri"/>
              <a:sym typeface="Calibri"/>
            </a:endParaRPr>
          </a:p>
        </p:txBody>
      </p:sp>
      <p:sp>
        <p:nvSpPr>
          <p:cNvPr id="646" name="Google Shape;646;p12"/>
          <p:cNvSpPr txBox="1"/>
          <p:nvPr/>
        </p:nvSpPr>
        <p:spPr>
          <a:xfrm>
            <a:off x="684550" y="2423608"/>
            <a:ext cx="1705204" cy="193784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399">
                <a:solidFill>
                  <a:schemeClr val="dk1"/>
                </a:solidFill>
                <a:latin typeface="Calibri"/>
                <a:ea typeface="Calibri"/>
                <a:cs typeface="Calibri"/>
                <a:sym typeface="Calibri"/>
              </a:rPr>
              <a:t>Managed by SAP implementing open source CF</a:t>
            </a:r>
            <a:endParaRPr/>
          </a:p>
        </p:txBody>
      </p:sp>
      <p:sp>
        <p:nvSpPr>
          <p:cNvPr id="647" name="Google Shape;647;p12"/>
          <p:cNvSpPr txBox="1"/>
          <p:nvPr/>
        </p:nvSpPr>
        <p:spPr>
          <a:xfrm>
            <a:off x="684550" y="4256136"/>
            <a:ext cx="1705204" cy="34142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399">
                <a:solidFill>
                  <a:schemeClr val="dk1"/>
                </a:solidFill>
                <a:latin typeface="Calibri"/>
                <a:ea typeface="Calibri"/>
                <a:cs typeface="Calibri"/>
                <a:sym typeface="Calibri"/>
              </a:rPr>
              <a:t>Managed by Infrastructure </a:t>
            </a:r>
            <a:endParaRPr/>
          </a:p>
          <a:p>
            <a:pPr marL="0" marR="0" lvl="0" indent="0" algn="r" rtl="0">
              <a:spcBef>
                <a:spcPts val="0"/>
              </a:spcBef>
              <a:spcAft>
                <a:spcPts val="0"/>
              </a:spcAft>
              <a:buNone/>
            </a:pPr>
            <a:r>
              <a:rPr lang="en-US" sz="2399">
                <a:solidFill>
                  <a:schemeClr val="dk1"/>
                </a:solidFill>
                <a:latin typeface="Calibri"/>
                <a:ea typeface="Calibri"/>
                <a:cs typeface="Calibri"/>
                <a:sym typeface="Calibri"/>
              </a:rPr>
              <a:t>providers </a:t>
            </a:r>
            <a:endParaRPr/>
          </a:p>
          <a:p>
            <a:pPr marL="0" marR="0" lvl="0" indent="0" algn="r" rtl="0">
              <a:spcBef>
                <a:spcPts val="0"/>
              </a:spcBef>
              <a:spcAft>
                <a:spcPts val="0"/>
              </a:spcAft>
              <a:buNone/>
            </a:pPr>
            <a:r>
              <a:rPr lang="en-US" sz="2399"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Data Centers</a:t>
            </a:r>
            <a:endParaRPr sz="2399">
              <a:solidFill>
                <a:schemeClr val="dk1"/>
              </a:solidFill>
              <a:latin typeface="Calibri"/>
              <a:ea typeface="Calibri"/>
              <a:cs typeface="Calibri"/>
              <a:sym typeface="Calibri"/>
            </a:endParaRPr>
          </a:p>
          <a:p>
            <a:pPr marL="0" marR="0" lvl="0" indent="0" algn="r" rtl="0">
              <a:spcBef>
                <a:spcPts val="0"/>
              </a:spcBef>
              <a:spcAft>
                <a:spcPts val="0"/>
              </a:spcAft>
              <a:buNone/>
            </a:pPr>
            <a:r>
              <a:rPr lang="en-US" sz="2399"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Service Portfolio</a:t>
            </a:r>
            <a:endParaRPr sz="2399">
              <a:solidFill>
                <a:schemeClr val="dk1"/>
              </a:solidFill>
              <a:latin typeface="Calibri"/>
              <a:ea typeface="Calibri"/>
              <a:cs typeface="Calibri"/>
              <a:sym typeface="Calibri"/>
            </a:endParaRPr>
          </a:p>
        </p:txBody>
      </p:sp>
      <p:pic>
        <p:nvPicPr>
          <p:cNvPr id="648" name="Google Shape;648;p12" descr="SAP - Wikipedia"/>
          <p:cNvPicPr preferRelativeResize="0"/>
          <p:nvPr/>
        </p:nvPicPr>
        <p:blipFill rotWithShape="1">
          <a:blip r:embed="rId6">
            <a:alphaModFix/>
          </a:blip>
          <a:srcRect/>
          <a:stretch/>
        </p:blipFill>
        <p:spPr>
          <a:xfrm>
            <a:off x="10148969" y="2509203"/>
            <a:ext cx="996953" cy="508447"/>
          </a:xfrm>
          <a:prstGeom prst="rect">
            <a:avLst/>
          </a:prstGeom>
          <a:noFill/>
          <a:ln>
            <a:noFill/>
          </a:ln>
        </p:spPr>
      </p:pic>
      <p:pic>
        <p:nvPicPr>
          <p:cNvPr id="649" name="Google Shape;649;p12" descr="StrongLoop - Deploying LoopBack mBaaS on Cloud Foundry"/>
          <p:cNvPicPr preferRelativeResize="0"/>
          <p:nvPr/>
        </p:nvPicPr>
        <p:blipFill rotWithShape="1">
          <a:blip r:embed="rId7">
            <a:alphaModFix/>
          </a:blip>
          <a:srcRect/>
          <a:stretch/>
        </p:blipFill>
        <p:spPr>
          <a:xfrm>
            <a:off x="10148969" y="3396533"/>
            <a:ext cx="996953" cy="996953"/>
          </a:xfrm>
          <a:prstGeom prst="rect">
            <a:avLst/>
          </a:prstGeom>
          <a:noFill/>
          <a:ln>
            <a:noFill/>
          </a:ln>
        </p:spPr>
      </p:pic>
      <p:pic>
        <p:nvPicPr>
          <p:cNvPr id="650" name="Google Shape;650;p12" descr="2018-11-07 Cloud Providers Comparison for IoT Applications: Amazon vs.  Microsoft vs. Google | ThingForward"/>
          <p:cNvPicPr preferRelativeResize="0"/>
          <p:nvPr/>
        </p:nvPicPr>
        <p:blipFill rotWithShape="1">
          <a:blip r:embed="rId8">
            <a:alphaModFix/>
          </a:blip>
          <a:srcRect/>
          <a:stretch/>
        </p:blipFill>
        <p:spPr>
          <a:xfrm>
            <a:off x="9707616" y="4772369"/>
            <a:ext cx="1879659" cy="1074930"/>
          </a:xfrm>
          <a:prstGeom prst="rect">
            <a:avLst/>
          </a:prstGeom>
          <a:noFill/>
          <a:ln>
            <a:noFill/>
          </a:ln>
        </p:spPr>
      </p:pic>
      <p:sp>
        <p:nvSpPr>
          <p:cNvPr id="651" name="Google Shape;651;p12"/>
          <p:cNvSpPr/>
          <p:nvPr/>
        </p:nvSpPr>
        <p:spPr>
          <a:xfrm>
            <a:off x="8723585" y="1430526"/>
            <a:ext cx="766418" cy="417902"/>
          </a:xfrm>
          <a:prstGeom prst="rightArrow">
            <a:avLst>
              <a:gd name="adj1" fmla="val 50000"/>
              <a:gd name="adj2" fmla="val 50000"/>
            </a:avLst>
          </a:prstGeom>
          <a:solidFill>
            <a:srgbClr val="1F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652" name="Google Shape;652;p12"/>
          <p:cNvSpPr txBox="1"/>
          <p:nvPr/>
        </p:nvSpPr>
        <p:spPr>
          <a:xfrm>
            <a:off x="7361837" y="3005702"/>
            <a:ext cx="1950212" cy="37833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a:solidFill>
                  <a:schemeClr val="dk1"/>
                </a:solidFill>
                <a:latin typeface="Calibri"/>
                <a:ea typeface="Calibri"/>
                <a:cs typeface="Calibri"/>
                <a:sym typeface="Calibri"/>
              </a:rPr>
              <a:t>Fully ready landscape with reusable services</a:t>
            </a:r>
            <a:endParaRPr/>
          </a:p>
          <a:p>
            <a:pPr marL="0" marR="0" lvl="0" indent="0" algn="l" rtl="0">
              <a:spcBef>
                <a:spcPts val="0"/>
              </a:spcBef>
              <a:spcAft>
                <a:spcPts val="0"/>
              </a:spcAft>
              <a:buNone/>
            </a:pPr>
            <a:endParaRPr sz="2399">
              <a:solidFill>
                <a:schemeClr val="dk1"/>
              </a:solidFill>
              <a:latin typeface="Calibri"/>
              <a:ea typeface="Calibri"/>
              <a:cs typeface="Calibri"/>
              <a:sym typeface="Calibri"/>
            </a:endParaRPr>
          </a:p>
          <a:p>
            <a:pPr marL="285664" marR="0" lvl="0" indent="-285664" algn="l" rtl="0">
              <a:spcBef>
                <a:spcPts val="0"/>
              </a:spcBef>
              <a:spcAft>
                <a:spcPts val="0"/>
              </a:spcAft>
              <a:buClr>
                <a:schemeClr val="dk1"/>
              </a:buClr>
              <a:buSzPts val="2399"/>
              <a:buFont typeface="Arial"/>
              <a:buChar char="•"/>
            </a:pPr>
            <a:r>
              <a:rPr lang="en-US" sz="2399">
                <a:solidFill>
                  <a:schemeClr val="dk1"/>
                </a:solidFill>
                <a:latin typeface="Calibri"/>
                <a:ea typeface="Calibri"/>
                <a:cs typeface="Calibri"/>
                <a:sym typeface="Calibri"/>
              </a:rPr>
              <a:t>Scalability</a:t>
            </a:r>
            <a:endParaRPr/>
          </a:p>
          <a:p>
            <a:pPr marL="285664" marR="0" lvl="0" indent="-285664" algn="l" rtl="0">
              <a:spcBef>
                <a:spcPts val="0"/>
              </a:spcBef>
              <a:spcAft>
                <a:spcPts val="0"/>
              </a:spcAft>
              <a:buClr>
                <a:schemeClr val="dk1"/>
              </a:buClr>
              <a:buSzPts val="2399"/>
              <a:buFont typeface="Arial"/>
              <a:buChar char="•"/>
            </a:pPr>
            <a:r>
              <a:rPr lang="en-US" sz="2399">
                <a:solidFill>
                  <a:schemeClr val="dk1"/>
                </a:solidFill>
                <a:latin typeface="Calibri"/>
                <a:ea typeface="Calibri"/>
                <a:cs typeface="Calibri"/>
                <a:sym typeface="Calibri"/>
              </a:rPr>
              <a:t>Elasticity</a:t>
            </a:r>
            <a:endParaRPr/>
          </a:p>
          <a:p>
            <a:pPr marL="285664" marR="0" lvl="0" indent="-285664" algn="l" rtl="0">
              <a:spcBef>
                <a:spcPts val="0"/>
              </a:spcBef>
              <a:spcAft>
                <a:spcPts val="0"/>
              </a:spcAft>
              <a:buClr>
                <a:schemeClr val="dk1"/>
              </a:buClr>
              <a:buSzPts val="2399"/>
              <a:buFont typeface="Arial"/>
              <a:buChar char="•"/>
            </a:pPr>
            <a:r>
              <a:rPr lang="en-US" sz="2399">
                <a:solidFill>
                  <a:schemeClr val="dk1"/>
                </a:solidFill>
                <a:latin typeface="Calibri"/>
                <a:ea typeface="Calibri"/>
                <a:cs typeface="Calibri"/>
                <a:sym typeface="Calibri"/>
              </a:rPr>
              <a:t>Low TCO</a:t>
            </a:r>
            <a:endParaRPr/>
          </a:p>
          <a:p>
            <a:pPr marL="285664" marR="0" lvl="0" indent="-133327" algn="l" rtl="0">
              <a:spcBef>
                <a:spcPts val="0"/>
              </a:spcBef>
              <a:spcAft>
                <a:spcPts val="0"/>
              </a:spcAft>
              <a:buClr>
                <a:schemeClr val="dk1"/>
              </a:buClr>
              <a:buSzPts val="2399"/>
              <a:buFont typeface="Arial"/>
              <a:buNone/>
            </a:pPr>
            <a:endParaRPr sz="2399">
              <a:solidFill>
                <a:schemeClr val="dk1"/>
              </a:solidFill>
              <a:latin typeface="Calibri"/>
              <a:ea typeface="Calibri"/>
              <a:cs typeface="Calibri"/>
              <a:sym typeface="Calibri"/>
            </a:endParaRPr>
          </a:p>
        </p:txBody>
      </p:sp>
      <p:sp>
        <p:nvSpPr>
          <p:cNvPr id="653" name="Google Shape;653;p12"/>
          <p:cNvSpPr/>
          <p:nvPr/>
        </p:nvSpPr>
        <p:spPr>
          <a:xfrm>
            <a:off x="2485782" y="4158164"/>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dk1"/>
              </a:solidFill>
              <a:latin typeface="Calibri"/>
              <a:ea typeface="Calibri"/>
              <a:cs typeface="Calibri"/>
              <a:sym typeface="Calibri"/>
            </a:endParaRPr>
          </a:p>
        </p:txBody>
      </p:sp>
      <p:sp>
        <p:nvSpPr>
          <p:cNvPr id="654" name="Google Shape;654;p12"/>
          <p:cNvSpPr/>
          <p:nvPr/>
        </p:nvSpPr>
        <p:spPr>
          <a:xfrm>
            <a:off x="9024087" y="2159988"/>
            <a:ext cx="492037" cy="3947992"/>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dk1"/>
              </a:solidFill>
              <a:latin typeface="Calibri"/>
              <a:ea typeface="Calibri"/>
              <a:cs typeface="Calibri"/>
              <a:sym typeface="Calibri"/>
            </a:endParaRPr>
          </a:p>
        </p:txBody>
      </p:sp>
      <p:grpSp>
        <p:nvGrpSpPr>
          <p:cNvPr id="655" name="Google Shape;655;p12"/>
          <p:cNvGrpSpPr/>
          <p:nvPr/>
        </p:nvGrpSpPr>
        <p:grpSpPr>
          <a:xfrm>
            <a:off x="9594649" y="1167025"/>
            <a:ext cx="2119086" cy="944905"/>
            <a:chOff x="9658109" y="1335315"/>
            <a:chExt cx="2119638" cy="945151"/>
          </a:xfrm>
        </p:grpSpPr>
        <p:sp>
          <p:nvSpPr>
            <p:cNvPr id="656" name="Google Shape;656;p12"/>
            <p:cNvSpPr/>
            <p:nvPr/>
          </p:nvSpPr>
          <p:spPr>
            <a:xfrm>
              <a:off x="9658109"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Data</a:t>
              </a:r>
              <a:endParaRPr/>
            </a:p>
          </p:txBody>
        </p:sp>
        <p:sp>
          <p:nvSpPr>
            <p:cNvPr id="657" name="Google Shape;657;p12"/>
            <p:cNvSpPr/>
            <p:nvPr/>
          </p:nvSpPr>
          <p:spPr>
            <a:xfrm>
              <a:off x="9658109"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399">
                  <a:solidFill>
                    <a:schemeClr val="lt1"/>
                  </a:solidFill>
                  <a:latin typeface="Calibri"/>
                  <a:ea typeface="Calibri"/>
                  <a:cs typeface="Calibri"/>
                  <a:sym typeface="Calibri"/>
                </a:rPr>
                <a:t>Application</a:t>
              </a:r>
              <a:endParaRPr/>
            </a:p>
          </p:txBody>
        </p:sp>
      </p:grpSp>
      <p:pic>
        <p:nvPicPr>
          <p:cNvPr id="658" name="Google Shape;658;p12" descr="Developer Icon of Flat style - Available in SVG, PNG, EPS, AI &amp; Icon fonts"/>
          <p:cNvPicPr preferRelativeResize="0"/>
          <p:nvPr/>
        </p:nvPicPr>
        <p:blipFill rotWithShape="1">
          <a:blip r:embed="rId9">
            <a:alphaModFix/>
          </a:blip>
          <a:srcRect/>
          <a:stretch/>
        </p:blipFill>
        <p:spPr>
          <a:xfrm>
            <a:off x="7302620" y="999890"/>
            <a:ext cx="1264262" cy="12642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anim calcmode="lin" valueType="num">
                                      <p:cBhvr additive="base">
                                        <p:cTn id="7" dur="500"/>
                                        <p:tgtEl>
                                          <p:spTgt spid="63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33"/>
                                        </p:tgtEl>
                                        <p:attrNameLst>
                                          <p:attrName>style.visibility</p:attrName>
                                        </p:attrNameLst>
                                      </p:cBhvr>
                                      <p:to>
                                        <p:strVal val="visible"/>
                                      </p:to>
                                    </p:set>
                                    <p:anim calcmode="lin" valueType="num">
                                      <p:cBhvr additive="base">
                                        <p:cTn id="10" dur="500"/>
                                        <p:tgtEl>
                                          <p:spTgt spid="63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630"/>
                                        </p:tgtEl>
                                        <p:attrNameLst>
                                          <p:attrName>style.visibility</p:attrName>
                                        </p:attrNameLst>
                                      </p:cBhvr>
                                      <p:to>
                                        <p:strVal val="visible"/>
                                      </p:to>
                                    </p:set>
                                    <p:anim calcmode="lin" valueType="num">
                                      <p:cBhvr additive="base">
                                        <p:cTn id="13" dur="500"/>
                                        <p:tgtEl>
                                          <p:spTgt spid="63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55"/>
                                        </p:tgtEl>
                                        <p:attrNameLst>
                                          <p:attrName>style.visibility</p:attrName>
                                        </p:attrNameLst>
                                      </p:cBhvr>
                                      <p:to>
                                        <p:strVal val="visible"/>
                                      </p:to>
                                    </p:set>
                                    <p:anim calcmode="lin" valueType="num">
                                      <p:cBhvr additive="base">
                                        <p:cTn id="16" dur="500"/>
                                        <p:tgtEl>
                                          <p:spTgt spid="6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12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120</a:t>
            </a:fld>
            <a:endParaRPr>
              <a:latin typeface="Quattrocento Sans"/>
              <a:ea typeface="Quattrocento Sans"/>
              <a:cs typeface="Quattrocento Sans"/>
              <a:sym typeface="Quattrocento Sans"/>
            </a:endParaRPr>
          </a:p>
        </p:txBody>
      </p:sp>
      <p:sp>
        <p:nvSpPr>
          <p:cNvPr id="2206" name="Google Shape;2206;p120"/>
          <p:cNvSpPr txBox="1"/>
          <p:nvPr/>
        </p:nvSpPr>
        <p:spPr>
          <a:xfrm>
            <a:off x="189757" y="646331"/>
            <a:ext cx="11809312" cy="618630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We need to include the desired node modules and xs-security.json file for applying security to our app </a:t>
            </a:r>
            <a:r>
              <a:rPr lang="en-US" sz="1800" b="1">
                <a:solidFill>
                  <a:schemeClr val="dk1"/>
                </a:solidFill>
                <a:latin typeface="Calibri"/>
                <a:ea typeface="Calibri"/>
                <a:cs typeface="Calibri"/>
                <a:sym typeface="Calibri"/>
              </a:rPr>
              <a:t>cds add xsuaa</a:t>
            </a:r>
            <a:endParaRPr sz="1800" b="1">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Defined desired permissions (scope) and role templates (which will be visible in BTP after deployment for our app) in xs-security.json file – </a:t>
            </a: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Refer documentation here</a:t>
            </a: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We need to add specification to our service to only allow the authenticated users which provide valid credentials to access service end point (Autentication check)</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We can further go to next level security at the level of our entity sets where we restrict the access of end points based on the roles. If someone have viewer role with particular bank name in the role, then only then can view the employee data for the particular banks. </a:t>
            </a: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https://cap.cloud.sap/docs/node.js/authentication</a:t>
            </a: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Now we need to test our application in BAS tool to ensure that the security is working as expected. For that we will create a mock strategy for users to test our app.</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Now if you check </a:t>
            </a:r>
            <a:r>
              <a:rPr lang="en-US" sz="1800" b="1">
                <a:solidFill>
                  <a:schemeClr val="dk1"/>
                </a:solidFill>
                <a:latin typeface="Calibri"/>
                <a:ea typeface="Calibri"/>
                <a:cs typeface="Calibri"/>
                <a:sym typeface="Calibri"/>
              </a:rPr>
              <a:t>cds watch --profile hybrid</a:t>
            </a:r>
            <a:r>
              <a:rPr lang="en-US" sz="1800">
                <a:solidFill>
                  <a:schemeClr val="dk1"/>
                </a:solidFill>
                <a:latin typeface="Calibri"/>
                <a:ea typeface="Calibri"/>
                <a:cs typeface="Calibri"/>
                <a:sym typeface="Calibri"/>
              </a:rPr>
              <a:t> the app will start with mock strategy to test security</a:t>
            </a:r>
            <a:endParaRPr/>
          </a:p>
          <a:p>
            <a:pPr marL="342900" marR="0" lvl="0" indent="-342900" algn="l" rtl="0">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Add the calls with mocked users in the http file and test auth, autho and row level auth</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--app router</a:t>
            </a:r>
            <a:endParaRPr/>
          </a:p>
          <a:p>
            <a:pPr marL="342900" marR="0" lvl="0" indent="-342900" algn="l" rtl="0">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Open terminal </a:t>
            </a:r>
            <a:r>
              <a:rPr lang="en-US" sz="1800" b="1">
                <a:solidFill>
                  <a:schemeClr val="dk1"/>
                </a:solidFill>
                <a:latin typeface="Calibri"/>
                <a:ea typeface="Calibri"/>
                <a:cs typeface="Calibri"/>
                <a:sym typeface="Calibri"/>
              </a:rPr>
              <a:t>cd app || npm init || npm install @sap/approuter</a:t>
            </a:r>
            <a:endParaRPr/>
          </a:p>
          <a:p>
            <a:pPr marL="342900" marR="0" lvl="0" indent="-342900" algn="l" rtl="0">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We configure the start script in package.json file inside app folder</a:t>
            </a:r>
            <a:endParaRPr/>
          </a:p>
          <a:p>
            <a:pPr marL="342900" marR="0" lvl="0" indent="-342900" algn="l" rtl="0">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Define the app router configuration in </a:t>
            </a:r>
            <a:r>
              <a:rPr lang="en-US" sz="1800" b="1">
                <a:solidFill>
                  <a:schemeClr val="dk1"/>
                </a:solidFill>
                <a:latin typeface="Calibri"/>
                <a:ea typeface="Calibri"/>
                <a:cs typeface="Calibri"/>
                <a:sym typeface="Calibri"/>
              </a:rPr>
              <a:t>xs-app.json </a:t>
            </a:r>
            <a:r>
              <a:rPr lang="en-US" sz="1800">
                <a:solidFill>
                  <a:schemeClr val="dk1"/>
                </a:solidFill>
                <a:latin typeface="Calibri"/>
                <a:ea typeface="Calibri"/>
                <a:cs typeface="Calibri"/>
                <a:sym typeface="Calibri"/>
              </a:rPr>
              <a:t>file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--Adding deployment descriptor</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11. Now we add the deployment descriptor which will tell the sap btp about our application </a:t>
            </a:r>
            <a:r>
              <a:rPr lang="en-US" sz="1800" b="1">
                <a:solidFill>
                  <a:schemeClr val="dk1"/>
                </a:solidFill>
                <a:latin typeface="Calibri"/>
                <a:ea typeface="Calibri"/>
                <a:cs typeface="Calibri"/>
                <a:sym typeface="Calibri"/>
              </a:rPr>
              <a:t>cds add mta</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(mta.yml is an advance version of manifest.yml), it allows definition of all the modules and their dependencies (backing service). All the managed dependency instances will be created automatically @ the time of deployment to btp.</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e.g. during java development we manually created xsuaa service instance in BTP cockpit, but this time system takes care of it automatically.</a:t>
            </a:r>
            <a:endParaRPr/>
          </a:p>
        </p:txBody>
      </p:sp>
      <p:sp>
        <p:nvSpPr>
          <p:cNvPr id="2207" name="Google Shape;2207;p12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Adding Security to cap application</a:t>
            </a:r>
            <a:endParaRPr sz="3600">
              <a:solidFill>
                <a:schemeClr val="dk1"/>
              </a:solidFill>
              <a:latin typeface="Corben"/>
              <a:ea typeface="Corben"/>
              <a:cs typeface="Corben"/>
              <a:sym typeface="Corben"/>
            </a:endParaRPr>
          </a:p>
        </p:txBody>
      </p:sp>
      <p:pic>
        <p:nvPicPr>
          <p:cNvPr id="2208" name="Google Shape;2208;p120"/>
          <p:cNvPicPr preferRelativeResize="0"/>
          <p:nvPr/>
        </p:nvPicPr>
        <p:blipFill rotWithShape="1">
          <a:blip r:embed="rId5">
            <a:alphaModFix/>
          </a:blip>
          <a:srcRect/>
          <a:stretch/>
        </p:blipFill>
        <p:spPr>
          <a:xfrm>
            <a:off x="11720196" y="21813"/>
            <a:ext cx="467413" cy="461666"/>
          </a:xfrm>
          <a:prstGeom prst="rect">
            <a:avLst/>
          </a:prstGeom>
          <a:noFill/>
          <a:ln>
            <a:noFill/>
          </a:ln>
        </p:spPr>
      </p:pic>
      <p:sp>
        <p:nvSpPr>
          <p:cNvPr id="2209" name="Google Shape;2209;p12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12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121</a:t>
            </a:fld>
            <a:endParaRPr>
              <a:latin typeface="Quattrocento Sans"/>
              <a:ea typeface="Quattrocento Sans"/>
              <a:cs typeface="Quattrocento Sans"/>
              <a:sym typeface="Quattrocento Sans"/>
            </a:endParaRPr>
          </a:p>
        </p:txBody>
      </p:sp>
      <p:sp>
        <p:nvSpPr>
          <p:cNvPr id="2215" name="Google Shape;2215;p12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Row level security</a:t>
            </a:r>
            <a:endParaRPr sz="3600">
              <a:solidFill>
                <a:schemeClr val="dk1"/>
              </a:solidFill>
              <a:latin typeface="Corben"/>
              <a:ea typeface="Corben"/>
              <a:cs typeface="Corben"/>
              <a:sym typeface="Corben"/>
            </a:endParaRPr>
          </a:p>
        </p:txBody>
      </p:sp>
      <p:pic>
        <p:nvPicPr>
          <p:cNvPr id="2216" name="Google Shape;2216;p121"/>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217" name="Google Shape;2217;p12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12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122</a:t>
            </a:fld>
            <a:endParaRPr>
              <a:latin typeface="Quattrocento Sans"/>
              <a:ea typeface="Quattrocento Sans"/>
              <a:cs typeface="Quattrocento Sans"/>
              <a:sym typeface="Quattrocento Sans"/>
            </a:endParaRPr>
          </a:p>
        </p:txBody>
      </p:sp>
      <p:sp>
        <p:nvSpPr>
          <p:cNvPr id="2223" name="Google Shape;2223;p122"/>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224" name="Google Shape;2224;p12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2225" name="Google Shape;2225;p12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226" name="Google Shape;2226;p12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123"/>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123</a:t>
            </a:fld>
            <a:endParaRPr>
              <a:latin typeface="Quattrocento Sans"/>
              <a:ea typeface="Quattrocento Sans"/>
              <a:cs typeface="Quattrocento Sans"/>
              <a:sym typeface="Quattrocento Sans"/>
            </a:endParaRPr>
          </a:p>
        </p:txBody>
      </p:sp>
      <p:sp>
        <p:nvSpPr>
          <p:cNvPr id="2232" name="Google Shape;2232;p123"/>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233" name="Google Shape;2233;p123"/>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2234" name="Google Shape;2234;p123"/>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235" name="Google Shape;2235;p12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124"/>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124</a:t>
            </a:fld>
            <a:endParaRPr>
              <a:latin typeface="Quattrocento Sans"/>
              <a:ea typeface="Quattrocento Sans"/>
              <a:cs typeface="Quattrocento Sans"/>
              <a:sym typeface="Quattrocento Sans"/>
            </a:endParaRPr>
          </a:p>
        </p:txBody>
      </p:sp>
      <p:sp>
        <p:nvSpPr>
          <p:cNvPr id="2241" name="Google Shape;2241;p124"/>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242" name="Google Shape;2242;p124"/>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2243" name="Google Shape;2243;p124"/>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244" name="Google Shape;2244;p124"/>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2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125</a:t>
            </a:fld>
            <a:endParaRPr>
              <a:latin typeface="Quattrocento Sans"/>
              <a:ea typeface="Quattrocento Sans"/>
              <a:cs typeface="Quattrocento Sans"/>
              <a:sym typeface="Quattrocento Sans"/>
            </a:endParaRPr>
          </a:p>
        </p:txBody>
      </p:sp>
      <p:sp>
        <p:nvSpPr>
          <p:cNvPr id="2250" name="Google Shape;2250;p125"/>
          <p:cNvSpPr txBox="1"/>
          <p:nvPr/>
        </p:nvSpPr>
        <p:spPr>
          <a:xfrm>
            <a:off x="189757" y="646331"/>
            <a:ext cx="11809312" cy="397031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Apart from HANA, can we also use postgres SQL database in CAP node BTP App, database profile</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https://www.youtube.com/watch?v=zZckRSi9Sy8</a:t>
            </a: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 am trying to deploy mta file, but getting an error “your trial limit exceeded, please switch standard plan”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Use </a:t>
            </a:r>
            <a:r>
              <a:rPr lang="en-US" sz="1800" b="1">
                <a:solidFill>
                  <a:schemeClr val="dk1"/>
                </a:solidFill>
                <a:latin typeface="Calibri"/>
                <a:ea typeface="Calibri"/>
                <a:cs typeface="Calibri"/>
                <a:sym typeface="Calibri"/>
              </a:rPr>
              <a:t>cf deploy mta_archieve/YOURMTAR_FILE_NAME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Can we build freestyle Fiori applications on top of CAPM and deploy on BTP – yes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Is it possible to show one example of freestyle cap application on top of cap odata – yes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we want to build a stand alone Fiori application because in my company CAPM App (Services) are built by Denmark team, on top of It without touching their app, you want to build a FIORI app and deploy it to BTP can we do? – Yes</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 have heard about SAP BTP Build Workzone, what is it, how to use it?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What is HTML5 Apps and HTML5 Repository in SAP BTP, my manager asked me to create a HTML5 Fiori App?</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What is managed app router</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 want to create multiple Fiori apps, but do not want to FLOOD/CONTAMINATE my CAP project with so many Apps inside, what is the best way to proceed?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Anubhav, you deployed the Fiori app like a NODEJS app, but what are the other ways we can deploy Fiori app in BTP.</a:t>
            </a:r>
            <a:endParaRPr/>
          </a:p>
        </p:txBody>
      </p:sp>
      <p:sp>
        <p:nvSpPr>
          <p:cNvPr id="2251" name="Google Shape;2251;p12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Open Question</a:t>
            </a:r>
            <a:endParaRPr sz="3600">
              <a:solidFill>
                <a:schemeClr val="dk1"/>
              </a:solidFill>
              <a:latin typeface="Corben"/>
              <a:ea typeface="Corben"/>
              <a:cs typeface="Corben"/>
              <a:sym typeface="Corben"/>
            </a:endParaRPr>
          </a:p>
        </p:txBody>
      </p:sp>
      <p:pic>
        <p:nvPicPr>
          <p:cNvPr id="2252" name="Google Shape;2252;p125"/>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2253" name="Google Shape;2253;p12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254" name="Google Shape;2254;p125"/>
          <p:cNvSpPr/>
          <p:nvPr/>
        </p:nvSpPr>
        <p:spPr>
          <a:xfrm>
            <a:off x="8182644" y="5038090"/>
            <a:ext cx="3024336" cy="1080120"/>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CAPM Application</a:t>
            </a:r>
            <a:endParaRPr/>
          </a:p>
          <a:p>
            <a:pPr marL="0" marR="0" lvl="0" indent="0" algn="ctr" rtl="0">
              <a:spcBef>
                <a:spcPts val="0"/>
              </a:spcBef>
              <a:spcAft>
                <a:spcPts val="0"/>
              </a:spcAft>
              <a:buNone/>
            </a:pPr>
            <a:r>
              <a:rPr lang="en-US" sz="1600">
                <a:solidFill>
                  <a:schemeClr val="dk1"/>
                </a:solidFill>
                <a:latin typeface="Calibri"/>
                <a:ea typeface="Calibri"/>
                <a:cs typeface="Calibri"/>
                <a:sym typeface="Calibri"/>
              </a:rPr>
              <a:t>CatalogService.cds</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a:solidFill>
                  <a:schemeClr val="dk1"/>
                </a:solidFill>
                <a:latin typeface="Consolas"/>
                <a:ea typeface="Consolas"/>
                <a:cs typeface="Consolas"/>
                <a:sym typeface="Consolas"/>
              </a:rPr>
              <a:t>/odata/v4/CatalogService/EmployeeSet</a:t>
            </a:r>
            <a:endParaRPr sz="1600" b="1">
              <a:solidFill>
                <a:schemeClr val="dk1"/>
              </a:solidFill>
              <a:latin typeface="Consolas"/>
              <a:ea typeface="Consolas"/>
              <a:cs typeface="Consolas"/>
              <a:sym typeface="Consolas"/>
            </a:endParaRPr>
          </a:p>
        </p:txBody>
      </p:sp>
      <p:sp>
        <p:nvSpPr>
          <p:cNvPr id="2255" name="Google Shape;2255;p125"/>
          <p:cNvSpPr/>
          <p:nvPr/>
        </p:nvSpPr>
        <p:spPr>
          <a:xfrm>
            <a:off x="765821" y="4653136"/>
            <a:ext cx="2952327" cy="43204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Fiori App 1 (freestyle)</a:t>
            </a:r>
            <a:endParaRPr/>
          </a:p>
        </p:txBody>
      </p:sp>
      <p:cxnSp>
        <p:nvCxnSpPr>
          <p:cNvPr id="2256" name="Google Shape;2256;p125"/>
          <p:cNvCxnSpPr/>
          <p:nvPr/>
        </p:nvCxnSpPr>
        <p:spPr>
          <a:xfrm>
            <a:off x="6814492" y="4653136"/>
            <a:ext cx="0" cy="2124719"/>
          </a:xfrm>
          <a:prstGeom prst="straightConnector1">
            <a:avLst/>
          </a:prstGeom>
          <a:noFill/>
          <a:ln w="9525" cap="flat" cmpd="sng">
            <a:solidFill>
              <a:srgbClr val="B8B8B8"/>
            </a:solidFill>
            <a:prstDash val="solid"/>
            <a:round/>
            <a:headEnd type="none" w="sm" len="sm"/>
            <a:tailEnd type="none" w="sm" len="sm"/>
          </a:ln>
        </p:spPr>
      </p:cxnSp>
      <p:sp>
        <p:nvSpPr>
          <p:cNvPr id="2257" name="Google Shape;2257;p125"/>
          <p:cNvSpPr/>
          <p:nvPr/>
        </p:nvSpPr>
        <p:spPr>
          <a:xfrm>
            <a:off x="765820" y="5144299"/>
            <a:ext cx="2952327" cy="43204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Fiori App 2 (freestyle)</a:t>
            </a:r>
            <a:endParaRPr/>
          </a:p>
        </p:txBody>
      </p:sp>
      <p:sp>
        <p:nvSpPr>
          <p:cNvPr id="2258" name="Google Shape;2258;p125"/>
          <p:cNvSpPr/>
          <p:nvPr/>
        </p:nvSpPr>
        <p:spPr>
          <a:xfrm>
            <a:off x="757587" y="5663511"/>
            <a:ext cx="2952327" cy="43204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Fiori App 3 (Fiori element)</a:t>
            </a:r>
            <a:endParaRPr/>
          </a:p>
        </p:txBody>
      </p:sp>
      <p:sp>
        <p:nvSpPr>
          <p:cNvPr id="2259" name="Google Shape;2259;p125"/>
          <p:cNvSpPr/>
          <p:nvPr/>
        </p:nvSpPr>
        <p:spPr>
          <a:xfrm>
            <a:off x="760147" y="6191161"/>
            <a:ext cx="2952327" cy="43204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Fiori App 4 (Fiori element)</a:t>
            </a:r>
            <a:endParaRPr/>
          </a:p>
        </p:txBody>
      </p:sp>
      <p:sp>
        <p:nvSpPr>
          <p:cNvPr id="2260" name="Google Shape;2260;p125"/>
          <p:cNvSpPr/>
          <p:nvPr/>
        </p:nvSpPr>
        <p:spPr>
          <a:xfrm>
            <a:off x="10270876" y="5879535"/>
            <a:ext cx="1160361" cy="501793"/>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61" name="Google Shape;2261;p125"/>
          <p:cNvSpPr/>
          <p:nvPr/>
        </p:nvSpPr>
        <p:spPr>
          <a:xfrm>
            <a:off x="5662364" y="5229200"/>
            <a:ext cx="1656184" cy="720080"/>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odata</a:t>
            </a:r>
            <a:endParaRPr sz="2400">
              <a:solidFill>
                <a:schemeClr val="lt1"/>
              </a:solidFill>
              <a:latin typeface="Calibri"/>
              <a:ea typeface="Calibri"/>
              <a:cs typeface="Calibri"/>
              <a:sym typeface="Calibri"/>
            </a:endParaRPr>
          </a:p>
        </p:txBody>
      </p:sp>
      <p:cxnSp>
        <p:nvCxnSpPr>
          <p:cNvPr id="2262" name="Google Shape;2262;p125"/>
          <p:cNvCxnSpPr>
            <a:stCxn id="2255" idx="3"/>
            <a:endCxn id="2261" idx="1"/>
          </p:cNvCxnSpPr>
          <p:nvPr/>
        </p:nvCxnSpPr>
        <p:spPr>
          <a:xfrm>
            <a:off x="3718148" y="4869160"/>
            <a:ext cx="2186700" cy="465600"/>
          </a:xfrm>
          <a:prstGeom prst="bentConnector2">
            <a:avLst/>
          </a:prstGeom>
          <a:noFill/>
          <a:ln w="9525" cap="flat" cmpd="sng">
            <a:solidFill>
              <a:srgbClr val="B8B8B8"/>
            </a:solidFill>
            <a:prstDash val="solid"/>
            <a:round/>
            <a:headEnd type="none" w="sm" len="sm"/>
            <a:tailEnd type="triangle" w="med" len="med"/>
          </a:ln>
        </p:spPr>
      </p:cxnSp>
      <p:cxnSp>
        <p:nvCxnSpPr>
          <p:cNvPr id="2263" name="Google Shape;2263;p125"/>
          <p:cNvCxnSpPr>
            <a:stCxn id="2257" idx="3"/>
          </p:cNvCxnSpPr>
          <p:nvPr/>
        </p:nvCxnSpPr>
        <p:spPr>
          <a:xfrm>
            <a:off x="3718147" y="5360323"/>
            <a:ext cx="1952400" cy="84900"/>
          </a:xfrm>
          <a:prstGeom prst="bentConnector3">
            <a:avLst>
              <a:gd name="adj1" fmla="val 50000"/>
            </a:avLst>
          </a:prstGeom>
          <a:noFill/>
          <a:ln w="9525" cap="flat" cmpd="sng">
            <a:solidFill>
              <a:srgbClr val="B8B8B8"/>
            </a:solidFill>
            <a:prstDash val="solid"/>
            <a:round/>
            <a:headEnd type="none" w="sm" len="sm"/>
            <a:tailEnd type="triangle" w="med" len="med"/>
          </a:ln>
        </p:spPr>
      </p:cxnSp>
      <p:cxnSp>
        <p:nvCxnSpPr>
          <p:cNvPr id="2264" name="Google Shape;2264;p125"/>
          <p:cNvCxnSpPr>
            <a:stCxn id="2258" idx="3"/>
            <a:endCxn id="2261" idx="2"/>
          </p:cNvCxnSpPr>
          <p:nvPr/>
        </p:nvCxnSpPr>
        <p:spPr>
          <a:xfrm rot="10800000" flipH="1">
            <a:off x="3709914" y="5589135"/>
            <a:ext cx="1952400" cy="290400"/>
          </a:xfrm>
          <a:prstGeom prst="bentConnector3">
            <a:avLst>
              <a:gd name="adj1" fmla="val 50000"/>
            </a:avLst>
          </a:prstGeom>
          <a:noFill/>
          <a:ln w="9525" cap="flat" cmpd="sng">
            <a:solidFill>
              <a:srgbClr val="B8B8B8"/>
            </a:solidFill>
            <a:prstDash val="solid"/>
            <a:round/>
            <a:headEnd type="none" w="sm" len="sm"/>
            <a:tailEnd type="triangle" w="med" len="med"/>
          </a:ln>
        </p:spPr>
      </p:cxnSp>
      <p:cxnSp>
        <p:nvCxnSpPr>
          <p:cNvPr id="2265" name="Google Shape;2265;p125"/>
          <p:cNvCxnSpPr>
            <a:stCxn id="2259" idx="3"/>
          </p:cNvCxnSpPr>
          <p:nvPr/>
        </p:nvCxnSpPr>
        <p:spPr>
          <a:xfrm rot="10800000" flipH="1">
            <a:off x="3712474" y="5805385"/>
            <a:ext cx="2085600" cy="601800"/>
          </a:xfrm>
          <a:prstGeom prst="bentConnector3">
            <a:avLst>
              <a:gd name="adj1" fmla="val 54997"/>
            </a:avLst>
          </a:prstGeom>
          <a:noFill/>
          <a:ln w="9525" cap="flat" cmpd="sng">
            <a:solidFill>
              <a:srgbClr val="B8B8B8"/>
            </a:solidFill>
            <a:prstDash val="solid"/>
            <a:round/>
            <a:headEnd type="none" w="sm" len="sm"/>
            <a:tailEnd type="triangle" w="med" len="med"/>
          </a:ln>
        </p:spPr>
      </p:cxn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126"/>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126</a:t>
            </a:fld>
            <a:endParaRPr>
              <a:latin typeface="Quattrocento Sans"/>
              <a:ea typeface="Quattrocento Sans"/>
              <a:cs typeface="Quattrocento Sans"/>
              <a:sym typeface="Quattrocento Sans"/>
            </a:endParaRPr>
          </a:p>
        </p:txBody>
      </p:sp>
      <p:sp>
        <p:nvSpPr>
          <p:cNvPr id="2271" name="Google Shape;2271;p126"/>
          <p:cNvSpPr txBox="1"/>
          <p:nvPr/>
        </p:nvSpPr>
        <p:spPr>
          <a:xfrm>
            <a:off x="189757" y="646331"/>
            <a:ext cx="11809312" cy="369331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can use any popular web frameworks like React, Angular, UI5 (Fiori apps) etc.</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provides a good isolation from CAP project, hence if there is a change in UI, you don’t need to touch the CAP application. Imagine they sits in Denmark, your team sits in India.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a global team, each team is responsible for their Fiori applications, they can work independently in their own environment with separate git repositories and lifecycle.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need to add all these apps under single cap project, hence they can be developed, deployed, managed, transported individually.</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no need to make our CAP project bulkier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can use managed app router, a app router managed by BTP platform, hence no need to configure our own app router, hence no memory consumption in BTP account, no complex module declaration or setup required.</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Integrate with SAP Fiori Build workzone (aka SAP Fiori Central Launchpad) and make a tile of our app to be accessible using the single entry point.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apps will live inside a repository in BTP called </a:t>
            </a:r>
            <a:r>
              <a:rPr lang="en-US" sz="1800" b="1">
                <a:solidFill>
                  <a:schemeClr val="dk1"/>
                </a:solidFill>
                <a:latin typeface="Calibri"/>
                <a:ea typeface="Calibri"/>
                <a:cs typeface="Calibri"/>
                <a:sym typeface="Calibri"/>
              </a:rPr>
              <a:t>html5 repository.</a:t>
            </a:r>
            <a:endParaRPr sz="1800">
              <a:solidFill>
                <a:schemeClr val="dk1"/>
              </a:solidFill>
              <a:latin typeface="Calibri"/>
              <a:ea typeface="Calibri"/>
              <a:cs typeface="Calibri"/>
              <a:sym typeface="Calibri"/>
            </a:endParaRPr>
          </a:p>
        </p:txBody>
      </p:sp>
      <p:sp>
        <p:nvSpPr>
          <p:cNvPr id="2272" name="Google Shape;2272;p126"/>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HTML5 Apps: Pros</a:t>
            </a:r>
            <a:endParaRPr sz="3600">
              <a:solidFill>
                <a:schemeClr val="dk1"/>
              </a:solidFill>
              <a:latin typeface="Corben"/>
              <a:ea typeface="Corben"/>
              <a:cs typeface="Corben"/>
              <a:sym typeface="Corben"/>
            </a:endParaRPr>
          </a:p>
        </p:txBody>
      </p:sp>
      <p:pic>
        <p:nvPicPr>
          <p:cNvPr id="2273" name="Google Shape;2273;p126"/>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274" name="Google Shape;2274;p126"/>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12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127</a:t>
            </a:fld>
            <a:endParaRPr>
              <a:latin typeface="Quattrocento Sans"/>
              <a:ea typeface="Quattrocento Sans"/>
              <a:cs typeface="Quattrocento Sans"/>
              <a:sym typeface="Quattrocento Sans"/>
            </a:endParaRPr>
          </a:p>
        </p:txBody>
      </p:sp>
      <p:sp>
        <p:nvSpPr>
          <p:cNvPr id="2280" name="Google Shape;2280;p127"/>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281" name="Google Shape;2281;p12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FF0000"/>
                </a:solidFill>
                <a:latin typeface="Corben"/>
                <a:ea typeface="Corben"/>
                <a:cs typeface="Corben"/>
                <a:sym typeface="Corben"/>
              </a:rPr>
              <a:t>Serverless</a:t>
            </a:r>
            <a:r>
              <a:rPr lang="en-US" sz="3600">
                <a:solidFill>
                  <a:schemeClr val="dk1"/>
                </a:solidFill>
                <a:latin typeface="Corben"/>
                <a:ea typeface="Corben"/>
                <a:cs typeface="Corben"/>
                <a:sym typeface="Corben"/>
              </a:rPr>
              <a:t> Fiori App Architecture</a:t>
            </a:r>
            <a:endParaRPr sz="3600">
              <a:solidFill>
                <a:schemeClr val="dk1"/>
              </a:solidFill>
              <a:latin typeface="Corben"/>
              <a:ea typeface="Corben"/>
              <a:cs typeface="Corben"/>
              <a:sym typeface="Corben"/>
            </a:endParaRPr>
          </a:p>
        </p:txBody>
      </p:sp>
      <p:pic>
        <p:nvPicPr>
          <p:cNvPr id="2282" name="Google Shape;2282;p12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283" name="Google Shape;2283;p12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pic>
        <p:nvPicPr>
          <p:cNvPr id="2284" name="Google Shape;2284;p127" descr="HTML5 Repository &amp; App Router"/>
          <p:cNvPicPr preferRelativeResize="0"/>
          <p:nvPr/>
        </p:nvPicPr>
        <p:blipFill rotWithShape="1">
          <a:blip r:embed="rId4">
            <a:alphaModFix/>
          </a:blip>
          <a:srcRect/>
          <a:stretch/>
        </p:blipFill>
        <p:spPr>
          <a:xfrm>
            <a:off x="211464" y="705470"/>
            <a:ext cx="11067087" cy="544706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12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128</a:t>
            </a:fld>
            <a:endParaRPr>
              <a:latin typeface="Quattrocento Sans"/>
              <a:ea typeface="Quattrocento Sans"/>
              <a:cs typeface="Quattrocento Sans"/>
              <a:sym typeface="Quattrocento Sans"/>
            </a:endParaRPr>
          </a:p>
        </p:txBody>
      </p:sp>
      <p:sp>
        <p:nvSpPr>
          <p:cNvPr id="2290" name="Google Shape;2290;p128"/>
          <p:cNvSpPr txBox="1"/>
          <p:nvPr/>
        </p:nvSpPr>
        <p:spPr>
          <a:xfrm>
            <a:off x="189756" y="790710"/>
            <a:ext cx="11809312"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Destination – we need to create a destination to connect our Fiori app remotely to CAP service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Destination service – will be used by managed app router to read the destination and connect to our cap app service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XSUAA – will be responsible to authentication and authorization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HTML5 Repository Runtime – When our app is running in cloud, when user access our app, this service will serve our Fiori app files outside the html5 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[module] HTML5 Deployer – when you build application and deploy this app to BTP, this module will take all the code from BAS tool and deploy this to HTML5 REPOSITORY in BTP.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[subscription]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 this is the launchpad which we give access to our user to access our app.</a:t>
            </a:r>
            <a:endParaRPr sz="1800" dirty="0">
              <a:solidFill>
                <a:schemeClr val="dk1"/>
              </a:solidFill>
              <a:latin typeface="Calibri"/>
              <a:ea typeface="Calibri"/>
              <a:cs typeface="Calibri"/>
              <a:sym typeface="Calibri"/>
            </a:endParaRPr>
          </a:p>
        </p:txBody>
      </p:sp>
      <p:sp>
        <p:nvSpPr>
          <p:cNvPr id="2291" name="Google Shape;2291;p12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Backing services used for html5 apps</a:t>
            </a:r>
            <a:endParaRPr sz="3600">
              <a:solidFill>
                <a:schemeClr val="dk1"/>
              </a:solidFill>
              <a:latin typeface="Corben"/>
              <a:ea typeface="Corben"/>
              <a:cs typeface="Corben"/>
              <a:sym typeface="Corben"/>
            </a:endParaRPr>
          </a:p>
        </p:txBody>
      </p:sp>
      <p:pic>
        <p:nvPicPr>
          <p:cNvPr id="2292" name="Google Shape;2292;p12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293" name="Google Shape;2293;p12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129"/>
          <p:cNvSpPr/>
          <p:nvPr/>
        </p:nvSpPr>
        <p:spPr>
          <a:xfrm>
            <a:off x="7678588" y="5257640"/>
            <a:ext cx="1964705" cy="115212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 BTP</a:t>
            </a:r>
            <a:endParaRPr/>
          </a:p>
        </p:txBody>
      </p:sp>
      <p:sp>
        <p:nvSpPr>
          <p:cNvPr id="2299" name="Google Shape;2299;p129"/>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129</a:t>
            </a:fld>
            <a:endParaRPr>
              <a:latin typeface="Quattrocento Sans"/>
              <a:ea typeface="Quattrocento Sans"/>
              <a:cs typeface="Quattrocento Sans"/>
              <a:sym typeface="Quattrocento Sans"/>
            </a:endParaRPr>
          </a:p>
        </p:txBody>
      </p:sp>
      <p:sp>
        <p:nvSpPr>
          <p:cNvPr id="2300" name="Google Shape;2300;p129"/>
          <p:cNvSpPr txBox="1"/>
          <p:nvPr/>
        </p:nvSpPr>
        <p:spPr>
          <a:xfrm>
            <a:off x="261764" y="548680"/>
            <a:ext cx="1180931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BTP is the main technology platform for doing extensions of existing ERP applications in our company, that’s why this course is also called SAP BTP Extension suite training. The main </a:t>
            </a:r>
            <a:r>
              <a:rPr lang="en-US" sz="1800" dirty="0" err="1">
                <a:solidFill>
                  <a:schemeClr val="dk1"/>
                </a:solidFill>
                <a:latin typeface="Calibri"/>
                <a:ea typeface="Calibri"/>
                <a:cs typeface="Calibri"/>
                <a:sym typeface="Calibri"/>
              </a:rPr>
              <a:t>pillers</a:t>
            </a:r>
            <a:r>
              <a:rPr lang="en-US" sz="1800" dirty="0">
                <a:solidFill>
                  <a:schemeClr val="dk1"/>
                </a:solidFill>
                <a:latin typeface="Calibri"/>
                <a:ea typeface="Calibri"/>
                <a:cs typeface="Calibri"/>
                <a:sym typeface="Calibri"/>
              </a:rPr>
              <a:t> of an intelligent enterprise are: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Intelligent Suite – Solutions like S/4HANA, ECC etc.</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Intelligent Platform – SAP BTP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Intelligent Technologies – SAC, SAP Build</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want to extend our Software like ECC/S/4HANA, In the past we used to use extension options like BADI, Z/Y Reports, Custom programs, classes, built using ABAP technology, but these extensions will cause issues in longer run: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They are tightly coupled with ERP, if there an upgrade, there is an issue in SAP Standard software, our extension will break</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Vice-versa, a extension which is improperly built, will break the upgrade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Risk on upgrades and the cost of upgrading software is very high</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Have ability to contaminate SAP standard code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Overall the TCO and TCU will increase</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recommend us to build custom extensions outside ERP to have following benefits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Keep the core clean, it offers stable core ERP functionality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Clear separation between our development and SAP own code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Adapt new innovations in BTP faster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Not coupled with lifecycle of ERP and change request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SAP offers upgrade safe contract which will not change - APIs</a:t>
            </a:r>
            <a:endParaRPr sz="1800" dirty="0">
              <a:solidFill>
                <a:schemeClr val="dk1"/>
              </a:solidFill>
              <a:latin typeface="Calibri"/>
              <a:ea typeface="Calibri"/>
              <a:cs typeface="Calibri"/>
              <a:sym typeface="Calibri"/>
            </a:endParaRPr>
          </a:p>
        </p:txBody>
      </p:sp>
      <p:sp>
        <p:nvSpPr>
          <p:cNvPr id="2301" name="Google Shape;2301;p12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Extension Use case</a:t>
            </a:r>
            <a:endParaRPr sz="3600">
              <a:solidFill>
                <a:schemeClr val="dk1"/>
              </a:solidFill>
              <a:latin typeface="Corben"/>
              <a:ea typeface="Corben"/>
              <a:cs typeface="Corben"/>
              <a:sym typeface="Corben"/>
            </a:endParaRPr>
          </a:p>
        </p:txBody>
      </p:sp>
      <p:pic>
        <p:nvPicPr>
          <p:cNvPr id="2302" name="Google Shape;2302;p129"/>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303" name="Google Shape;2303;p12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304" name="Google Shape;2304;p129"/>
          <p:cNvSpPr/>
          <p:nvPr/>
        </p:nvSpPr>
        <p:spPr>
          <a:xfrm>
            <a:off x="10294740" y="5257640"/>
            <a:ext cx="1659162" cy="115212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S/4HANA</a:t>
            </a:r>
            <a:endParaRPr/>
          </a:p>
        </p:txBody>
      </p:sp>
      <p:sp>
        <p:nvSpPr>
          <p:cNvPr id="2305" name="Google Shape;2305;p129"/>
          <p:cNvSpPr/>
          <p:nvPr/>
        </p:nvSpPr>
        <p:spPr>
          <a:xfrm>
            <a:off x="10438756" y="4969607"/>
            <a:ext cx="1377312" cy="576064"/>
          </a:xfrm>
          <a:prstGeom prst="rect">
            <a:avLst/>
          </a:prstGeom>
          <a:solidFill>
            <a:schemeClr val="accent2"/>
          </a:solidFill>
          <a:ln w="25400" cap="flat" cmpd="sng">
            <a:solidFill>
              <a:srgbClr val="40531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In-app extensions</a:t>
            </a:r>
            <a:endParaRPr/>
          </a:p>
        </p:txBody>
      </p:sp>
      <p:sp>
        <p:nvSpPr>
          <p:cNvPr id="2306" name="Google Shape;2306;p129"/>
          <p:cNvSpPr/>
          <p:nvPr/>
        </p:nvSpPr>
        <p:spPr>
          <a:xfrm>
            <a:off x="7928707" y="4725144"/>
            <a:ext cx="1446004" cy="864096"/>
          </a:xfrm>
          <a:prstGeom prst="rect">
            <a:avLst/>
          </a:prstGeom>
          <a:solidFill>
            <a:schemeClr val="accent2"/>
          </a:solidFill>
          <a:ln w="25400" cap="flat" cmpd="sng">
            <a:solidFill>
              <a:srgbClr val="40531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Side-by-side extensions</a:t>
            </a:r>
            <a:endParaRPr/>
          </a:p>
        </p:txBody>
      </p:sp>
      <p:sp>
        <p:nvSpPr>
          <p:cNvPr id="2307" name="Google Shape;2307;p129"/>
          <p:cNvSpPr/>
          <p:nvPr/>
        </p:nvSpPr>
        <p:spPr>
          <a:xfrm>
            <a:off x="9478789" y="5820262"/>
            <a:ext cx="959967" cy="360040"/>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api</a:t>
            </a:r>
            <a:endParaRPr sz="16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3"/>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SAP CLOUD FOUNDRY ARCHITECTURE</a:t>
            </a:r>
            <a:endParaRPr/>
          </a:p>
        </p:txBody>
      </p:sp>
      <p:sp>
        <p:nvSpPr>
          <p:cNvPr id="664" name="Google Shape;664;p13"/>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665" name="Google Shape;665;p13"/>
          <p:cNvPicPr preferRelativeResize="0"/>
          <p:nvPr/>
        </p:nvPicPr>
        <p:blipFill rotWithShape="1">
          <a:blip r:embed="rId3">
            <a:alphaModFix/>
          </a:blip>
          <a:srcRect/>
          <a:stretch/>
        </p:blipFill>
        <p:spPr>
          <a:xfrm>
            <a:off x="11088469" y="53543"/>
            <a:ext cx="929479" cy="918051"/>
          </a:xfrm>
          <a:prstGeom prst="rect">
            <a:avLst/>
          </a:prstGeom>
          <a:noFill/>
          <a:ln>
            <a:noFill/>
          </a:ln>
        </p:spPr>
      </p:pic>
      <p:grpSp>
        <p:nvGrpSpPr>
          <p:cNvPr id="666" name="Google Shape;666;p13"/>
          <p:cNvGrpSpPr/>
          <p:nvPr/>
        </p:nvGrpSpPr>
        <p:grpSpPr>
          <a:xfrm>
            <a:off x="603035" y="1167529"/>
            <a:ext cx="11130886" cy="4952139"/>
            <a:chOff x="419987" y="1098452"/>
            <a:chExt cx="11133785" cy="4953429"/>
          </a:xfrm>
        </p:grpSpPr>
        <p:pic>
          <p:nvPicPr>
            <p:cNvPr id="667" name="Google Shape;667;p13"/>
            <p:cNvPicPr preferRelativeResize="0"/>
            <p:nvPr/>
          </p:nvPicPr>
          <p:blipFill rotWithShape="1">
            <a:blip r:embed="rId4">
              <a:alphaModFix/>
            </a:blip>
            <a:srcRect/>
            <a:stretch/>
          </p:blipFill>
          <p:spPr>
            <a:xfrm>
              <a:off x="419987" y="1098452"/>
              <a:ext cx="11133785" cy="4953429"/>
            </a:xfrm>
            <a:prstGeom prst="rect">
              <a:avLst/>
            </a:prstGeom>
            <a:noFill/>
            <a:ln>
              <a:noFill/>
            </a:ln>
          </p:spPr>
        </p:pic>
        <p:sp>
          <p:nvSpPr>
            <p:cNvPr id="668" name="Google Shape;668;p13"/>
            <p:cNvSpPr/>
            <p:nvPr/>
          </p:nvSpPr>
          <p:spPr>
            <a:xfrm>
              <a:off x="2927929" y="1523324"/>
              <a:ext cx="1967346" cy="38792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dk1"/>
                  </a:solidFill>
                  <a:latin typeface="Calibri"/>
                  <a:ea typeface="Calibri"/>
                  <a:cs typeface="Calibri"/>
                  <a:sym typeface="Calibri"/>
                </a:rPr>
                <a:t>SAP Business Application Studio</a:t>
              </a:r>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13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130</a:t>
            </a:fld>
            <a:endParaRPr>
              <a:latin typeface="Quattrocento Sans"/>
              <a:ea typeface="Quattrocento Sans"/>
              <a:cs typeface="Quattrocento Sans"/>
              <a:sym typeface="Quattrocento Sans"/>
            </a:endParaRPr>
          </a:p>
        </p:txBody>
      </p:sp>
      <p:sp>
        <p:nvSpPr>
          <p:cNvPr id="2313" name="Google Shape;2313;p13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Scenarios for Extension</a:t>
            </a:r>
            <a:endParaRPr sz="3600">
              <a:solidFill>
                <a:schemeClr val="dk1"/>
              </a:solidFill>
              <a:latin typeface="Corben"/>
              <a:ea typeface="Corben"/>
              <a:cs typeface="Corben"/>
              <a:sym typeface="Corben"/>
            </a:endParaRPr>
          </a:p>
        </p:txBody>
      </p:sp>
      <p:pic>
        <p:nvPicPr>
          <p:cNvPr id="2314" name="Google Shape;2314;p130"/>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315" name="Google Shape;2315;p13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13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131</a:t>
            </a:fld>
            <a:endParaRPr>
              <a:latin typeface="Quattrocento Sans"/>
              <a:ea typeface="Quattrocento Sans"/>
              <a:cs typeface="Quattrocento Sans"/>
              <a:sym typeface="Quattrocento Sans"/>
            </a:endParaRPr>
          </a:p>
        </p:txBody>
      </p:sp>
      <p:sp>
        <p:nvSpPr>
          <p:cNvPr id="2321" name="Google Shape;2321;p131"/>
          <p:cNvSpPr txBox="1"/>
          <p:nvPr/>
        </p:nvSpPr>
        <p:spPr>
          <a:xfrm>
            <a:off x="189757" y="646331"/>
            <a:ext cx="1180931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What is an API?</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API stands for Application programming interface, it is the way to exchange data between systems, it’s a contract. Any SAP S/4HANA system offers out-of-box APIs which we can use to consume our ERP data/functionality from BTP.</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provide upgrade Safe APIs. Any upgrade to SAP system will not affect the contract of these APIs. SAP provides 3 kinds of APIs SOAP, OData (V2 and V4), REST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Where can I find them to consume data?</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provides a public portal – </a:t>
            </a: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https://api.sap.com</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can also explore all APIs directly in the SAP system - /n/IWFND/MAINT_SERVICE, /n/IWFND/V4_ADMIN</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For this training which S/4HANA system are we planning to use, if my company do not provide a system to practice, how can I learn with your training?</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will be using S/4HANA On-premise 2023 release.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Take server access from us – </a:t>
            </a:r>
            <a:r>
              <a:rPr lang="en-US" sz="18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server@anubhavtrainings.com</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40 USD / 2500 INR per month per user</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This is S/4HANA OP license server available in public cloud. You don’t need any VPN to connect to our system.</a:t>
            </a:r>
            <a:endParaRPr dirty="0"/>
          </a:p>
          <a:p>
            <a:pPr marL="0" marR="0" lvl="0" indent="0" algn="l" rtl="0">
              <a:spcBef>
                <a:spcPts val="0"/>
              </a:spcBef>
              <a:spcAft>
                <a:spcPts val="0"/>
              </a:spcAft>
              <a:buNone/>
            </a:pPr>
            <a:endParaRPr sz="1800" u="sng" dirty="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endParaRPr>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SOAP </a:t>
            </a:r>
            <a:r>
              <a:rPr lang="en-US" sz="1800" u="sng" dirty="0" err="1">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v.s</a:t>
            </a:r>
            <a:r>
              <a:rPr lang="en-US" sz="1800" u="sng" dirty="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 OData</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https://www.youtube.com/watch?v=v_xPlRumdbE&amp;pp=ygURc29hcCB2cyBvZGF0YSBzYXA%3D</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322" name="Google Shape;2322;p13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How to consume ERP Data</a:t>
            </a:r>
            <a:endParaRPr sz="3600">
              <a:solidFill>
                <a:schemeClr val="dk1"/>
              </a:solidFill>
              <a:latin typeface="Corben"/>
              <a:ea typeface="Corben"/>
              <a:cs typeface="Corben"/>
              <a:sym typeface="Corben"/>
            </a:endParaRPr>
          </a:p>
        </p:txBody>
      </p:sp>
      <p:pic>
        <p:nvPicPr>
          <p:cNvPr id="2323" name="Google Shape;2323;p131"/>
          <p:cNvPicPr preferRelativeResize="0"/>
          <p:nvPr/>
        </p:nvPicPr>
        <p:blipFill rotWithShape="1">
          <a:blip r:embed="rId6">
            <a:alphaModFix/>
          </a:blip>
          <a:srcRect/>
          <a:stretch/>
        </p:blipFill>
        <p:spPr>
          <a:xfrm>
            <a:off x="11720196" y="21813"/>
            <a:ext cx="467413" cy="461666"/>
          </a:xfrm>
          <a:prstGeom prst="rect">
            <a:avLst/>
          </a:prstGeom>
          <a:noFill/>
          <a:ln>
            <a:noFill/>
          </a:ln>
        </p:spPr>
      </p:pic>
      <p:sp>
        <p:nvSpPr>
          <p:cNvPr id="2324" name="Google Shape;2324;p13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13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132</a:t>
            </a:fld>
            <a:endParaRPr>
              <a:latin typeface="Quattrocento Sans"/>
              <a:ea typeface="Quattrocento Sans"/>
              <a:cs typeface="Quattrocento Sans"/>
              <a:sym typeface="Quattrocento Sans"/>
            </a:endParaRPr>
          </a:p>
        </p:txBody>
      </p:sp>
      <p:sp>
        <p:nvSpPr>
          <p:cNvPr id="2330" name="Google Shape;2330;p13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Connect to our SAP System</a:t>
            </a:r>
            <a:endParaRPr sz="3600">
              <a:solidFill>
                <a:schemeClr val="dk1"/>
              </a:solidFill>
              <a:latin typeface="Corben"/>
              <a:ea typeface="Corben"/>
              <a:cs typeface="Corben"/>
              <a:sym typeface="Corben"/>
            </a:endParaRPr>
          </a:p>
        </p:txBody>
      </p:sp>
      <p:pic>
        <p:nvPicPr>
          <p:cNvPr id="2331" name="Google Shape;2331;p13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332" name="Google Shape;2332;p13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333" name="Google Shape;2333;p132"/>
          <p:cNvSpPr txBox="1"/>
          <p:nvPr/>
        </p:nvSpPr>
        <p:spPr>
          <a:xfrm>
            <a:off x="313606" y="5805201"/>
            <a:ext cx="545256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How to setup cloud connector</a:t>
            </a:r>
            <a:endParaRPr sz="2400">
              <a:solidFill>
                <a:schemeClr val="dk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33"/>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133</a:t>
            </a:fld>
            <a:endParaRPr>
              <a:latin typeface="Quattrocento Sans"/>
              <a:ea typeface="Quattrocento Sans"/>
              <a:cs typeface="Quattrocento Sans"/>
              <a:sym typeface="Quattrocento Sans"/>
            </a:endParaRPr>
          </a:p>
        </p:txBody>
      </p:sp>
      <p:sp>
        <p:nvSpPr>
          <p:cNvPr id="2339" name="Google Shape;2339;p133"/>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340" name="Google Shape;2340;p133"/>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2341" name="Google Shape;2341;p133"/>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342" name="Google Shape;2342;p13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343" name="Google Shape;2343;p133"/>
          <p:cNvSpPr txBox="1"/>
          <p:nvPr/>
        </p:nvSpPr>
        <p:spPr>
          <a:xfrm>
            <a:off x="189756" y="5080220"/>
            <a:ext cx="676081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SAP BTP Destination Properties</a:t>
            </a:r>
            <a:endParaRPr sz="2400">
              <a:solidFill>
                <a:schemeClr val="dk1"/>
              </a:solidFill>
              <a:latin typeface="Calibri"/>
              <a:ea typeface="Calibri"/>
              <a:cs typeface="Calibri"/>
              <a:sym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134"/>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134</a:t>
            </a:fld>
            <a:endParaRPr>
              <a:latin typeface="Quattrocento Sans"/>
              <a:ea typeface="Quattrocento Sans"/>
              <a:cs typeface="Quattrocento Sans"/>
              <a:sym typeface="Quattrocento Sans"/>
            </a:endParaRPr>
          </a:p>
        </p:txBody>
      </p:sp>
      <p:sp>
        <p:nvSpPr>
          <p:cNvPr id="2349" name="Google Shape;2349;p134"/>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2.1 Consume S/4HANA API in CAP</a:t>
            </a:r>
            <a:endParaRPr sz="3600">
              <a:solidFill>
                <a:schemeClr val="dk1"/>
              </a:solidFill>
              <a:latin typeface="Corben"/>
              <a:ea typeface="Corben"/>
              <a:cs typeface="Corben"/>
              <a:sym typeface="Corben"/>
            </a:endParaRPr>
          </a:p>
        </p:txBody>
      </p:sp>
      <p:pic>
        <p:nvPicPr>
          <p:cNvPr id="2350" name="Google Shape;2350;p134"/>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351" name="Google Shape;2351;p134"/>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352" name="Google Shape;2352;p134"/>
          <p:cNvSpPr/>
          <p:nvPr/>
        </p:nvSpPr>
        <p:spPr>
          <a:xfrm>
            <a:off x="9118748" y="2564904"/>
            <a:ext cx="2808312" cy="172819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S/4HANA System</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(API – Sales Order)</a:t>
            </a:r>
            <a:endParaRPr/>
          </a:p>
        </p:txBody>
      </p:sp>
      <p:cxnSp>
        <p:nvCxnSpPr>
          <p:cNvPr id="2353" name="Google Shape;2353;p134"/>
          <p:cNvCxnSpPr/>
          <p:nvPr/>
        </p:nvCxnSpPr>
        <p:spPr>
          <a:xfrm>
            <a:off x="8254652" y="1052736"/>
            <a:ext cx="0" cy="5256584"/>
          </a:xfrm>
          <a:prstGeom prst="straightConnector1">
            <a:avLst/>
          </a:prstGeom>
          <a:noFill/>
          <a:ln w="19050" cap="flat" cmpd="sng">
            <a:solidFill>
              <a:schemeClr val="accent4"/>
            </a:solidFill>
            <a:prstDash val="dash"/>
            <a:round/>
            <a:headEnd type="none" w="sm" len="sm"/>
            <a:tailEnd type="none" w="sm" len="sm"/>
          </a:ln>
        </p:spPr>
      </p:cxnSp>
      <p:sp>
        <p:nvSpPr>
          <p:cNvPr id="2354" name="Google Shape;2354;p134"/>
          <p:cNvSpPr/>
          <p:nvPr/>
        </p:nvSpPr>
        <p:spPr>
          <a:xfrm>
            <a:off x="3953658" y="2564904"/>
            <a:ext cx="2808312" cy="172819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a:p>
            <a:pPr marL="0" marR="0" lvl="0" indent="0" algn="ctr" rtl="0">
              <a:spcBef>
                <a:spcPts val="0"/>
              </a:spcBef>
              <a:spcAft>
                <a:spcPts val="0"/>
              </a:spcAft>
              <a:buNone/>
            </a:pPr>
            <a:endParaRPr sz="2400">
              <a:solidFill>
                <a:schemeClr val="lt1"/>
              </a:solidFill>
              <a:latin typeface="Calibri"/>
              <a:ea typeface="Calibri"/>
              <a:cs typeface="Calibri"/>
              <a:sym typeface="Calibri"/>
            </a:endParaRPr>
          </a:p>
          <a:p>
            <a:pPr marL="0" marR="0" lvl="0" indent="0" algn="ctr" rtl="0">
              <a:spcBef>
                <a:spcPts val="0"/>
              </a:spcBef>
              <a:spcAft>
                <a:spcPts val="0"/>
              </a:spcAft>
              <a:buNone/>
            </a:pP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CAP Application</a:t>
            </a:r>
            <a:endParaRPr/>
          </a:p>
          <a:p>
            <a:pPr marL="0" marR="0" lvl="0" indent="0" algn="ctr" rtl="0">
              <a:spcBef>
                <a:spcPts val="0"/>
              </a:spcBef>
              <a:spcAft>
                <a:spcPts val="0"/>
              </a:spcAft>
              <a:buNone/>
            </a:pPr>
            <a:r>
              <a:rPr lang="en-US" sz="1600" b="1">
                <a:solidFill>
                  <a:schemeClr val="lt1"/>
                </a:solidFill>
                <a:latin typeface="Calibri"/>
                <a:ea typeface="Calibri"/>
                <a:cs typeface="Calibri"/>
                <a:sym typeface="Calibri"/>
              </a:rPr>
              <a:t>S/4HANA SDK (Module) to generate API calls as JS files (contract), Destination, XSUAA Service</a:t>
            </a:r>
            <a:endParaRPr/>
          </a:p>
          <a:p>
            <a:pPr marL="0" marR="0" lvl="0" indent="0" algn="ctr" rtl="0">
              <a:spcBef>
                <a:spcPts val="0"/>
              </a:spcBef>
              <a:spcAft>
                <a:spcPts val="0"/>
              </a:spcAft>
              <a:buNone/>
            </a:pPr>
            <a:endParaRPr sz="1600" b="1">
              <a:solidFill>
                <a:schemeClr val="lt1"/>
              </a:solidFill>
              <a:latin typeface="Calibri"/>
              <a:ea typeface="Calibri"/>
              <a:cs typeface="Calibri"/>
              <a:sym typeface="Calibri"/>
            </a:endParaRPr>
          </a:p>
          <a:p>
            <a:pPr marL="0" marR="0" lvl="0" indent="0" algn="ctr" rtl="0">
              <a:spcBef>
                <a:spcPts val="0"/>
              </a:spcBef>
              <a:spcAft>
                <a:spcPts val="0"/>
              </a:spcAft>
              <a:buNone/>
            </a:pPr>
            <a:endParaRPr sz="2400">
              <a:solidFill>
                <a:schemeClr val="lt1"/>
              </a:solidFill>
              <a:latin typeface="Calibri"/>
              <a:ea typeface="Calibri"/>
              <a:cs typeface="Calibri"/>
              <a:sym typeface="Calibri"/>
            </a:endParaRPr>
          </a:p>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55" name="Google Shape;2355;p134"/>
          <p:cNvSpPr/>
          <p:nvPr/>
        </p:nvSpPr>
        <p:spPr>
          <a:xfrm>
            <a:off x="4006180" y="4365104"/>
            <a:ext cx="2736301"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destination</a:t>
            </a:r>
            <a:endParaRPr/>
          </a:p>
        </p:txBody>
      </p:sp>
      <p:sp>
        <p:nvSpPr>
          <p:cNvPr id="2356" name="Google Shape;2356;p134"/>
          <p:cNvSpPr/>
          <p:nvPr/>
        </p:nvSpPr>
        <p:spPr>
          <a:xfrm>
            <a:off x="7822604" y="2924944"/>
            <a:ext cx="936104" cy="72008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SCC</a:t>
            </a:r>
            <a:endParaRPr/>
          </a:p>
        </p:txBody>
      </p:sp>
      <p:cxnSp>
        <p:nvCxnSpPr>
          <p:cNvPr id="2357" name="Google Shape;2357;p134"/>
          <p:cNvCxnSpPr>
            <a:stCxn id="2355" idx="3"/>
            <a:endCxn id="2356" idx="1"/>
          </p:cNvCxnSpPr>
          <p:nvPr/>
        </p:nvCxnSpPr>
        <p:spPr>
          <a:xfrm rot="10800000" flipH="1">
            <a:off x="6742481" y="3284836"/>
            <a:ext cx="1080000" cy="1368300"/>
          </a:xfrm>
          <a:prstGeom prst="bentConnector3">
            <a:avLst>
              <a:gd name="adj1" fmla="val 50000"/>
            </a:avLst>
          </a:prstGeom>
          <a:noFill/>
          <a:ln w="9525" cap="flat" cmpd="sng">
            <a:solidFill>
              <a:srgbClr val="B8B8B8"/>
            </a:solidFill>
            <a:prstDash val="solid"/>
            <a:round/>
            <a:headEnd type="none" w="sm" len="sm"/>
            <a:tailEnd type="triangle" w="med" len="med"/>
          </a:ln>
        </p:spPr>
      </p:cxnSp>
      <p:cxnSp>
        <p:nvCxnSpPr>
          <p:cNvPr id="2358" name="Google Shape;2358;p134"/>
          <p:cNvCxnSpPr>
            <a:stCxn id="2356" idx="3"/>
            <a:endCxn id="2352" idx="1"/>
          </p:cNvCxnSpPr>
          <p:nvPr/>
        </p:nvCxnSpPr>
        <p:spPr>
          <a:xfrm>
            <a:off x="8758708" y="3284984"/>
            <a:ext cx="360000" cy="1440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2359" name="Google Shape;2359;p134"/>
          <p:cNvSpPr/>
          <p:nvPr/>
        </p:nvSpPr>
        <p:spPr>
          <a:xfrm>
            <a:off x="5790363" y="5707613"/>
            <a:ext cx="2376263"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S/4HANA Cloud SDK</a:t>
            </a:r>
            <a:endParaRPr/>
          </a:p>
        </p:txBody>
      </p:sp>
      <p:sp>
        <p:nvSpPr>
          <p:cNvPr id="2360" name="Google Shape;2360;p134"/>
          <p:cNvSpPr/>
          <p:nvPr/>
        </p:nvSpPr>
        <p:spPr>
          <a:xfrm>
            <a:off x="5230313" y="1700808"/>
            <a:ext cx="288029" cy="792088"/>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61" name="Google Shape;2361;p134"/>
          <p:cNvSpPr/>
          <p:nvPr/>
        </p:nvSpPr>
        <p:spPr>
          <a:xfrm>
            <a:off x="4006180" y="921541"/>
            <a:ext cx="2736298" cy="79208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a:t>
            </a:r>
            <a:endParaRPr/>
          </a:p>
        </p:txBody>
      </p:sp>
      <p:sp>
        <p:nvSpPr>
          <p:cNvPr id="2362" name="Google Shape;2362;p134"/>
          <p:cNvSpPr/>
          <p:nvPr/>
        </p:nvSpPr>
        <p:spPr>
          <a:xfrm>
            <a:off x="156726" y="3068960"/>
            <a:ext cx="2736298" cy="79208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Android App</a:t>
            </a:r>
            <a:endParaRPr/>
          </a:p>
        </p:txBody>
      </p:sp>
      <p:sp>
        <p:nvSpPr>
          <p:cNvPr id="2363" name="Google Shape;2363;p134"/>
          <p:cNvSpPr/>
          <p:nvPr/>
        </p:nvSpPr>
        <p:spPr>
          <a:xfrm rot="-5400000">
            <a:off x="3255344" y="3021266"/>
            <a:ext cx="288029" cy="792088"/>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3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135</a:t>
            </a:fld>
            <a:endParaRPr>
              <a:latin typeface="Quattrocento Sans"/>
              <a:ea typeface="Quattrocento Sans"/>
              <a:cs typeface="Quattrocento Sans"/>
              <a:sym typeface="Quattrocento Sans"/>
            </a:endParaRPr>
          </a:p>
        </p:txBody>
      </p:sp>
      <p:sp>
        <p:nvSpPr>
          <p:cNvPr id="2369" name="Google Shape;2369;p135"/>
          <p:cNvSpPr txBox="1"/>
          <p:nvPr/>
        </p:nvSpPr>
        <p:spPr>
          <a:xfrm>
            <a:off x="189757" y="646331"/>
            <a:ext cx="11809312" cy="61247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Pre-requisites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You need to explore the API required for your integration on </a:t>
            </a: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https://api.sap.com</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Check if the CC and destination is configured to your OP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BAS subscription / VS Code with modules installed</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the OData service in backend S/4HANA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api.sap.com and download the Service specification – EDMX file</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new CAP project – s4hana-so-app and perform </a:t>
            </a:r>
            <a:r>
              <a:rPr lang="en-US" sz="1800" b="1" dirty="0" err="1">
                <a:solidFill>
                  <a:schemeClr val="dk1"/>
                </a:solidFill>
                <a:latin typeface="Calibri"/>
                <a:ea typeface="Calibri"/>
                <a:cs typeface="Calibri"/>
                <a:sym typeface="Calibri"/>
              </a:rPr>
              <a:t>cds</a:t>
            </a:r>
            <a:r>
              <a:rPr lang="en-US" sz="1800" b="1" dirty="0">
                <a:solidFill>
                  <a:schemeClr val="dk1"/>
                </a:solidFill>
                <a:latin typeface="Calibri"/>
                <a:ea typeface="Calibri"/>
                <a:cs typeface="Calibri"/>
                <a:sym typeface="Calibri"/>
              </a:rPr>
              <a:t> </a:t>
            </a:r>
            <a:r>
              <a:rPr lang="en-US" sz="1800" b="1" dirty="0" err="1">
                <a:solidFill>
                  <a:schemeClr val="dk1"/>
                </a:solidFill>
                <a:latin typeface="Calibri"/>
                <a:ea typeface="Calibri"/>
                <a:cs typeface="Calibri"/>
                <a:sym typeface="Calibri"/>
              </a:rPr>
              <a:t>init</a:t>
            </a:r>
            <a:endParaRPr sz="18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Start the empty app with </a:t>
            </a:r>
            <a:r>
              <a:rPr lang="en-US" sz="1800" b="1" dirty="0" err="1">
                <a:solidFill>
                  <a:schemeClr val="dk1"/>
                </a:solidFill>
                <a:latin typeface="Calibri"/>
                <a:ea typeface="Calibri"/>
                <a:cs typeface="Calibri"/>
                <a:sym typeface="Calibri"/>
              </a:rPr>
              <a:t>cds</a:t>
            </a:r>
            <a:r>
              <a:rPr lang="en-US" sz="1800" b="1" dirty="0">
                <a:solidFill>
                  <a:schemeClr val="dk1"/>
                </a:solidFill>
                <a:latin typeface="Calibri"/>
                <a:ea typeface="Calibri"/>
                <a:cs typeface="Calibri"/>
                <a:sym typeface="Calibri"/>
              </a:rPr>
              <a:t> watch </a:t>
            </a:r>
            <a:r>
              <a:rPr lang="en-US" sz="1800" dirty="0">
                <a:solidFill>
                  <a:schemeClr val="dk1"/>
                </a:solidFill>
                <a:latin typeface="Calibri"/>
                <a:ea typeface="Calibri"/>
                <a:cs typeface="Calibri"/>
                <a:sym typeface="Calibri"/>
              </a:rPr>
              <a:t>and create a folder </a:t>
            </a:r>
            <a:r>
              <a:rPr lang="en-US" sz="1800" b="1" dirty="0">
                <a:solidFill>
                  <a:schemeClr val="dk1"/>
                </a:solidFill>
                <a:latin typeface="Calibri"/>
                <a:ea typeface="Calibri"/>
                <a:cs typeface="Calibri"/>
                <a:sym typeface="Calibri"/>
              </a:rPr>
              <a:t>external </a:t>
            </a:r>
            <a:r>
              <a:rPr lang="en-US" sz="1800" dirty="0">
                <a:solidFill>
                  <a:schemeClr val="dk1"/>
                </a:solidFill>
                <a:latin typeface="Calibri"/>
                <a:ea typeface="Calibri"/>
                <a:cs typeface="Calibri"/>
                <a:sym typeface="Calibri"/>
              </a:rPr>
              <a:t>under </a:t>
            </a:r>
            <a:r>
              <a:rPr lang="en-US" sz="1800" dirty="0" err="1">
                <a:solidFill>
                  <a:schemeClr val="dk1"/>
                </a:solidFill>
                <a:latin typeface="Calibri"/>
                <a:ea typeface="Calibri"/>
                <a:cs typeface="Calibri"/>
                <a:sym typeface="Calibri"/>
              </a:rPr>
              <a:t>srv</a:t>
            </a:r>
            <a:r>
              <a:rPr lang="en-US" sz="1800" dirty="0">
                <a:solidFill>
                  <a:schemeClr val="dk1"/>
                </a:solidFill>
                <a:latin typeface="Calibri"/>
                <a:ea typeface="Calibri"/>
                <a:cs typeface="Calibri"/>
                <a:sym typeface="Calibri"/>
              </a:rPr>
              <a:t>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Drag and drop the </a:t>
            </a:r>
            <a:r>
              <a:rPr lang="en-US" sz="1800" dirty="0" err="1">
                <a:solidFill>
                  <a:schemeClr val="dk1"/>
                </a:solidFill>
                <a:latin typeface="Calibri"/>
                <a:ea typeface="Calibri"/>
                <a:cs typeface="Calibri"/>
                <a:sym typeface="Calibri"/>
              </a:rPr>
              <a:t>edmx</a:t>
            </a:r>
            <a:r>
              <a:rPr lang="en-US" sz="1800" dirty="0">
                <a:solidFill>
                  <a:schemeClr val="dk1"/>
                </a:solidFill>
                <a:latin typeface="Calibri"/>
                <a:ea typeface="Calibri"/>
                <a:cs typeface="Calibri"/>
                <a:sym typeface="Calibri"/>
              </a:rPr>
              <a:t> file downloaded from api.sap.com to external folder, a </a:t>
            </a:r>
            <a:r>
              <a:rPr lang="en-US" sz="1800" dirty="0" err="1">
                <a:solidFill>
                  <a:schemeClr val="dk1"/>
                </a:solidFill>
                <a:latin typeface="Calibri"/>
                <a:ea typeface="Calibri"/>
                <a:cs typeface="Calibri"/>
                <a:sym typeface="Calibri"/>
              </a:rPr>
              <a:t>csn</a:t>
            </a:r>
            <a:r>
              <a:rPr lang="en-US" sz="1800" dirty="0">
                <a:solidFill>
                  <a:schemeClr val="dk1"/>
                </a:solidFill>
                <a:latin typeface="Calibri"/>
                <a:ea typeface="Calibri"/>
                <a:cs typeface="Calibri"/>
                <a:sym typeface="Calibri"/>
              </a:rPr>
              <a:t> file gets created in same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Install sap s/4hana cloud </a:t>
            </a:r>
            <a:r>
              <a:rPr lang="en-US" sz="1800" dirty="0" err="1">
                <a:solidFill>
                  <a:schemeClr val="dk1"/>
                </a:solidFill>
                <a:latin typeface="Calibri"/>
                <a:ea typeface="Calibri"/>
                <a:cs typeface="Calibri"/>
                <a:sym typeface="Calibri"/>
              </a:rPr>
              <a:t>sdk</a:t>
            </a:r>
            <a:r>
              <a:rPr lang="en-US" sz="1800" dirty="0">
                <a:solidFill>
                  <a:schemeClr val="dk1"/>
                </a:solidFill>
                <a:latin typeface="Calibri"/>
                <a:ea typeface="Calibri"/>
                <a:cs typeface="Calibri"/>
                <a:sym typeface="Calibri"/>
              </a:rPr>
              <a:t> - </a:t>
            </a:r>
            <a:r>
              <a:rPr lang="en-US" sz="1400" b="1" i="0" dirty="0" err="1">
                <a:solidFill>
                  <a:srgbClr val="6A6D70"/>
                </a:solidFill>
                <a:latin typeface="Courier New"/>
                <a:ea typeface="Courier New"/>
                <a:cs typeface="Courier New"/>
                <a:sym typeface="Courier New"/>
              </a:rPr>
              <a:t>npm</a:t>
            </a:r>
            <a:r>
              <a:rPr lang="en-US" sz="1400" b="1" i="0" dirty="0">
                <a:solidFill>
                  <a:srgbClr val="6A6D70"/>
                </a:solidFill>
                <a:latin typeface="Courier New"/>
                <a:ea typeface="Courier New"/>
                <a:cs typeface="Courier New"/>
                <a:sym typeface="Courier New"/>
              </a:rPr>
              <a:t> install @sap-cloud-sdk/generator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Generate the boilerplate code using s4hana cloud </a:t>
            </a:r>
            <a:r>
              <a:rPr lang="en-US" sz="1800" dirty="0" err="1">
                <a:solidFill>
                  <a:schemeClr val="dk1"/>
                </a:solidFill>
                <a:latin typeface="Calibri"/>
                <a:ea typeface="Calibri"/>
                <a:cs typeface="Calibri"/>
                <a:sym typeface="Calibri"/>
              </a:rPr>
              <a:t>sdk</a:t>
            </a:r>
            <a:r>
              <a:rPr lang="en-US" sz="1800" dirty="0">
                <a:solidFill>
                  <a:schemeClr val="dk1"/>
                </a:solidFill>
                <a:latin typeface="Calibri"/>
                <a:ea typeface="Calibri"/>
                <a:cs typeface="Calibri"/>
                <a:sym typeface="Calibri"/>
              </a:rPr>
              <a:t> to communicate to the s/4hana system sales order </a:t>
            </a:r>
            <a:r>
              <a:rPr lang="en-US" sz="1800" dirty="0" err="1">
                <a:solidFill>
                  <a:schemeClr val="dk1"/>
                </a:solidFill>
                <a:latin typeface="Calibri"/>
                <a:ea typeface="Calibri"/>
                <a:cs typeface="Calibri"/>
                <a:sym typeface="Calibri"/>
              </a:rPr>
              <a:t>api</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dirty="0" err="1">
                <a:solidFill>
                  <a:srgbClr val="6A6D70"/>
                </a:solidFill>
                <a:latin typeface="Courier New"/>
                <a:ea typeface="Courier New"/>
                <a:cs typeface="Courier New"/>
                <a:sym typeface="Courier New"/>
              </a:rPr>
              <a:t>npx</a:t>
            </a:r>
            <a:r>
              <a:rPr lang="en-US" sz="1400" b="1" dirty="0">
                <a:solidFill>
                  <a:srgbClr val="6A6D70"/>
                </a:solidFill>
                <a:latin typeface="Courier New"/>
                <a:ea typeface="Courier New"/>
                <a:cs typeface="Courier New"/>
                <a:sym typeface="Courier New"/>
              </a:rPr>
              <a:t> generate-</a:t>
            </a:r>
            <a:r>
              <a:rPr lang="en-US" sz="1400" b="1" dirty="0" err="1">
                <a:solidFill>
                  <a:srgbClr val="6A6D70"/>
                </a:solidFill>
                <a:latin typeface="Courier New"/>
                <a:ea typeface="Courier New"/>
                <a:cs typeface="Courier New"/>
                <a:sym typeface="Courier New"/>
              </a:rPr>
              <a:t>odata</a:t>
            </a:r>
            <a:r>
              <a:rPr lang="en-US" sz="1400" b="1" dirty="0">
                <a:solidFill>
                  <a:srgbClr val="6A6D70"/>
                </a:solidFill>
                <a:latin typeface="Courier New"/>
                <a:ea typeface="Courier New"/>
                <a:cs typeface="Courier New"/>
                <a:sym typeface="Courier New"/>
              </a:rPr>
              <a:t>-client --</a:t>
            </a:r>
            <a:r>
              <a:rPr lang="en-US" sz="1400" b="1" dirty="0" err="1">
                <a:solidFill>
                  <a:srgbClr val="6A6D70"/>
                </a:solidFill>
                <a:latin typeface="Courier New"/>
                <a:ea typeface="Courier New"/>
                <a:cs typeface="Courier New"/>
                <a:sym typeface="Courier New"/>
              </a:rPr>
              <a:t>transpile</a:t>
            </a:r>
            <a:r>
              <a:rPr lang="en-US" sz="1400" b="1" dirty="0">
                <a:solidFill>
                  <a:srgbClr val="6A6D70"/>
                </a:solidFill>
                <a:latin typeface="Courier New"/>
                <a:ea typeface="Courier New"/>
                <a:cs typeface="Courier New"/>
                <a:sym typeface="Courier New"/>
              </a:rPr>
              <a:t> --input </a:t>
            </a:r>
            <a:r>
              <a:rPr lang="en-US" sz="1400" b="1" dirty="0" err="1">
                <a:solidFill>
                  <a:srgbClr val="6A6D70"/>
                </a:solidFill>
                <a:latin typeface="Courier New"/>
                <a:ea typeface="Courier New"/>
                <a:cs typeface="Courier New"/>
                <a:sym typeface="Courier New"/>
              </a:rPr>
              <a:t>srv</a:t>
            </a:r>
            <a:r>
              <a:rPr lang="en-US" sz="1400" b="1" dirty="0">
                <a:solidFill>
                  <a:srgbClr val="6A6D70"/>
                </a:solidFill>
                <a:latin typeface="Courier New"/>
                <a:ea typeface="Courier New"/>
                <a:cs typeface="Courier New"/>
                <a:sym typeface="Courier New"/>
              </a:rPr>
              <a:t>/external --</a:t>
            </a:r>
            <a:r>
              <a:rPr lang="en-US" sz="1400" b="1" dirty="0" err="1">
                <a:solidFill>
                  <a:srgbClr val="6A6D70"/>
                </a:solidFill>
                <a:latin typeface="Courier New"/>
                <a:ea typeface="Courier New"/>
                <a:cs typeface="Courier New"/>
                <a:sym typeface="Courier New"/>
              </a:rPr>
              <a:t>outputDir</a:t>
            </a:r>
            <a:r>
              <a:rPr lang="en-US" sz="1400" b="1" dirty="0">
                <a:solidFill>
                  <a:srgbClr val="6A6D70"/>
                </a:solidFill>
                <a:latin typeface="Courier New"/>
                <a:ea typeface="Courier New"/>
                <a:cs typeface="Courier New"/>
                <a:sym typeface="Courier New"/>
              </a:rPr>
              <a:t> </a:t>
            </a:r>
            <a:r>
              <a:rPr lang="en-US" sz="1400" b="1" dirty="0" err="1">
                <a:solidFill>
                  <a:srgbClr val="6A6D70"/>
                </a:solidFill>
                <a:latin typeface="Courier New"/>
                <a:ea typeface="Courier New"/>
                <a:cs typeface="Courier New"/>
                <a:sym typeface="Courier New"/>
              </a:rPr>
              <a:t>srv</a:t>
            </a:r>
            <a:r>
              <a:rPr lang="en-US" sz="1400" b="1" dirty="0">
                <a:solidFill>
                  <a:srgbClr val="6A6D70"/>
                </a:solidFill>
                <a:latin typeface="Courier New"/>
                <a:ea typeface="Courier New"/>
                <a:cs typeface="Courier New"/>
                <a:sym typeface="Courier New"/>
              </a:rPr>
              <a:t>/</a:t>
            </a:r>
            <a:r>
              <a:rPr lang="en-US" sz="1400" b="1" dirty="0" err="1">
                <a:solidFill>
                  <a:srgbClr val="6A6D70"/>
                </a:solidFill>
                <a:latin typeface="Courier New"/>
                <a:ea typeface="Courier New"/>
                <a:cs typeface="Courier New"/>
                <a:sym typeface="Courier New"/>
              </a:rPr>
              <a:t>src</a:t>
            </a:r>
            <a:r>
              <a:rPr lang="en-US" sz="1400" b="1" dirty="0">
                <a:solidFill>
                  <a:srgbClr val="6A6D70"/>
                </a:solidFill>
                <a:latin typeface="Courier New"/>
                <a:ea typeface="Courier New"/>
                <a:cs typeface="Courier New"/>
                <a:sym typeface="Courier New"/>
              </a:rPr>
              <a:t>/generated</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a:t>
            </a:r>
            <a:r>
              <a:rPr lang="en-US" sz="1800" dirty="0" err="1">
                <a:solidFill>
                  <a:schemeClr val="dk1"/>
                </a:solidFill>
                <a:latin typeface="Calibri"/>
                <a:ea typeface="Calibri"/>
                <a:cs typeface="Calibri"/>
                <a:sym typeface="Calibri"/>
              </a:rPr>
              <a:t>CatalogService.cds</a:t>
            </a:r>
            <a:r>
              <a:rPr lang="en-US" sz="1800" dirty="0">
                <a:solidFill>
                  <a:schemeClr val="dk1"/>
                </a:solidFill>
                <a:latin typeface="Calibri"/>
                <a:ea typeface="Calibri"/>
                <a:cs typeface="Calibri"/>
                <a:sym typeface="Calibri"/>
              </a:rPr>
              <a:t> for the definition of entity, Create CatalogService.js for invoking the API</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Test the code by hardcoding the address of server with credentials, communicate to </a:t>
            </a:r>
            <a:r>
              <a:rPr lang="en-US" sz="1800" dirty="0" err="1">
                <a:solidFill>
                  <a:schemeClr val="dk1"/>
                </a:solidFill>
                <a:latin typeface="Calibri"/>
                <a:ea typeface="Calibri"/>
                <a:cs typeface="Calibri"/>
                <a:sym typeface="Calibri"/>
              </a:rPr>
              <a:t>requestBuilder</a:t>
            </a:r>
            <a:r>
              <a:rPr lang="en-US" sz="1800" dirty="0">
                <a:solidFill>
                  <a:schemeClr val="dk1"/>
                </a:solidFill>
                <a:latin typeface="Calibri"/>
                <a:ea typeface="Calibri"/>
                <a:cs typeface="Calibri"/>
                <a:sym typeface="Calibri"/>
              </a:rPr>
              <a:t>, and get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Remove hardcoding and put </a:t>
            </a:r>
            <a:r>
              <a:rPr lang="en-US" sz="1800" dirty="0" err="1">
                <a:solidFill>
                  <a:schemeClr val="dk1"/>
                </a:solidFill>
                <a:latin typeface="Calibri"/>
                <a:ea typeface="Calibri"/>
                <a:cs typeface="Calibri"/>
                <a:sym typeface="Calibri"/>
              </a:rPr>
              <a:t>destinationName</a:t>
            </a:r>
            <a:r>
              <a:rPr lang="en-US" sz="1800" dirty="0">
                <a:solidFill>
                  <a:schemeClr val="dk1"/>
                </a:solidFill>
                <a:latin typeface="Calibri"/>
                <a:ea typeface="Calibri"/>
                <a:cs typeface="Calibri"/>
                <a:sym typeface="Calibri"/>
              </a:rPr>
              <a:t>, but it will not work in BAS tool because destination service is missing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destination service in BTP - </a:t>
            </a:r>
            <a:r>
              <a:rPr lang="en-US" sz="1400" b="1" dirty="0" err="1">
                <a:solidFill>
                  <a:srgbClr val="6A6D70"/>
                </a:solidFill>
                <a:latin typeface="Courier New"/>
                <a:ea typeface="Courier New"/>
                <a:cs typeface="Courier New"/>
                <a:sym typeface="Courier New"/>
              </a:rPr>
              <a:t>cf</a:t>
            </a:r>
            <a:r>
              <a:rPr lang="en-US" sz="1400" b="1" dirty="0">
                <a:solidFill>
                  <a:srgbClr val="6A6D70"/>
                </a:solidFill>
                <a:latin typeface="Courier New"/>
                <a:ea typeface="Courier New"/>
                <a:cs typeface="Courier New"/>
                <a:sym typeface="Courier New"/>
              </a:rPr>
              <a:t> create-service destination lite </a:t>
            </a:r>
            <a:r>
              <a:rPr lang="en-US" sz="1400" b="1" dirty="0" err="1">
                <a:solidFill>
                  <a:srgbClr val="6A6D70"/>
                </a:solidFill>
                <a:latin typeface="Courier New"/>
                <a:ea typeface="Courier New"/>
                <a:cs typeface="Courier New"/>
                <a:sym typeface="Courier New"/>
              </a:rPr>
              <a:t>zkas</a:t>
            </a:r>
            <a:endParaRPr sz="1400" b="1" dirty="0">
              <a:solidFill>
                <a:srgbClr val="6A6D70"/>
              </a:solidFill>
              <a:latin typeface="Courier New"/>
              <a:ea typeface="Courier New"/>
              <a:cs typeface="Courier New"/>
              <a:sym typeface="Courier New"/>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service key - </a:t>
            </a:r>
            <a:r>
              <a:rPr lang="en-US" sz="1400" b="1" dirty="0" err="1">
                <a:solidFill>
                  <a:srgbClr val="6A6D70"/>
                </a:solidFill>
                <a:latin typeface="Courier New"/>
                <a:ea typeface="Courier New"/>
                <a:cs typeface="Courier New"/>
                <a:sym typeface="Courier New"/>
              </a:rPr>
              <a:t>cf</a:t>
            </a:r>
            <a:r>
              <a:rPr lang="en-US" sz="1400" b="1" dirty="0">
                <a:solidFill>
                  <a:srgbClr val="6A6D70"/>
                </a:solidFill>
                <a:latin typeface="Courier New"/>
                <a:ea typeface="Courier New"/>
                <a:cs typeface="Courier New"/>
                <a:sym typeface="Courier New"/>
              </a:rPr>
              <a:t> create-service-key </a:t>
            </a:r>
            <a:r>
              <a:rPr lang="en-US" sz="1400" b="1" dirty="0" err="1">
                <a:solidFill>
                  <a:srgbClr val="6A6D70"/>
                </a:solidFill>
                <a:latin typeface="Courier New"/>
                <a:ea typeface="Courier New"/>
                <a:cs typeface="Courier New"/>
                <a:sym typeface="Courier New"/>
              </a:rPr>
              <a:t>zkas</a:t>
            </a:r>
            <a:r>
              <a:rPr lang="en-US" sz="1400" b="1" dirty="0">
                <a:solidFill>
                  <a:srgbClr val="6A6D70"/>
                </a:solidFill>
                <a:latin typeface="Courier New"/>
                <a:ea typeface="Courier New"/>
                <a:cs typeface="Courier New"/>
                <a:sym typeface="Courier New"/>
              </a:rPr>
              <a:t> </a:t>
            </a:r>
            <a:r>
              <a:rPr lang="en-US" sz="1400" b="1" dirty="0" err="1">
                <a:solidFill>
                  <a:srgbClr val="6A6D70"/>
                </a:solidFill>
                <a:latin typeface="Courier New"/>
                <a:ea typeface="Courier New"/>
                <a:cs typeface="Courier New"/>
                <a:sym typeface="Courier New"/>
              </a:rPr>
              <a:t>zkas</a:t>
            </a:r>
            <a:r>
              <a:rPr lang="en-US" sz="1400" b="1" dirty="0">
                <a:solidFill>
                  <a:srgbClr val="6A6D70"/>
                </a:solidFill>
                <a:latin typeface="Courier New"/>
                <a:ea typeface="Courier New"/>
                <a:cs typeface="Courier New"/>
                <a:sym typeface="Courier New"/>
              </a:rPr>
              <a:t>-key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Connect our project @ Design time to use the service so it can talk to destination </a:t>
            </a:r>
            <a:r>
              <a:rPr lang="en-US" sz="1400" b="1" dirty="0">
                <a:solidFill>
                  <a:srgbClr val="6A6D70"/>
                </a:solidFill>
                <a:latin typeface="Courier New"/>
                <a:ea typeface="Courier New"/>
                <a:cs typeface="Courier New"/>
                <a:sym typeface="Courier New"/>
              </a:rPr>
              <a:t> </a:t>
            </a:r>
            <a:r>
              <a:rPr lang="en-US" sz="1400" b="1" dirty="0" err="1">
                <a:solidFill>
                  <a:srgbClr val="6A6D70"/>
                </a:solidFill>
                <a:latin typeface="Courier New"/>
                <a:ea typeface="Courier New"/>
                <a:cs typeface="Courier New"/>
                <a:sym typeface="Courier New"/>
              </a:rPr>
              <a:t>cds</a:t>
            </a:r>
            <a:r>
              <a:rPr lang="en-US" sz="1400" b="1" dirty="0">
                <a:solidFill>
                  <a:srgbClr val="6A6D70"/>
                </a:solidFill>
                <a:latin typeface="Courier New"/>
                <a:ea typeface="Courier New"/>
                <a:cs typeface="Courier New"/>
                <a:sym typeface="Courier New"/>
              </a:rPr>
              <a:t> bind --to </a:t>
            </a:r>
            <a:r>
              <a:rPr lang="en-US" sz="1400" b="1" dirty="0" err="1">
                <a:solidFill>
                  <a:srgbClr val="6A6D70"/>
                </a:solidFill>
                <a:latin typeface="Courier New"/>
                <a:ea typeface="Courier New"/>
                <a:cs typeface="Courier New"/>
                <a:sym typeface="Courier New"/>
              </a:rPr>
              <a:t>zkas:zkas-key</a:t>
            </a:r>
            <a:endParaRPr sz="1400" b="1" dirty="0">
              <a:solidFill>
                <a:srgbClr val="6A6D70"/>
              </a:solidFill>
              <a:latin typeface="Courier New"/>
              <a:ea typeface="Courier New"/>
              <a:cs typeface="Courier New"/>
              <a:sym typeface="Courier New"/>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2370" name="Google Shape;2370;p13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Step by Step approach for Extension</a:t>
            </a:r>
            <a:endParaRPr sz="3600">
              <a:solidFill>
                <a:schemeClr val="dk1"/>
              </a:solidFill>
              <a:latin typeface="Corben"/>
              <a:ea typeface="Corben"/>
              <a:cs typeface="Corben"/>
              <a:sym typeface="Corben"/>
            </a:endParaRPr>
          </a:p>
        </p:txBody>
      </p:sp>
      <p:pic>
        <p:nvPicPr>
          <p:cNvPr id="2371" name="Google Shape;2371;p135"/>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2372" name="Google Shape;2372;p13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136"/>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136</a:t>
            </a:fld>
            <a:endParaRPr>
              <a:latin typeface="Quattrocento Sans"/>
              <a:ea typeface="Quattrocento Sans"/>
              <a:cs typeface="Quattrocento Sans"/>
              <a:sym typeface="Quattrocento Sans"/>
            </a:endParaRPr>
          </a:p>
        </p:txBody>
      </p:sp>
      <p:sp>
        <p:nvSpPr>
          <p:cNvPr id="2378" name="Google Shape;2378;p136"/>
          <p:cNvSpPr txBox="1"/>
          <p:nvPr/>
        </p:nvSpPr>
        <p:spPr>
          <a:xfrm>
            <a:off x="378297" y="1031342"/>
            <a:ext cx="11809312"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Add the new UI free style application connecting to V4 Service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Change routing and the view code to bind to </a:t>
            </a:r>
            <a:r>
              <a:rPr lang="en-US" sz="1800" dirty="0" err="1">
                <a:solidFill>
                  <a:schemeClr val="dk1"/>
                </a:solidFill>
                <a:latin typeface="Calibri"/>
                <a:ea typeface="Calibri"/>
                <a:cs typeface="Calibri"/>
                <a:sym typeface="Calibri"/>
              </a:rPr>
              <a:t>entityset</a:t>
            </a:r>
            <a:r>
              <a:rPr lang="en-US" sz="1800" dirty="0">
                <a:solidFill>
                  <a:schemeClr val="dk1"/>
                </a:solidFill>
                <a:latin typeface="Calibri"/>
                <a:ea typeface="Calibri"/>
                <a:cs typeface="Calibri"/>
                <a:sym typeface="Calibri"/>
              </a:rPr>
              <a:t> of </a:t>
            </a:r>
            <a:r>
              <a:rPr lang="en-US" sz="1800" dirty="0" err="1">
                <a:solidFill>
                  <a:schemeClr val="dk1"/>
                </a:solidFill>
                <a:latin typeface="Calibri"/>
                <a:ea typeface="Calibri"/>
                <a:cs typeface="Calibri"/>
                <a:sym typeface="Calibri"/>
              </a:rPr>
              <a:t>odata</a:t>
            </a:r>
            <a:r>
              <a:rPr lang="en-US" sz="1800" dirty="0">
                <a:solidFill>
                  <a:schemeClr val="dk1"/>
                </a:solidFill>
                <a:latin typeface="Calibri"/>
                <a:ea typeface="Calibri"/>
                <a:cs typeface="Calibri"/>
                <a:sym typeface="Calibri"/>
              </a:rPr>
              <a:t> and relative path</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Test the UI application – </a:t>
            </a:r>
            <a:r>
              <a:rPr lang="en-US" sz="1400" b="1" dirty="0" err="1">
                <a:solidFill>
                  <a:srgbClr val="6A6D70"/>
                </a:solidFill>
                <a:latin typeface="Courier New"/>
                <a:ea typeface="Courier New"/>
                <a:cs typeface="Courier New"/>
                <a:sym typeface="Courier New"/>
              </a:rPr>
              <a:t>cds</a:t>
            </a:r>
            <a:r>
              <a:rPr lang="en-US" sz="1400" b="1" dirty="0">
                <a:solidFill>
                  <a:srgbClr val="6A6D70"/>
                </a:solidFill>
                <a:latin typeface="Courier New"/>
                <a:ea typeface="Courier New"/>
                <a:cs typeface="Courier New"/>
                <a:sym typeface="Courier New"/>
              </a:rPr>
              <a:t> watch --profile hybrid</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Add the application router by going inside app folder 	</a:t>
            </a:r>
            <a:r>
              <a:rPr lang="en-US" sz="1400" b="1" dirty="0">
                <a:solidFill>
                  <a:srgbClr val="6A6D70"/>
                </a:solidFill>
                <a:latin typeface="Courier New"/>
                <a:ea typeface="Courier New"/>
                <a:cs typeface="Courier New"/>
                <a:sym typeface="Courier New"/>
              </a:rPr>
              <a:t>cd app || </a:t>
            </a:r>
            <a:r>
              <a:rPr lang="en-US" sz="1400" b="1" dirty="0" err="1">
                <a:solidFill>
                  <a:srgbClr val="6A6D70"/>
                </a:solidFill>
                <a:latin typeface="Courier New"/>
                <a:ea typeface="Courier New"/>
                <a:cs typeface="Courier New"/>
                <a:sym typeface="Courier New"/>
              </a:rPr>
              <a:t>npm</a:t>
            </a:r>
            <a:r>
              <a:rPr lang="en-US" sz="1400" b="1" dirty="0">
                <a:solidFill>
                  <a:srgbClr val="6A6D70"/>
                </a:solidFill>
                <a:latin typeface="Courier New"/>
                <a:ea typeface="Courier New"/>
                <a:cs typeface="Courier New"/>
                <a:sym typeface="Courier New"/>
              </a:rPr>
              <a:t> </a:t>
            </a:r>
            <a:r>
              <a:rPr lang="en-US" sz="1400" b="1" dirty="0" err="1">
                <a:solidFill>
                  <a:srgbClr val="6A6D70"/>
                </a:solidFill>
                <a:latin typeface="Courier New"/>
                <a:ea typeface="Courier New"/>
                <a:cs typeface="Courier New"/>
                <a:sym typeface="Courier New"/>
              </a:rPr>
              <a:t>init</a:t>
            </a:r>
            <a:r>
              <a:rPr lang="en-US" sz="1400" b="1" dirty="0">
                <a:solidFill>
                  <a:srgbClr val="6A6D70"/>
                </a:solidFill>
                <a:latin typeface="Courier New"/>
                <a:ea typeface="Courier New"/>
                <a:cs typeface="Courier New"/>
                <a:sym typeface="Courier New"/>
              </a:rPr>
              <a:t> || </a:t>
            </a:r>
            <a:r>
              <a:rPr lang="en-US" sz="1400" b="1" dirty="0" err="1">
                <a:solidFill>
                  <a:srgbClr val="6A6D70"/>
                </a:solidFill>
                <a:latin typeface="Courier New"/>
                <a:ea typeface="Courier New"/>
                <a:cs typeface="Courier New"/>
                <a:sym typeface="Courier New"/>
              </a:rPr>
              <a:t>npm</a:t>
            </a:r>
            <a:r>
              <a:rPr lang="en-US" sz="1400" b="1" dirty="0">
                <a:solidFill>
                  <a:srgbClr val="6A6D70"/>
                </a:solidFill>
                <a:latin typeface="Courier New"/>
                <a:ea typeface="Courier New"/>
                <a:cs typeface="Courier New"/>
                <a:sym typeface="Courier New"/>
              </a:rPr>
              <a:t> install @sap/approuter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app router configuration file  </a:t>
            </a:r>
            <a:r>
              <a:rPr lang="en-US" sz="1400" b="1" dirty="0">
                <a:solidFill>
                  <a:srgbClr val="6A6D70"/>
                </a:solidFill>
                <a:latin typeface="Courier New"/>
                <a:ea typeface="Courier New"/>
                <a:cs typeface="Courier New"/>
                <a:sym typeface="Courier New"/>
              </a:rPr>
              <a:t>touch </a:t>
            </a:r>
            <a:r>
              <a:rPr lang="en-US" sz="1400" b="1" dirty="0" err="1">
                <a:solidFill>
                  <a:srgbClr val="6A6D70"/>
                </a:solidFill>
                <a:latin typeface="Courier New"/>
                <a:ea typeface="Courier New"/>
                <a:cs typeface="Courier New"/>
                <a:sym typeface="Courier New"/>
              </a:rPr>
              <a:t>xs-app.json</a:t>
            </a:r>
            <a:r>
              <a:rPr lang="en-US" sz="1400" b="1" dirty="0">
                <a:solidFill>
                  <a:srgbClr val="6A6D70"/>
                </a:solidFill>
                <a:latin typeface="Courier New"/>
                <a:ea typeface="Courier New"/>
                <a:cs typeface="Courier New"/>
                <a:sym typeface="Courier New"/>
              </a:rPr>
              <a:t> </a:t>
            </a:r>
            <a:r>
              <a:rPr lang="en-US" sz="1800" dirty="0">
                <a:solidFill>
                  <a:schemeClr val="dk1"/>
                </a:solidFill>
                <a:latin typeface="Calibri"/>
                <a:ea typeface="Calibri"/>
                <a:cs typeface="Calibri"/>
                <a:sym typeface="Calibri"/>
              </a:rPr>
              <a:t>and maintain the configuration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Add the support for </a:t>
            </a:r>
            <a:r>
              <a:rPr lang="en-US" sz="1400" b="1" dirty="0" err="1">
                <a:solidFill>
                  <a:srgbClr val="6A6D70"/>
                </a:solidFill>
                <a:latin typeface="Courier New"/>
                <a:ea typeface="Courier New"/>
                <a:cs typeface="Courier New"/>
                <a:sym typeface="Courier New"/>
              </a:rPr>
              <a:t>xsuaa</a:t>
            </a:r>
            <a:r>
              <a:rPr lang="en-US" sz="1400" b="1" dirty="0">
                <a:solidFill>
                  <a:srgbClr val="6A6D70"/>
                </a:solidFill>
                <a:latin typeface="Courier New"/>
                <a:ea typeface="Courier New"/>
                <a:cs typeface="Courier New"/>
                <a:sym typeface="Courier New"/>
              </a:rPr>
              <a:t> </a:t>
            </a:r>
            <a:r>
              <a:rPr lang="en-US" sz="1400" b="1" dirty="0" err="1">
                <a:solidFill>
                  <a:srgbClr val="6A6D70"/>
                </a:solidFill>
                <a:latin typeface="Courier New"/>
                <a:ea typeface="Courier New"/>
                <a:cs typeface="Courier New"/>
                <a:sym typeface="Courier New"/>
              </a:rPr>
              <a:t>cds</a:t>
            </a:r>
            <a:r>
              <a:rPr lang="en-US" sz="1400" b="1" dirty="0">
                <a:solidFill>
                  <a:srgbClr val="6A6D70"/>
                </a:solidFill>
                <a:latin typeface="Courier New"/>
                <a:ea typeface="Courier New"/>
                <a:cs typeface="Courier New"/>
                <a:sym typeface="Courier New"/>
              </a:rPr>
              <a:t> add </a:t>
            </a:r>
            <a:r>
              <a:rPr lang="en-US" sz="1400" b="1" dirty="0" err="1">
                <a:solidFill>
                  <a:srgbClr val="6A6D70"/>
                </a:solidFill>
                <a:latin typeface="Courier New"/>
                <a:ea typeface="Courier New"/>
                <a:cs typeface="Courier New"/>
                <a:sym typeface="Courier New"/>
              </a:rPr>
              <a:t>xsuaa</a:t>
            </a:r>
            <a:endParaRPr sz="1400" b="1" dirty="0">
              <a:solidFill>
                <a:srgbClr val="6A6D70"/>
              </a:solidFill>
              <a:latin typeface="Courier New"/>
              <a:ea typeface="Courier New"/>
              <a:cs typeface="Courier New"/>
              <a:sym typeface="Courier New"/>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Finally add the deployment descriptor </a:t>
            </a:r>
            <a:r>
              <a:rPr lang="en-US" sz="1400" b="1" dirty="0" err="1">
                <a:solidFill>
                  <a:srgbClr val="6A6D70"/>
                </a:solidFill>
                <a:latin typeface="Courier New"/>
                <a:ea typeface="Courier New"/>
                <a:cs typeface="Courier New"/>
                <a:sym typeface="Courier New"/>
              </a:rPr>
              <a:t>cds</a:t>
            </a:r>
            <a:r>
              <a:rPr lang="en-US" sz="1400" b="1" dirty="0">
                <a:solidFill>
                  <a:srgbClr val="6A6D70"/>
                </a:solidFill>
                <a:latin typeface="Courier New"/>
                <a:ea typeface="Courier New"/>
                <a:cs typeface="Courier New"/>
                <a:sym typeface="Courier New"/>
              </a:rPr>
              <a:t> add </a:t>
            </a:r>
            <a:r>
              <a:rPr lang="en-US" sz="1400" b="1" dirty="0" err="1">
                <a:solidFill>
                  <a:srgbClr val="6A6D70"/>
                </a:solidFill>
                <a:latin typeface="Courier New"/>
                <a:ea typeface="Courier New"/>
                <a:cs typeface="Courier New"/>
                <a:sym typeface="Courier New"/>
              </a:rPr>
              <a:t>mta</a:t>
            </a:r>
            <a:endParaRPr sz="1400" b="1" dirty="0">
              <a:solidFill>
                <a:srgbClr val="6A6D70"/>
              </a:solidFill>
              <a:latin typeface="Courier New"/>
              <a:ea typeface="Courier New"/>
              <a:cs typeface="Courier New"/>
              <a:sym typeface="Courier New"/>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Check the MTA is proper and build the MTA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Make sure you have started HANA instance as we have custom entity in our project</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https://github.com/soyuztechnologies/s4hana-so-app</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379" name="Google Shape;2379;p136"/>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Step by Step approach for Extension</a:t>
            </a:r>
            <a:endParaRPr sz="3600">
              <a:solidFill>
                <a:schemeClr val="dk1"/>
              </a:solidFill>
              <a:latin typeface="Corben"/>
              <a:ea typeface="Corben"/>
              <a:cs typeface="Corben"/>
              <a:sym typeface="Corben"/>
            </a:endParaRPr>
          </a:p>
        </p:txBody>
      </p:sp>
      <p:pic>
        <p:nvPicPr>
          <p:cNvPr id="2380" name="Google Shape;2380;p136"/>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2381" name="Google Shape;2381;p136"/>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13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137</a:t>
            </a:fld>
            <a:endParaRPr>
              <a:latin typeface="Quattrocento Sans"/>
              <a:ea typeface="Quattrocento Sans"/>
              <a:cs typeface="Quattrocento Sans"/>
              <a:sym typeface="Quattrocento Sans"/>
            </a:endParaRPr>
          </a:p>
        </p:txBody>
      </p:sp>
      <p:sp>
        <p:nvSpPr>
          <p:cNvPr id="2387" name="Google Shape;2387;p137"/>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388" name="Google Shape;2388;p13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2389" name="Google Shape;2389;p13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390" name="Google Shape;2390;p13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13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138</a:t>
            </a:fld>
            <a:endParaRPr>
              <a:latin typeface="Quattrocento Sans"/>
              <a:ea typeface="Quattrocento Sans"/>
              <a:cs typeface="Quattrocento Sans"/>
              <a:sym typeface="Quattrocento Sans"/>
            </a:endParaRPr>
          </a:p>
        </p:txBody>
      </p:sp>
      <p:sp>
        <p:nvSpPr>
          <p:cNvPr id="2396" name="Google Shape;2396;p138"/>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397" name="Google Shape;2397;p13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2398" name="Google Shape;2398;p13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399" name="Google Shape;2399;p13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139"/>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139</a:t>
            </a:fld>
            <a:endParaRPr>
              <a:latin typeface="Quattrocento Sans"/>
              <a:ea typeface="Quattrocento Sans"/>
              <a:cs typeface="Quattrocento Sans"/>
              <a:sym typeface="Quattrocento Sans"/>
            </a:endParaRPr>
          </a:p>
        </p:txBody>
      </p:sp>
      <p:sp>
        <p:nvSpPr>
          <p:cNvPr id="2405" name="Google Shape;2405;p13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CI/CD – Continuous integration/Delivery</a:t>
            </a:r>
            <a:endParaRPr sz="3600">
              <a:solidFill>
                <a:schemeClr val="dk1"/>
              </a:solidFill>
              <a:latin typeface="Corben"/>
              <a:ea typeface="Corben"/>
              <a:cs typeface="Corben"/>
              <a:sym typeface="Corben"/>
            </a:endParaRPr>
          </a:p>
        </p:txBody>
      </p:sp>
      <p:pic>
        <p:nvPicPr>
          <p:cNvPr id="2406" name="Google Shape;2406;p139"/>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407" name="Google Shape;2407;p13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2408" name="Google Shape;2408;p139"/>
          <p:cNvSpPr/>
          <p:nvPr/>
        </p:nvSpPr>
        <p:spPr>
          <a:xfrm>
            <a:off x="2494012" y="1412776"/>
            <a:ext cx="2160240" cy="122413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Project</a:t>
            </a:r>
            <a:endParaRPr/>
          </a:p>
        </p:txBody>
      </p:sp>
      <p:sp>
        <p:nvSpPr>
          <p:cNvPr id="2409" name="Google Shape;2409;p139"/>
          <p:cNvSpPr/>
          <p:nvPr/>
        </p:nvSpPr>
        <p:spPr>
          <a:xfrm>
            <a:off x="261764" y="1196752"/>
            <a:ext cx="720080" cy="646331"/>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10" name="Google Shape;2410;p139"/>
          <p:cNvSpPr/>
          <p:nvPr/>
        </p:nvSpPr>
        <p:spPr>
          <a:xfrm>
            <a:off x="2494012" y="2708920"/>
            <a:ext cx="2160240" cy="504056"/>
          </a:xfrm>
          <a:prstGeom prst="bevel">
            <a:avLst>
              <a:gd name="adj" fmla="val 125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BAS</a:t>
            </a:r>
            <a:endParaRPr/>
          </a:p>
        </p:txBody>
      </p:sp>
      <p:cxnSp>
        <p:nvCxnSpPr>
          <p:cNvPr id="2411" name="Google Shape;2411;p139"/>
          <p:cNvCxnSpPr>
            <a:stCxn id="2409" idx="6"/>
            <a:endCxn id="2408" idx="1"/>
          </p:cNvCxnSpPr>
          <p:nvPr/>
        </p:nvCxnSpPr>
        <p:spPr>
          <a:xfrm>
            <a:off x="981844" y="1519918"/>
            <a:ext cx="1512300" cy="5049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2412" name="Google Shape;2412;p139"/>
          <p:cNvSpPr/>
          <p:nvPr/>
        </p:nvSpPr>
        <p:spPr>
          <a:xfrm>
            <a:off x="9478788" y="1447910"/>
            <a:ext cx="1944216" cy="900970"/>
          </a:xfrm>
          <a:prstGeom prst="cloudCallout">
            <a:avLst>
              <a:gd name="adj1" fmla="val -13987"/>
              <a:gd name="adj2" fmla="val 3873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github</a:t>
            </a:r>
            <a:endParaRPr sz="2400">
              <a:solidFill>
                <a:schemeClr val="lt1"/>
              </a:solidFill>
              <a:latin typeface="Calibri"/>
              <a:ea typeface="Calibri"/>
              <a:cs typeface="Calibri"/>
              <a:sym typeface="Calibri"/>
            </a:endParaRPr>
          </a:p>
        </p:txBody>
      </p:sp>
      <p:cxnSp>
        <p:nvCxnSpPr>
          <p:cNvPr id="2413" name="Google Shape;2413;p139"/>
          <p:cNvCxnSpPr>
            <a:stCxn id="2408" idx="3"/>
            <a:endCxn id="2412" idx="0"/>
          </p:cNvCxnSpPr>
          <p:nvPr/>
        </p:nvCxnSpPr>
        <p:spPr>
          <a:xfrm rot="10800000" flipH="1">
            <a:off x="4654252" y="1898544"/>
            <a:ext cx="4830600" cy="1263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2414" name="Google Shape;2414;p139"/>
          <p:cNvSpPr/>
          <p:nvPr/>
        </p:nvSpPr>
        <p:spPr>
          <a:xfrm>
            <a:off x="5302324" y="5574386"/>
            <a:ext cx="6192814" cy="504056"/>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 CI/CD service </a:t>
            </a:r>
            <a:endParaRPr/>
          </a:p>
        </p:txBody>
      </p:sp>
      <p:sp>
        <p:nvSpPr>
          <p:cNvPr id="2415" name="Google Shape;2415;p139"/>
          <p:cNvSpPr/>
          <p:nvPr/>
        </p:nvSpPr>
        <p:spPr>
          <a:xfrm>
            <a:off x="10126860" y="2446103"/>
            <a:ext cx="504056" cy="514845"/>
          </a:xfrm>
          <a:prstGeom prst="lightningBol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16" name="Google Shape;2416;p139"/>
          <p:cNvSpPr txBox="1"/>
          <p:nvPr/>
        </p:nvSpPr>
        <p:spPr>
          <a:xfrm>
            <a:off x="10702924" y="2492896"/>
            <a:ext cx="108012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webhook</a:t>
            </a:r>
            <a:endParaRPr/>
          </a:p>
        </p:txBody>
      </p:sp>
      <p:sp>
        <p:nvSpPr>
          <p:cNvPr id="2417" name="Google Shape;2417;p139"/>
          <p:cNvSpPr/>
          <p:nvPr/>
        </p:nvSpPr>
        <p:spPr>
          <a:xfrm>
            <a:off x="9550922" y="4509121"/>
            <a:ext cx="1872082" cy="935767"/>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Repository</a:t>
            </a:r>
            <a:endParaRPr/>
          </a:p>
        </p:txBody>
      </p:sp>
      <p:sp>
        <p:nvSpPr>
          <p:cNvPr id="2418" name="Google Shape;2418;p139"/>
          <p:cNvSpPr/>
          <p:nvPr/>
        </p:nvSpPr>
        <p:spPr>
          <a:xfrm>
            <a:off x="5302324" y="4509120"/>
            <a:ext cx="4104456" cy="935767"/>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Pipeline (job)</a:t>
            </a:r>
            <a:endParaRPr/>
          </a:p>
        </p:txBody>
      </p:sp>
      <p:sp>
        <p:nvSpPr>
          <p:cNvPr id="2419" name="Google Shape;2419;p139"/>
          <p:cNvSpPr/>
          <p:nvPr/>
        </p:nvSpPr>
        <p:spPr>
          <a:xfrm>
            <a:off x="406914" y="6165304"/>
            <a:ext cx="11232114" cy="576064"/>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 BTP</a:t>
            </a:r>
            <a:endParaRPr/>
          </a:p>
        </p:txBody>
      </p:sp>
      <p:sp>
        <p:nvSpPr>
          <p:cNvPr id="2420" name="Google Shape;2420;p139"/>
          <p:cNvSpPr/>
          <p:nvPr/>
        </p:nvSpPr>
        <p:spPr>
          <a:xfrm>
            <a:off x="477788" y="4581128"/>
            <a:ext cx="1152128" cy="863759"/>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dev</a:t>
            </a:r>
            <a:endParaRPr/>
          </a:p>
        </p:txBody>
      </p:sp>
      <p:cxnSp>
        <p:nvCxnSpPr>
          <p:cNvPr id="2421" name="Google Shape;2421;p139"/>
          <p:cNvCxnSpPr>
            <a:stCxn id="2418" idx="0"/>
            <a:endCxn id="2420" idx="0"/>
          </p:cNvCxnSpPr>
          <p:nvPr/>
        </p:nvCxnSpPr>
        <p:spPr>
          <a:xfrm rot="5400000">
            <a:off x="4168252" y="1394820"/>
            <a:ext cx="72000" cy="6300600"/>
          </a:xfrm>
          <a:prstGeom prst="bentConnector3">
            <a:avLst>
              <a:gd name="adj1" fmla="val -317500"/>
            </a:avLst>
          </a:prstGeom>
          <a:noFill/>
          <a:ln w="9525" cap="flat" cmpd="sng">
            <a:solidFill>
              <a:srgbClr val="B8B8B8"/>
            </a:solidFill>
            <a:prstDash val="solid"/>
            <a:round/>
            <a:headEnd type="none" w="sm" len="sm"/>
            <a:tailEnd type="triangle" w="med" len="med"/>
          </a:ln>
        </p:spPr>
      </p:cxnSp>
      <p:sp>
        <p:nvSpPr>
          <p:cNvPr id="2422" name="Google Shape;2422;p139"/>
          <p:cNvSpPr/>
          <p:nvPr/>
        </p:nvSpPr>
        <p:spPr>
          <a:xfrm>
            <a:off x="2966256" y="4581127"/>
            <a:ext cx="1152128" cy="863759"/>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prod</a:t>
            </a:r>
            <a:endParaRPr/>
          </a:p>
        </p:txBody>
      </p:sp>
      <p:sp>
        <p:nvSpPr>
          <p:cNvPr id="2423" name="Google Shape;2423;p139"/>
          <p:cNvSpPr/>
          <p:nvPr/>
        </p:nvSpPr>
        <p:spPr>
          <a:xfrm>
            <a:off x="1629916" y="4797152"/>
            <a:ext cx="1296144" cy="396044"/>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24" name="Google Shape;2424;p139"/>
          <p:cNvSpPr/>
          <p:nvPr/>
        </p:nvSpPr>
        <p:spPr>
          <a:xfrm>
            <a:off x="445913" y="5567544"/>
            <a:ext cx="3704283" cy="504056"/>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Cloud Transport Service</a:t>
            </a:r>
            <a:endParaRPr/>
          </a:p>
        </p:txBody>
      </p:sp>
      <p:cxnSp>
        <p:nvCxnSpPr>
          <p:cNvPr id="2425" name="Google Shape;2425;p139"/>
          <p:cNvCxnSpPr>
            <a:stCxn id="2414" idx="1"/>
            <a:endCxn id="2424" idx="3"/>
          </p:cNvCxnSpPr>
          <p:nvPr/>
        </p:nvCxnSpPr>
        <p:spPr>
          <a:xfrm rot="10800000">
            <a:off x="4150324" y="5819514"/>
            <a:ext cx="1152000" cy="6900"/>
          </a:xfrm>
          <a:prstGeom prst="bentConnector3">
            <a:avLst>
              <a:gd name="adj1" fmla="val 50000"/>
            </a:avLst>
          </a:prstGeom>
          <a:noFill/>
          <a:ln w="9525" cap="flat" cmpd="sng">
            <a:solidFill>
              <a:srgbClr val="B8B8B8"/>
            </a:solidFill>
            <a:prstDash val="solid"/>
            <a:round/>
            <a:headEnd type="none" w="sm" len="sm"/>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4"/>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2400"/>
              <a:buFont typeface="Corben"/>
              <a:buNone/>
            </a:pPr>
            <a:r>
              <a:rPr lang="en-US" sz="2400">
                <a:solidFill>
                  <a:srgbClr val="000000"/>
                </a:solidFill>
                <a:latin typeface="Corben"/>
                <a:ea typeface="Corben"/>
                <a:cs typeface="Corben"/>
                <a:sym typeface="Corben"/>
              </a:rPr>
              <a:t>Why CF (1)</a:t>
            </a:r>
            <a:endParaRPr/>
          </a:p>
        </p:txBody>
      </p:sp>
      <p:sp>
        <p:nvSpPr>
          <p:cNvPr id="674" name="Google Shape;674;p14"/>
          <p:cNvSpPr txBox="1"/>
          <p:nvPr/>
        </p:nvSpPr>
        <p:spPr>
          <a:xfrm>
            <a:off x="4493135" y="6489989"/>
            <a:ext cx="3547682"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000000"/>
                </a:solidFill>
                <a:latin typeface="Calibri"/>
                <a:ea typeface="Calibri"/>
                <a:cs typeface="Calibri"/>
                <a:sym typeface="Calibri"/>
              </a:rPr>
              <a:t>www.anubhavtrainings.com</a:t>
            </a:r>
            <a:endParaRPr/>
          </a:p>
        </p:txBody>
      </p:sp>
      <p:pic>
        <p:nvPicPr>
          <p:cNvPr id="675" name="Google Shape;675;p14"/>
          <p:cNvPicPr preferRelativeResize="0"/>
          <p:nvPr/>
        </p:nvPicPr>
        <p:blipFill rotWithShape="1">
          <a:blip r:embed="rId3">
            <a:alphaModFix/>
          </a:blip>
          <a:srcRect/>
          <a:stretch/>
        </p:blipFill>
        <p:spPr>
          <a:xfrm>
            <a:off x="11088469" y="53543"/>
            <a:ext cx="929479" cy="918051"/>
          </a:xfrm>
          <a:prstGeom prst="rect">
            <a:avLst/>
          </a:prstGeom>
          <a:noFill/>
          <a:ln>
            <a:noFill/>
          </a:ln>
        </p:spPr>
      </p:pic>
      <p:sp>
        <p:nvSpPr>
          <p:cNvPr id="676" name="Google Shape;676;p14"/>
          <p:cNvSpPr txBox="1"/>
          <p:nvPr/>
        </p:nvSpPr>
        <p:spPr>
          <a:xfrm>
            <a:off x="1144837" y="1063745"/>
            <a:ext cx="692154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Support full development lifecycle</a:t>
            </a:r>
            <a:endParaRPr/>
          </a:p>
        </p:txBody>
      </p:sp>
      <p:pic>
        <p:nvPicPr>
          <p:cNvPr id="677" name="Google Shape;677;p14" descr="StrongLoop - Deploying LoopBack mBaaS on Cloud Foundry"/>
          <p:cNvPicPr preferRelativeResize="0"/>
          <p:nvPr/>
        </p:nvPicPr>
        <p:blipFill rotWithShape="1">
          <a:blip r:embed="rId4">
            <a:alphaModFix/>
          </a:blip>
          <a:srcRect/>
          <a:stretch/>
        </p:blipFill>
        <p:spPr>
          <a:xfrm>
            <a:off x="655150" y="1338808"/>
            <a:ext cx="3057747" cy="3057747"/>
          </a:xfrm>
          <a:prstGeom prst="rect">
            <a:avLst/>
          </a:prstGeom>
          <a:noFill/>
          <a:ln>
            <a:noFill/>
          </a:ln>
        </p:spPr>
      </p:pic>
      <p:sp>
        <p:nvSpPr>
          <p:cNvPr id="678" name="Google Shape;678;p14"/>
          <p:cNvSpPr txBox="1"/>
          <p:nvPr/>
        </p:nvSpPr>
        <p:spPr>
          <a:xfrm>
            <a:off x="655151" y="4302286"/>
            <a:ext cx="3326876" cy="152407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dirty="0">
                <a:solidFill>
                  <a:schemeClr val="dk1"/>
                </a:solidFill>
                <a:latin typeface="Calibri"/>
                <a:ea typeface="Calibri"/>
                <a:cs typeface="Calibri"/>
                <a:sym typeface="Calibri"/>
              </a:rPr>
              <a:t>Continuous Delivery (CD) = Code 🡺 Push 🡺 Test 🡺 Build</a:t>
            </a:r>
            <a:endParaRPr dirty="0"/>
          </a:p>
          <a:p>
            <a:pPr marL="0" marR="0" lvl="0" indent="0" algn="l" rtl="0">
              <a:lnSpc>
                <a:spcPct val="150000"/>
              </a:lnSpc>
              <a:spcBef>
                <a:spcPts val="0"/>
              </a:spcBef>
              <a:spcAft>
                <a:spcPts val="0"/>
              </a:spcAft>
              <a:buNone/>
            </a:pPr>
            <a:r>
              <a:rPr lang="en-US" sz="1600" dirty="0">
                <a:solidFill>
                  <a:schemeClr val="dk1"/>
                </a:solidFill>
                <a:latin typeface="Calibri"/>
                <a:ea typeface="Calibri"/>
                <a:cs typeface="Calibri"/>
                <a:sym typeface="Calibri"/>
              </a:rPr>
              <a:t>Continuous Integration (CI) = Dev 🡺 Quality 🡺 Production </a:t>
            </a:r>
            <a:endParaRPr dirty="0"/>
          </a:p>
        </p:txBody>
      </p:sp>
      <p:grpSp>
        <p:nvGrpSpPr>
          <p:cNvPr id="679" name="Google Shape;679;p14"/>
          <p:cNvGrpSpPr/>
          <p:nvPr/>
        </p:nvGrpSpPr>
        <p:grpSpPr>
          <a:xfrm>
            <a:off x="5815764" y="1794554"/>
            <a:ext cx="4357942" cy="4554841"/>
            <a:chOff x="2740025" y="1176338"/>
            <a:chExt cx="3443288" cy="3598862"/>
          </a:xfrm>
        </p:grpSpPr>
        <p:sp>
          <p:nvSpPr>
            <p:cNvPr id="680" name="Google Shape;680;p14"/>
            <p:cNvSpPr/>
            <p:nvPr/>
          </p:nvSpPr>
          <p:spPr>
            <a:xfrm>
              <a:off x="4587875" y="2592388"/>
              <a:ext cx="1595438" cy="2182812"/>
            </a:xfrm>
            <a:custGeom>
              <a:avLst/>
              <a:gdLst/>
              <a:ahLst/>
              <a:cxnLst/>
              <a:rect l="l" t="t" r="r" b="b"/>
              <a:pathLst>
                <a:path w="8041" h="11002" extrusionOk="0">
                  <a:moveTo>
                    <a:pt x="5408" y="210"/>
                  </a:moveTo>
                  <a:lnTo>
                    <a:pt x="5412" y="182"/>
                  </a:lnTo>
                  <a:lnTo>
                    <a:pt x="5418" y="154"/>
                  </a:lnTo>
                  <a:lnTo>
                    <a:pt x="5422" y="142"/>
                  </a:lnTo>
                  <a:lnTo>
                    <a:pt x="5426" y="129"/>
                  </a:lnTo>
                  <a:lnTo>
                    <a:pt x="5431" y="118"/>
                  </a:lnTo>
                  <a:lnTo>
                    <a:pt x="5436" y="107"/>
                  </a:lnTo>
                  <a:lnTo>
                    <a:pt x="5443" y="95"/>
                  </a:lnTo>
                  <a:lnTo>
                    <a:pt x="5448" y="85"/>
                  </a:lnTo>
                  <a:lnTo>
                    <a:pt x="5455" y="76"/>
                  </a:lnTo>
                  <a:lnTo>
                    <a:pt x="5463" y="67"/>
                  </a:lnTo>
                  <a:lnTo>
                    <a:pt x="5471" y="58"/>
                  </a:lnTo>
                  <a:lnTo>
                    <a:pt x="5480" y="50"/>
                  </a:lnTo>
                  <a:lnTo>
                    <a:pt x="5489" y="42"/>
                  </a:lnTo>
                  <a:lnTo>
                    <a:pt x="5499" y="35"/>
                  </a:lnTo>
                  <a:lnTo>
                    <a:pt x="5509" y="30"/>
                  </a:lnTo>
                  <a:lnTo>
                    <a:pt x="5521" y="24"/>
                  </a:lnTo>
                  <a:lnTo>
                    <a:pt x="5532" y="18"/>
                  </a:lnTo>
                  <a:lnTo>
                    <a:pt x="5545" y="14"/>
                  </a:lnTo>
                  <a:lnTo>
                    <a:pt x="5558" y="10"/>
                  </a:lnTo>
                  <a:lnTo>
                    <a:pt x="5572" y="7"/>
                  </a:lnTo>
                  <a:lnTo>
                    <a:pt x="5586" y="4"/>
                  </a:lnTo>
                  <a:lnTo>
                    <a:pt x="5601" y="3"/>
                  </a:lnTo>
                  <a:lnTo>
                    <a:pt x="5617" y="1"/>
                  </a:lnTo>
                  <a:lnTo>
                    <a:pt x="5634" y="0"/>
                  </a:lnTo>
                  <a:lnTo>
                    <a:pt x="5651" y="0"/>
                  </a:lnTo>
                  <a:lnTo>
                    <a:pt x="5669" y="1"/>
                  </a:lnTo>
                  <a:lnTo>
                    <a:pt x="5687" y="3"/>
                  </a:lnTo>
                  <a:lnTo>
                    <a:pt x="5706" y="5"/>
                  </a:lnTo>
                  <a:lnTo>
                    <a:pt x="5727" y="7"/>
                  </a:lnTo>
                  <a:lnTo>
                    <a:pt x="5747" y="10"/>
                  </a:lnTo>
                  <a:lnTo>
                    <a:pt x="7717" y="1152"/>
                  </a:lnTo>
                  <a:lnTo>
                    <a:pt x="7750" y="1177"/>
                  </a:lnTo>
                  <a:lnTo>
                    <a:pt x="7781" y="1203"/>
                  </a:lnTo>
                  <a:lnTo>
                    <a:pt x="7810" y="1231"/>
                  </a:lnTo>
                  <a:lnTo>
                    <a:pt x="7837" y="1260"/>
                  </a:lnTo>
                  <a:lnTo>
                    <a:pt x="7865" y="1290"/>
                  </a:lnTo>
                  <a:lnTo>
                    <a:pt x="7888" y="1321"/>
                  </a:lnTo>
                  <a:lnTo>
                    <a:pt x="7912" y="1354"/>
                  </a:lnTo>
                  <a:lnTo>
                    <a:pt x="7932" y="1388"/>
                  </a:lnTo>
                  <a:lnTo>
                    <a:pt x="7953" y="1423"/>
                  </a:lnTo>
                  <a:lnTo>
                    <a:pt x="7971" y="1459"/>
                  </a:lnTo>
                  <a:lnTo>
                    <a:pt x="7987" y="1498"/>
                  </a:lnTo>
                  <a:lnTo>
                    <a:pt x="8001" y="1536"/>
                  </a:lnTo>
                  <a:lnTo>
                    <a:pt x="8014" y="1577"/>
                  </a:lnTo>
                  <a:lnTo>
                    <a:pt x="8024" y="1619"/>
                  </a:lnTo>
                  <a:lnTo>
                    <a:pt x="8033" y="1662"/>
                  </a:lnTo>
                  <a:lnTo>
                    <a:pt x="8041" y="1707"/>
                  </a:lnTo>
                  <a:lnTo>
                    <a:pt x="8036" y="7477"/>
                  </a:lnTo>
                  <a:lnTo>
                    <a:pt x="8039" y="7502"/>
                  </a:lnTo>
                  <a:lnTo>
                    <a:pt x="8040" y="7526"/>
                  </a:lnTo>
                  <a:lnTo>
                    <a:pt x="8041" y="7549"/>
                  </a:lnTo>
                  <a:lnTo>
                    <a:pt x="8041" y="7573"/>
                  </a:lnTo>
                  <a:lnTo>
                    <a:pt x="8040" y="7596"/>
                  </a:lnTo>
                  <a:lnTo>
                    <a:pt x="8039" y="7619"/>
                  </a:lnTo>
                  <a:lnTo>
                    <a:pt x="8038" y="7640"/>
                  </a:lnTo>
                  <a:lnTo>
                    <a:pt x="8034" y="7662"/>
                  </a:lnTo>
                  <a:lnTo>
                    <a:pt x="8031" y="7682"/>
                  </a:lnTo>
                  <a:lnTo>
                    <a:pt x="8027" y="7701"/>
                  </a:lnTo>
                  <a:lnTo>
                    <a:pt x="8023" y="7722"/>
                  </a:lnTo>
                  <a:lnTo>
                    <a:pt x="8017" y="7740"/>
                  </a:lnTo>
                  <a:lnTo>
                    <a:pt x="8012" y="7758"/>
                  </a:lnTo>
                  <a:lnTo>
                    <a:pt x="8005" y="7776"/>
                  </a:lnTo>
                  <a:lnTo>
                    <a:pt x="7997" y="7793"/>
                  </a:lnTo>
                  <a:lnTo>
                    <a:pt x="7989" y="7810"/>
                  </a:lnTo>
                  <a:lnTo>
                    <a:pt x="7980" y="7826"/>
                  </a:lnTo>
                  <a:lnTo>
                    <a:pt x="7971" y="7842"/>
                  </a:lnTo>
                  <a:lnTo>
                    <a:pt x="7961" y="7857"/>
                  </a:lnTo>
                  <a:lnTo>
                    <a:pt x="7949" y="7871"/>
                  </a:lnTo>
                  <a:lnTo>
                    <a:pt x="7938" y="7886"/>
                  </a:lnTo>
                  <a:lnTo>
                    <a:pt x="7926" y="7898"/>
                  </a:lnTo>
                  <a:lnTo>
                    <a:pt x="7913" y="7912"/>
                  </a:lnTo>
                  <a:lnTo>
                    <a:pt x="7900" y="7925"/>
                  </a:lnTo>
                  <a:lnTo>
                    <a:pt x="7885" y="7936"/>
                  </a:lnTo>
                  <a:lnTo>
                    <a:pt x="7870" y="7947"/>
                  </a:lnTo>
                  <a:lnTo>
                    <a:pt x="7854" y="7957"/>
                  </a:lnTo>
                  <a:lnTo>
                    <a:pt x="7839" y="7968"/>
                  </a:lnTo>
                  <a:lnTo>
                    <a:pt x="7822" y="7978"/>
                  </a:lnTo>
                  <a:lnTo>
                    <a:pt x="7805" y="7987"/>
                  </a:lnTo>
                  <a:lnTo>
                    <a:pt x="7786" y="7995"/>
                  </a:lnTo>
                  <a:lnTo>
                    <a:pt x="7767" y="8003"/>
                  </a:lnTo>
                  <a:lnTo>
                    <a:pt x="2710" y="10927"/>
                  </a:lnTo>
                  <a:lnTo>
                    <a:pt x="2670" y="10944"/>
                  </a:lnTo>
                  <a:lnTo>
                    <a:pt x="2632" y="10958"/>
                  </a:lnTo>
                  <a:lnTo>
                    <a:pt x="2592" y="10971"/>
                  </a:lnTo>
                  <a:lnTo>
                    <a:pt x="2554" y="10982"/>
                  </a:lnTo>
                  <a:lnTo>
                    <a:pt x="2516" y="10990"/>
                  </a:lnTo>
                  <a:lnTo>
                    <a:pt x="2478" y="10995"/>
                  </a:lnTo>
                  <a:lnTo>
                    <a:pt x="2441" y="11000"/>
                  </a:lnTo>
                  <a:lnTo>
                    <a:pt x="2403" y="11002"/>
                  </a:lnTo>
                  <a:lnTo>
                    <a:pt x="2366" y="11002"/>
                  </a:lnTo>
                  <a:lnTo>
                    <a:pt x="2329" y="11000"/>
                  </a:lnTo>
                  <a:lnTo>
                    <a:pt x="2292" y="10995"/>
                  </a:lnTo>
                  <a:lnTo>
                    <a:pt x="2256" y="10988"/>
                  </a:lnTo>
                  <a:lnTo>
                    <a:pt x="2220" y="10979"/>
                  </a:lnTo>
                  <a:lnTo>
                    <a:pt x="2184" y="10968"/>
                  </a:lnTo>
                  <a:lnTo>
                    <a:pt x="2149" y="10956"/>
                  </a:lnTo>
                  <a:lnTo>
                    <a:pt x="2114" y="10940"/>
                  </a:lnTo>
                  <a:lnTo>
                    <a:pt x="76" y="9765"/>
                  </a:lnTo>
                  <a:lnTo>
                    <a:pt x="66" y="9752"/>
                  </a:lnTo>
                  <a:lnTo>
                    <a:pt x="57" y="9738"/>
                  </a:lnTo>
                  <a:lnTo>
                    <a:pt x="48" y="9725"/>
                  </a:lnTo>
                  <a:lnTo>
                    <a:pt x="40" y="9711"/>
                  </a:lnTo>
                  <a:lnTo>
                    <a:pt x="32" y="9697"/>
                  </a:lnTo>
                  <a:lnTo>
                    <a:pt x="26" y="9684"/>
                  </a:lnTo>
                  <a:lnTo>
                    <a:pt x="20" y="9670"/>
                  </a:lnTo>
                  <a:lnTo>
                    <a:pt x="14" y="9657"/>
                  </a:lnTo>
                  <a:lnTo>
                    <a:pt x="10" y="9643"/>
                  </a:lnTo>
                  <a:lnTo>
                    <a:pt x="6" y="9629"/>
                  </a:lnTo>
                  <a:lnTo>
                    <a:pt x="3" y="9616"/>
                  </a:lnTo>
                  <a:lnTo>
                    <a:pt x="1" y="9602"/>
                  </a:lnTo>
                  <a:lnTo>
                    <a:pt x="0" y="9589"/>
                  </a:lnTo>
                  <a:lnTo>
                    <a:pt x="0" y="9575"/>
                  </a:lnTo>
                  <a:lnTo>
                    <a:pt x="0" y="9561"/>
                  </a:lnTo>
                  <a:lnTo>
                    <a:pt x="1" y="9548"/>
                  </a:lnTo>
                  <a:lnTo>
                    <a:pt x="3" y="9535"/>
                  </a:lnTo>
                  <a:lnTo>
                    <a:pt x="5" y="9522"/>
                  </a:lnTo>
                  <a:lnTo>
                    <a:pt x="9" y="9508"/>
                  </a:lnTo>
                  <a:lnTo>
                    <a:pt x="13" y="9494"/>
                  </a:lnTo>
                  <a:lnTo>
                    <a:pt x="19" y="9482"/>
                  </a:lnTo>
                  <a:lnTo>
                    <a:pt x="24" y="9468"/>
                  </a:lnTo>
                  <a:lnTo>
                    <a:pt x="32" y="9455"/>
                  </a:lnTo>
                  <a:lnTo>
                    <a:pt x="40" y="9442"/>
                  </a:lnTo>
                  <a:lnTo>
                    <a:pt x="49" y="9429"/>
                  </a:lnTo>
                  <a:lnTo>
                    <a:pt x="60" y="9416"/>
                  </a:lnTo>
                  <a:lnTo>
                    <a:pt x="70" y="9403"/>
                  </a:lnTo>
                  <a:lnTo>
                    <a:pt x="82" y="9390"/>
                  </a:lnTo>
                  <a:lnTo>
                    <a:pt x="95" y="9378"/>
                  </a:lnTo>
                  <a:lnTo>
                    <a:pt x="108" y="9364"/>
                  </a:lnTo>
                  <a:lnTo>
                    <a:pt x="123" y="9352"/>
                  </a:lnTo>
                  <a:lnTo>
                    <a:pt x="139" y="9339"/>
                  </a:lnTo>
                  <a:lnTo>
                    <a:pt x="1865" y="8377"/>
                  </a:lnTo>
                  <a:lnTo>
                    <a:pt x="1895" y="8356"/>
                  </a:lnTo>
                  <a:lnTo>
                    <a:pt x="1924" y="8337"/>
                  </a:lnTo>
                  <a:lnTo>
                    <a:pt x="1952" y="8316"/>
                  </a:lnTo>
                  <a:lnTo>
                    <a:pt x="1979" y="8294"/>
                  </a:lnTo>
                  <a:lnTo>
                    <a:pt x="2005" y="8271"/>
                  </a:lnTo>
                  <a:lnTo>
                    <a:pt x="2030" y="8248"/>
                  </a:lnTo>
                  <a:lnTo>
                    <a:pt x="2055" y="8224"/>
                  </a:lnTo>
                  <a:lnTo>
                    <a:pt x="2078" y="8199"/>
                  </a:lnTo>
                  <a:lnTo>
                    <a:pt x="2100" y="8173"/>
                  </a:lnTo>
                  <a:lnTo>
                    <a:pt x="2122" y="8146"/>
                  </a:lnTo>
                  <a:lnTo>
                    <a:pt x="2142" y="8118"/>
                  </a:lnTo>
                  <a:lnTo>
                    <a:pt x="2161" y="8090"/>
                  </a:lnTo>
                  <a:lnTo>
                    <a:pt x="2179" y="8062"/>
                  </a:lnTo>
                  <a:lnTo>
                    <a:pt x="2197" y="8032"/>
                  </a:lnTo>
                  <a:lnTo>
                    <a:pt x="2213" y="8002"/>
                  </a:lnTo>
                  <a:lnTo>
                    <a:pt x="2229" y="7970"/>
                  </a:lnTo>
                  <a:lnTo>
                    <a:pt x="2244" y="7938"/>
                  </a:lnTo>
                  <a:lnTo>
                    <a:pt x="2257" y="7905"/>
                  </a:lnTo>
                  <a:lnTo>
                    <a:pt x="2271" y="7871"/>
                  </a:lnTo>
                  <a:lnTo>
                    <a:pt x="2282" y="7837"/>
                  </a:lnTo>
                  <a:lnTo>
                    <a:pt x="2294" y="7802"/>
                  </a:lnTo>
                  <a:lnTo>
                    <a:pt x="2304" y="7766"/>
                  </a:lnTo>
                  <a:lnTo>
                    <a:pt x="2313" y="7728"/>
                  </a:lnTo>
                  <a:lnTo>
                    <a:pt x="2321" y="7691"/>
                  </a:lnTo>
                  <a:lnTo>
                    <a:pt x="2328" y="7654"/>
                  </a:lnTo>
                  <a:lnTo>
                    <a:pt x="2334" y="7614"/>
                  </a:lnTo>
                  <a:lnTo>
                    <a:pt x="2340" y="7574"/>
                  </a:lnTo>
                  <a:lnTo>
                    <a:pt x="2344" y="7533"/>
                  </a:lnTo>
                  <a:lnTo>
                    <a:pt x="2348" y="7493"/>
                  </a:lnTo>
                  <a:lnTo>
                    <a:pt x="2351" y="7451"/>
                  </a:lnTo>
                  <a:lnTo>
                    <a:pt x="2352" y="7408"/>
                  </a:lnTo>
                  <a:lnTo>
                    <a:pt x="2354" y="7365"/>
                  </a:lnTo>
                  <a:lnTo>
                    <a:pt x="2326" y="4955"/>
                  </a:lnTo>
                  <a:lnTo>
                    <a:pt x="2328" y="4911"/>
                  </a:lnTo>
                  <a:lnTo>
                    <a:pt x="2331" y="4866"/>
                  </a:lnTo>
                  <a:lnTo>
                    <a:pt x="2334" y="4845"/>
                  </a:lnTo>
                  <a:lnTo>
                    <a:pt x="2337" y="4824"/>
                  </a:lnTo>
                  <a:lnTo>
                    <a:pt x="2341" y="4804"/>
                  </a:lnTo>
                  <a:lnTo>
                    <a:pt x="2346" y="4784"/>
                  </a:lnTo>
                  <a:lnTo>
                    <a:pt x="2351" y="4763"/>
                  </a:lnTo>
                  <a:lnTo>
                    <a:pt x="2357" y="4744"/>
                  </a:lnTo>
                  <a:lnTo>
                    <a:pt x="2364" y="4725"/>
                  </a:lnTo>
                  <a:lnTo>
                    <a:pt x="2372" y="4705"/>
                  </a:lnTo>
                  <a:lnTo>
                    <a:pt x="2380" y="4686"/>
                  </a:lnTo>
                  <a:lnTo>
                    <a:pt x="2389" y="4667"/>
                  </a:lnTo>
                  <a:lnTo>
                    <a:pt x="2399" y="4649"/>
                  </a:lnTo>
                  <a:lnTo>
                    <a:pt x="2410" y="4629"/>
                  </a:lnTo>
                  <a:lnTo>
                    <a:pt x="2421" y="4611"/>
                  </a:lnTo>
                  <a:lnTo>
                    <a:pt x="2435" y="4593"/>
                  </a:lnTo>
                  <a:lnTo>
                    <a:pt x="2449" y="4575"/>
                  </a:lnTo>
                  <a:lnTo>
                    <a:pt x="2463" y="4557"/>
                  </a:lnTo>
                  <a:lnTo>
                    <a:pt x="2479" y="4539"/>
                  </a:lnTo>
                  <a:lnTo>
                    <a:pt x="2496" y="4522"/>
                  </a:lnTo>
                  <a:lnTo>
                    <a:pt x="2513" y="4504"/>
                  </a:lnTo>
                  <a:lnTo>
                    <a:pt x="2532" y="4486"/>
                  </a:lnTo>
                  <a:lnTo>
                    <a:pt x="2553" y="4469"/>
                  </a:lnTo>
                  <a:lnTo>
                    <a:pt x="2573" y="4450"/>
                  </a:lnTo>
                  <a:lnTo>
                    <a:pt x="2596" y="4433"/>
                  </a:lnTo>
                  <a:lnTo>
                    <a:pt x="2619" y="4415"/>
                  </a:lnTo>
                  <a:lnTo>
                    <a:pt x="2644" y="4398"/>
                  </a:lnTo>
                  <a:lnTo>
                    <a:pt x="2670" y="4380"/>
                  </a:lnTo>
                  <a:lnTo>
                    <a:pt x="2697" y="4363"/>
                  </a:lnTo>
                  <a:lnTo>
                    <a:pt x="2726" y="4345"/>
                  </a:lnTo>
                  <a:lnTo>
                    <a:pt x="4866" y="3097"/>
                  </a:lnTo>
                  <a:lnTo>
                    <a:pt x="4901" y="3079"/>
                  </a:lnTo>
                  <a:lnTo>
                    <a:pt x="4935" y="3061"/>
                  </a:lnTo>
                  <a:lnTo>
                    <a:pt x="4969" y="3041"/>
                  </a:lnTo>
                  <a:lnTo>
                    <a:pt x="5000" y="3022"/>
                  </a:lnTo>
                  <a:lnTo>
                    <a:pt x="5031" y="3002"/>
                  </a:lnTo>
                  <a:lnTo>
                    <a:pt x="5060" y="2980"/>
                  </a:lnTo>
                  <a:lnTo>
                    <a:pt x="5089" y="2958"/>
                  </a:lnTo>
                  <a:lnTo>
                    <a:pt x="5116" y="2935"/>
                  </a:lnTo>
                  <a:lnTo>
                    <a:pt x="5142" y="2911"/>
                  </a:lnTo>
                  <a:lnTo>
                    <a:pt x="5166" y="2886"/>
                  </a:lnTo>
                  <a:lnTo>
                    <a:pt x="5189" y="2861"/>
                  </a:lnTo>
                  <a:lnTo>
                    <a:pt x="5212" y="2835"/>
                  </a:lnTo>
                  <a:lnTo>
                    <a:pt x="5233" y="2808"/>
                  </a:lnTo>
                  <a:lnTo>
                    <a:pt x="5254" y="2781"/>
                  </a:lnTo>
                  <a:lnTo>
                    <a:pt x="5272" y="2752"/>
                  </a:lnTo>
                  <a:lnTo>
                    <a:pt x="5290" y="2723"/>
                  </a:lnTo>
                  <a:lnTo>
                    <a:pt x="5307" y="2693"/>
                  </a:lnTo>
                  <a:lnTo>
                    <a:pt x="5322" y="2663"/>
                  </a:lnTo>
                  <a:lnTo>
                    <a:pt x="5336" y="2631"/>
                  </a:lnTo>
                  <a:lnTo>
                    <a:pt x="5350" y="2598"/>
                  </a:lnTo>
                  <a:lnTo>
                    <a:pt x="5361" y="2565"/>
                  </a:lnTo>
                  <a:lnTo>
                    <a:pt x="5373" y="2531"/>
                  </a:lnTo>
                  <a:lnTo>
                    <a:pt x="5382" y="2497"/>
                  </a:lnTo>
                  <a:lnTo>
                    <a:pt x="5391" y="2462"/>
                  </a:lnTo>
                  <a:lnTo>
                    <a:pt x="5397" y="2426"/>
                  </a:lnTo>
                  <a:lnTo>
                    <a:pt x="5404" y="2389"/>
                  </a:lnTo>
                  <a:lnTo>
                    <a:pt x="5409" y="2351"/>
                  </a:lnTo>
                  <a:lnTo>
                    <a:pt x="5412" y="2313"/>
                  </a:lnTo>
                  <a:lnTo>
                    <a:pt x="5416" y="2273"/>
                  </a:lnTo>
                  <a:lnTo>
                    <a:pt x="5417" y="2233"/>
                  </a:lnTo>
                  <a:lnTo>
                    <a:pt x="5417" y="2192"/>
                  </a:lnTo>
                  <a:lnTo>
                    <a:pt x="5417" y="2150"/>
                  </a:lnTo>
                  <a:lnTo>
                    <a:pt x="5408" y="210"/>
                  </a:lnTo>
                  <a:close/>
                </a:path>
              </a:pathLst>
            </a:custGeom>
            <a:solidFill>
              <a:schemeClr val="accent3"/>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681" name="Google Shape;681;p14"/>
            <p:cNvSpPr/>
            <p:nvPr/>
          </p:nvSpPr>
          <p:spPr>
            <a:xfrm>
              <a:off x="2740025" y="2592388"/>
              <a:ext cx="1595438" cy="2182812"/>
            </a:xfrm>
            <a:custGeom>
              <a:avLst/>
              <a:gdLst/>
              <a:ahLst/>
              <a:cxnLst/>
              <a:rect l="l" t="t" r="r" b="b"/>
              <a:pathLst>
                <a:path w="8041" h="11002" extrusionOk="0">
                  <a:moveTo>
                    <a:pt x="2633" y="210"/>
                  </a:moveTo>
                  <a:lnTo>
                    <a:pt x="2629" y="182"/>
                  </a:lnTo>
                  <a:lnTo>
                    <a:pt x="2623" y="154"/>
                  </a:lnTo>
                  <a:lnTo>
                    <a:pt x="2619" y="142"/>
                  </a:lnTo>
                  <a:lnTo>
                    <a:pt x="2615" y="129"/>
                  </a:lnTo>
                  <a:lnTo>
                    <a:pt x="2610" y="118"/>
                  </a:lnTo>
                  <a:lnTo>
                    <a:pt x="2605" y="107"/>
                  </a:lnTo>
                  <a:lnTo>
                    <a:pt x="2598" y="95"/>
                  </a:lnTo>
                  <a:lnTo>
                    <a:pt x="2593" y="85"/>
                  </a:lnTo>
                  <a:lnTo>
                    <a:pt x="2586" y="76"/>
                  </a:lnTo>
                  <a:lnTo>
                    <a:pt x="2578" y="67"/>
                  </a:lnTo>
                  <a:lnTo>
                    <a:pt x="2570" y="58"/>
                  </a:lnTo>
                  <a:lnTo>
                    <a:pt x="2561" y="50"/>
                  </a:lnTo>
                  <a:lnTo>
                    <a:pt x="2552" y="42"/>
                  </a:lnTo>
                  <a:lnTo>
                    <a:pt x="2542" y="35"/>
                  </a:lnTo>
                  <a:lnTo>
                    <a:pt x="2532" y="30"/>
                  </a:lnTo>
                  <a:lnTo>
                    <a:pt x="2520" y="24"/>
                  </a:lnTo>
                  <a:lnTo>
                    <a:pt x="2509" y="18"/>
                  </a:lnTo>
                  <a:lnTo>
                    <a:pt x="2496" y="14"/>
                  </a:lnTo>
                  <a:lnTo>
                    <a:pt x="2483" y="10"/>
                  </a:lnTo>
                  <a:lnTo>
                    <a:pt x="2469" y="7"/>
                  </a:lnTo>
                  <a:lnTo>
                    <a:pt x="2455" y="4"/>
                  </a:lnTo>
                  <a:lnTo>
                    <a:pt x="2440" y="3"/>
                  </a:lnTo>
                  <a:lnTo>
                    <a:pt x="2424" y="1"/>
                  </a:lnTo>
                  <a:lnTo>
                    <a:pt x="2407" y="0"/>
                  </a:lnTo>
                  <a:lnTo>
                    <a:pt x="2390" y="0"/>
                  </a:lnTo>
                  <a:lnTo>
                    <a:pt x="2372" y="1"/>
                  </a:lnTo>
                  <a:lnTo>
                    <a:pt x="2354" y="3"/>
                  </a:lnTo>
                  <a:lnTo>
                    <a:pt x="2335" y="5"/>
                  </a:lnTo>
                  <a:lnTo>
                    <a:pt x="2314" y="7"/>
                  </a:lnTo>
                  <a:lnTo>
                    <a:pt x="2294" y="10"/>
                  </a:lnTo>
                  <a:lnTo>
                    <a:pt x="324" y="1152"/>
                  </a:lnTo>
                  <a:lnTo>
                    <a:pt x="291" y="1177"/>
                  </a:lnTo>
                  <a:lnTo>
                    <a:pt x="260" y="1203"/>
                  </a:lnTo>
                  <a:lnTo>
                    <a:pt x="231" y="1231"/>
                  </a:lnTo>
                  <a:lnTo>
                    <a:pt x="204" y="1260"/>
                  </a:lnTo>
                  <a:lnTo>
                    <a:pt x="176" y="1290"/>
                  </a:lnTo>
                  <a:lnTo>
                    <a:pt x="153" y="1321"/>
                  </a:lnTo>
                  <a:lnTo>
                    <a:pt x="129" y="1354"/>
                  </a:lnTo>
                  <a:lnTo>
                    <a:pt x="109" y="1388"/>
                  </a:lnTo>
                  <a:lnTo>
                    <a:pt x="88" y="1423"/>
                  </a:lnTo>
                  <a:lnTo>
                    <a:pt x="70" y="1459"/>
                  </a:lnTo>
                  <a:lnTo>
                    <a:pt x="54" y="1498"/>
                  </a:lnTo>
                  <a:lnTo>
                    <a:pt x="40" y="1536"/>
                  </a:lnTo>
                  <a:lnTo>
                    <a:pt x="27" y="1577"/>
                  </a:lnTo>
                  <a:lnTo>
                    <a:pt x="17" y="1619"/>
                  </a:lnTo>
                  <a:lnTo>
                    <a:pt x="8" y="1662"/>
                  </a:lnTo>
                  <a:lnTo>
                    <a:pt x="0" y="1707"/>
                  </a:lnTo>
                  <a:lnTo>
                    <a:pt x="5" y="7477"/>
                  </a:lnTo>
                  <a:lnTo>
                    <a:pt x="2" y="7502"/>
                  </a:lnTo>
                  <a:lnTo>
                    <a:pt x="1" y="7526"/>
                  </a:lnTo>
                  <a:lnTo>
                    <a:pt x="0" y="7549"/>
                  </a:lnTo>
                  <a:lnTo>
                    <a:pt x="0" y="7573"/>
                  </a:lnTo>
                  <a:lnTo>
                    <a:pt x="1" y="7596"/>
                  </a:lnTo>
                  <a:lnTo>
                    <a:pt x="2" y="7619"/>
                  </a:lnTo>
                  <a:lnTo>
                    <a:pt x="3" y="7640"/>
                  </a:lnTo>
                  <a:lnTo>
                    <a:pt x="7" y="7662"/>
                  </a:lnTo>
                  <a:lnTo>
                    <a:pt x="10" y="7682"/>
                  </a:lnTo>
                  <a:lnTo>
                    <a:pt x="14" y="7701"/>
                  </a:lnTo>
                  <a:lnTo>
                    <a:pt x="18" y="7722"/>
                  </a:lnTo>
                  <a:lnTo>
                    <a:pt x="24" y="7740"/>
                  </a:lnTo>
                  <a:lnTo>
                    <a:pt x="29" y="7758"/>
                  </a:lnTo>
                  <a:lnTo>
                    <a:pt x="36" y="7776"/>
                  </a:lnTo>
                  <a:lnTo>
                    <a:pt x="44" y="7793"/>
                  </a:lnTo>
                  <a:lnTo>
                    <a:pt x="52" y="7810"/>
                  </a:lnTo>
                  <a:lnTo>
                    <a:pt x="61" y="7826"/>
                  </a:lnTo>
                  <a:lnTo>
                    <a:pt x="70" y="7842"/>
                  </a:lnTo>
                  <a:lnTo>
                    <a:pt x="80" y="7857"/>
                  </a:lnTo>
                  <a:lnTo>
                    <a:pt x="92" y="7871"/>
                  </a:lnTo>
                  <a:lnTo>
                    <a:pt x="103" y="7886"/>
                  </a:lnTo>
                  <a:lnTo>
                    <a:pt x="115" y="7898"/>
                  </a:lnTo>
                  <a:lnTo>
                    <a:pt x="128" y="7912"/>
                  </a:lnTo>
                  <a:lnTo>
                    <a:pt x="141" y="7925"/>
                  </a:lnTo>
                  <a:lnTo>
                    <a:pt x="156" y="7936"/>
                  </a:lnTo>
                  <a:lnTo>
                    <a:pt x="171" y="7947"/>
                  </a:lnTo>
                  <a:lnTo>
                    <a:pt x="187" y="7957"/>
                  </a:lnTo>
                  <a:lnTo>
                    <a:pt x="202" y="7968"/>
                  </a:lnTo>
                  <a:lnTo>
                    <a:pt x="219" y="7978"/>
                  </a:lnTo>
                  <a:lnTo>
                    <a:pt x="236" y="7987"/>
                  </a:lnTo>
                  <a:lnTo>
                    <a:pt x="255" y="7995"/>
                  </a:lnTo>
                  <a:lnTo>
                    <a:pt x="274" y="8003"/>
                  </a:lnTo>
                  <a:lnTo>
                    <a:pt x="5331" y="10927"/>
                  </a:lnTo>
                  <a:lnTo>
                    <a:pt x="5371" y="10944"/>
                  </a:lnTo>
                  <a:lnTo>
                    <a:pt x="5409" y="10958"/>
                  </a:lnTo>
                  <a:lnTo>
                    <a:pt x="5449" y="10971"/>
                  </a:lnTo>
                  <a:lnTo>
                    <a:pt x="5487" y="10982"/>
                  </a:lnTo>
                  <a:lnTo>
                    <a:pt x="5525" y="10990"/>
                  </a:lnTo>
                  <a:lnTo>
                    <a:pt x="5563" y="10995"/>
                  </a:lnTo>
                  <a:lnTo>
                    <a:pt x="5600" y="11000"/>
                  </a:lnTo>
                  <a:lnTo>
                    <a:pt x="5638" y="11002"/>
                  </a:lnTo>
                  <a:lnTo>
                    <a:pt x="5675" y="11002"/>
                  </a:lnTo>
                  <a:lnTo>
                    <a:pt x="5712" y="11000"/>
                  </a:lnTo>
                  <a:lnTo>
                    <a:pt x="5749" y="10995"/>
                  </a:lnTo>
                  <a:lnTo>
                    <a:pt x="5785" y="10988"/>
                  </a:lnTo>
                  <a:lnTo>
                    <a:pt x="5821" y="10979"/>
                  </a:lnTo>
                  <a:lnTo>
                    <a:pt x="5857" y="10968"/>
                  </a:lnTo>
                  <a:lnTo>
                    <a:pt x="5892" y="10956"/>
                  </a:lnTo>
                  <a:lnTo>
                    <a:pt x="5927" y="10940"/>
                  </a:lnTo>
                  <a:lnTo>
                    <a:pt x="7965" y="9765"/>
                  </a:lnTo>
                  <a:lnTo>
                    <a:pt x="7975" y="9752"/>
                  </a:lnTo>
                  <a:lnTo>
                    <a:pt x="7984" y="9738"/>
                  </a:lnTo>
                  <a:lnTo>
                    <a:pt x="7993" y="9725"/>
                  </a:lnTo>
                  <a:lnTo>
                    <a:pt x="8001" y="9711"/>
                  </a:lnTo>
                  <a:lnTo>
                    <a:pt x="8009" y="9697"/>
                  </a:lnTo>
                  <a:lnTo>
                    <a:pt x="8015" y="9684"/>
                  </a:lnTo>
                  <a:lnTo>
                    <a:pt x="8021" y="9670"/>
                  </a:lnTo>
                  <a:lnTo>
                    <a:pt x="8027" y="9657"/>
                  </a:lnTo>
                  <a:lnTo>
                    <a:pt x="8031" y="9643"/>
                  </a:lnTo>
                  <a:lnTo>
                    <a:pt x="8035" y="9629"/>
                  </a:lnTo>
                  <a:lnTo>
                    <a:pt x="8038" y="9616"/>
                  </a:lnTo>
                  <a:lnTo>
                    <a:pt x="8040" y="9602"/>
                  </a:lnTo>
                  <a:lnTo>
                    <a:pt x="8041" y="9589"/>
                  </a:lnTo>
                  <a:lnTo>
                    <a:pt x="8041" y="9575"/>
                  </a:lnTo>
                  <a:lnTo>
                    <a:pt x="8041" y="9561"/>
                  </a:lnTo>
                  <a:lnTo>
                    <a:pt x="8040" y="9548"/>
                  </a:lnTo>
                  <a:lnTo>
                    <a:pt x="8038" y="9535"/>
                  </a:lnTo>
                  <a:lnTo>
                    <a:pt x="8036" y="9522"/>
                  </a:lnTo>
                  <a:lnTo>
                    <a:pt x="8032" y="9508"/>
                  </a:lnTo>
                  <a:lnTo>
                    <a:pt x="8028" y="9494"/>
                  </a:lnTo>
                  <a:lnTo>
                    <a:pt x="8022" y="9482"/>
                  </a:lnTo>
                  <a:lnTo>
                    <a:pt x="8017" y="9468"/>
                  </a:lnTo>
                  <a:lnTo>
                    <a:pt x="8009" y="9455"/>
                  </a:lnTo>
                  <a:lnTo>
                    <a:pt x="8001" y="9442"/>
                  </a:lnTo>
                  <a:lnTo>
                    <a:pt x="7992" y="9429"/>
                  </a:lnTo>
                  <a:lnTo>
                    <a:pt x="7981" y="9416"/>
                  </a:lnTo>
                  <a:lnTo>
                    <a:pt x="7971" y="9403"/>
                  </a:lnTo>
                  <a:lnTo>
                    <a:pt x="7959" y="9390"/>
                  </a:lnTo>
                  <a:lnTo>
                    <a:pt x="7946" y="9378"/>
                  </a:lnTo>
                  <a:lnTo>
                    <a:pt x="7933" y="9364"/>
                  </a:lnTo>
                  <a:lnTo>
                    <a:pt x="7918" y="9352"/>
                  </a:lnTo>
                  <a:lnTo>
                    <a:pt x="7902" y="9339"/>
                  </a:lnTo>
                  <a:lnTo>
                    <a:pt x="6176" y="8377"/>
                  </a:lnTo>
                  <a:lnTo>
                    <a:pt x="6146" y="8356"/>
                  </a:lnTo>
                  <a:lnTo>
                    <a:pt x="6117" y="8337"/>
                  </a:lnTo>
                  <a:lnTo>
                    <a:pt x="6089" y="8316"/>
                  </a:lnTo>
                  <a:lnTo>
                    <a:pt x="6062" y="8294"/>
                  </a:lnTo>
                  <a:lnTo>
                    <a:pt x="6036" y="8271"/>
                  </a:lnTo>
                  <a:lnTo>
                    <a:pt x="6011" y="8248"/>
                  </a:lnTo>
                  <a:lnTo>
                    <a:pt x="5986" y="8224"/>
                  </a:lnTo>
                  <a:lnTo>
                    <a:pt x="5963" y="8199"/>
                  </a:lnTo>
                  <a:lnTo>
                    <a:pt x="5941" y="8173"/>
                  </a:lnTo>
                  <a:lnTo>
                    <a:pt x="5919" y="8146"/>
                  </a:lnTo>
                  <a:lnTo>
                    <a:pt x="5899" y="8118"/>
                  </a:lnTo>
                  <a:lnTo>
                    <a:pt x="5880" y="8090"/>
                  </a:lnTo>
                  <a:lnTo>
                    <a:pt x="5862" y="8062"/>
                  </a:lnTo>
                  <a:lnTo>
                    <a:pt x="5844" y="8032"/>
                  </a:lnTo>
                  <a:lnTo>
                    <a:pt x="5828" y="8002"/>
                  </a:lnTo>
                  <a:lnTo>
                    <a:pt x="5812" y="7970"/>
                  </a:lnTo>
                  <a:lnTo>
                    <a:pt x="5797" y="7938"/>
                  </a:lnTo>
                  <a:lnTo>
                    <a:pt x="5784" y="7905"/>
                  </a:lnTo>
                  <a:lnTo>
                    <a:pt x="5770" y="7871"/>
                  </a:lnTo>
                  <a:lnTo>
                    <a:pt x="5759" y="7837"/>
                  </a:lnTo>
                  <a:lnTo>
                    <a:pt x="5747" y="7802"/>
                  </a:lnTo>
                  <a:lnTo>
                    <a:pt x="5737" y="7766"/>
                  </a:lnTo>
                  <a:lnTo>
                    <a:pt x="5728" y="7728"/>
                  </a:lnTo>
                  <a:lnTo>
                    <a:pt x="5720" y="7691"/>
                  </a:lnTo>
                  <a:lnTo>
                    <a:pt x="5713" y="7654"/>
                  </a:lnTo>
                  <a:lnTo>
                    <a:pt x="5707" y="7614"/>
                  </a:lnTo>
                  <a:lnTo>
                    <a:pt x="5701" y="7574"/>
                  </a:lnTo>
                  <a:lnTo>
                    <a:pt x="5697" y="7533"/>
                  </a:lnTo>
                  <a:lnTo>
                    <a:pt x="5693" y="7493"/>
                  </a:lnTo>
                  <a:lnTo>
                    <a:pt x="5690" y="7451"/>
                  </a:lnTo>
                  <a:lnTo>
                    <a:pt x="5689" y="7408"/>
                  </a:lnTo>
                  <a:lnTo>
                    <a:pt x="5687" y="7365"/>
                  </a:lnTo>
                  <a:lnTo>
                    <a:pt x="5715" y="4955"/>
                  </a:lnTo>
                  <a:lnTo>
                    <a:pt x="5713" y="4911"/>
                  </a:lnTo>
                  <a:lnTo>
                    <a:pt x="5710" y="4866"/>
                  </a:lnTo>
                  <a:lnTo>
                    <a:pt x="5707" y="4845"/>
                  </a:lnTo>
                  <a:lnTo>
                    <a:pt x="5704" y="4824"/>
                  </a:lnTo>
                  <a:lnTo>
                    <a:pt x="5700" y="4804"/>
                  </a:lnTo>
                  <a:lnTo>
                    <a:pt x="5695" y="4784"/>
                  </a:lnTo>
                  <a:lnTo>
                    <a:pt x="5690" y="4763"/>
                  </a:lnTo>
                  <a:lnTo>
                    <a:pt x="5684" y="4744"/>
                  </a:lnTo>
                  <a:lnTo>
                    <a:pt x="5677" y="4725"/>
                  </a:lnTo>
                  <a:lnTo>
                    <a:pt x="5669" y="4705"/>
                  </a:lnTo>
                  <a:lnTo>
                    <a:pt x="5661" y="4686"/>
                  </a:lnTo>
                  <a:lnTo>
                    <a:pt x="5652" y="4667"/>
                  </a:lnTo>
                  <a:lnTo>
                    <a:pt x="5642" y="4649"/>
                  </a:lnTo>
                  <a:lnTo>
                    <a:pt x="5631" y="4629"/>
                  </a:lnTo>
                  <a:lnTo>
                    <a:pt x="5620" y="4611"/>
                  </a:lnTo>
                  <a:lnTo>
                    <a:pt x="5606" y="4593"/>
                  </a:lnTo>
                  <a:lnTo>
                    <a:pt x="5592" y="4575"/>
                  </a:lnTo>
                  <a:lnTo>
                    <a:pt x="5578" y="4557"/>
                  </a:lnTo>
                  <a:lnTo>
                    <a:pt x="5562" y="4539"/>
                  </a:lnTo>
                  <a:lnTo>
                    <a:pt x="5545" y="4522"/>
                  </a:lnTo>
                  <a:lnTo>
                    <a:pt x="5528" y="4504"/>
                  </a:lnTo>
                  <a:lnTo>
                    <a:pt x="5509" y="4486"/>
                  </a:lnTo>
                  <a:lnTo>
                    <a:pt x="5488" y="4469"/>
                  </a:lnTo>
                  <a:lnTo>
                    <a:pt x="5468" y="4450"/>
                  </a:lnTo>
                  <a:lnTo>
                    <a:pt x="5445" y="4433"/>
                  </a:lnTo>
                  <a:lnTo>
                    <a:pt x="5422" y="4415"/>
                  </a:lnTo>
                  <a:lnTo>
                    <a:pt x="5397" y="4398"/>
                  </a:lnTo>
                  <a:lnTo>
                    <a:pt x="5371" y="4380"/>
                  </a:lnTo>
                  <a:lnTo>
                    <a:pt x="5344" y="4363"/>
                  </a:lnTo>
                  <a:lnTo>
                    <a:pt x="5315" y="4345"/>
                  </a:lnTo>
                  <a:lnTo>
                    <a:pt x="3175" y="3097"/>
                  </a:lnTo>
                  <a:lnTo>
                    <a:pt x="3140" y="3079"/>
                  </a:lnTo>
                  <a:lnTo>
                    <a:pt x="3106" y="3061"/>
                  </a:lnTo>
                  <a:lnTo>
                    <a:pt x="3072" y="3041"/>
                  </a:lnTo>
                  <a:lnTo>
                    <a:pt x="3041" y="3022"/>
                  </a:lnTo>
                  <a:lnTo>
                    <a:pt x="3010" y="3002"/>
                  </a:lnTo>
                  <a:lnTo>
                    <a:pt x="2981" y="2980"/>
                  </a:lnTo>
                  <a:lnTo>
                    <a:pt x="2952" y="2958"/>
                  </a:lnTo>
                  <a:lnTo>
                    <a:pt x="2925" y="2935"/>
                  </a:lnTo>
                  <a:lnTo>
                    <a:pt x="2899" y="2911"/>
                  </a:lnTo>
                  <a:lnTo>
                    <a:pt x="2875" y="2886"/>
                  </a:lnTo>
                  <a:lnTo>
                    <a:pt x="2852" y="2861"/>
                  </a:lnTo>
                  <a:lnTo>
                    <a:pt x="2829" y="2835"/>
                  </a:lnTo>
                  <a:lnTo>
                    <a:pt x="2808" y="2808"/>
                  </a:lnTo>
                  <a:lnTo>
                    <a:pt x="2787" y="2781"/>
                  </a:lnTo>
                  <a:lnTo>
                    <a:pt x="2769" y="2752"/>
                  </a:lnTo>
                  <a:lnTo>
                    <a:pt x="2751" y="2723"/>
                  </a:lnTo>
                  <a:lnTo>
                    <a:pt x="2734" y="2693"/>
                  </a:lnTo>
                  <a:lnTo>
                    <a:pt x="2719" y="2663"/>
                  </a:lnTo>
                  <a:lnTo>
                    <a:pt x="2705" y="2631"/>
                  </a:lnTo>
                  <a:lnTo>
                    <a:pt x="2691" y="2598"/>
                  </a:lnTo>
                  <a:lnTo>
                    <a:pt x="2680" y="2565"/>
                  </a:lnTo>
                  <a:lnTo>
                    <a:pt x="2668" y="2531"/>
                  </a:lnTo>
                  <a:lnTo>
                    <a:pt x="2659" y="2497"/>
                  </a:lnTo>
                  <a:lnTo>
                    <a:pt x="2650" y="2462"/>
                  </a:lnTo>
                  <a:lnTo>
                    <a:pt x="2644" y="2426"/>
                  </a:lnTo>
                  <a:lnTo>
                    <a:pt x="2637" y="2389"/>
                  </a:lnTo>
                  <a:lnTo>
                    <a:pt x="2632" y="2351"/>
                  </a:lnTo>
                  <a:lnTo>
                    <a:pt x="2629" y="2313"/>
                  </a:lnTo>
                  <a:lnTo>
                    <a:pt x="2625" y="2273"/>
                  </a:lnTo>
                  <a:lnTo>
                    <a:pt x="2624" y="2233"/>
                  </a:lnTo>
                  <a:lnTo>
                    <a:pt x="2624" y="2192"/>
                  </a:lnTo>
                  <a:lnTo>
                    <a:pt x="2624" y="2150"/>
                  </a:lnTo>
                  <a:lnTo>
                    <a:pt x="2633" y="210"/>
                  </a:lnTo>
                  <a:close/>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682" name="Google Shape;682;p14"/>
            <p:cNvSpPr/>
            <p:nvPr/>
          </p:nvSpPr>
          <p:spPr>
            <a:xfrm>
              <a:off x="3340100" y="1176338"/>
              <a:ext cx="2241550" cy="1279525"/>
            </a:xfrm>
            <a:custGeom>
              <a:avLst/>
              <a:gdLst/>
              <a:ahLst/>
              <a:cxnLst/>
              <a:rect l="l" t="t" r="r" b="b"/>
              <a:pathLst>
                <a:path w="11299" h="6451" extrusionOk="0">
                  <a:moveTo>
                    <a:pt x="10957" y="6057"/>
                  </a:moveTo>
                  <a:lnTo>
                    <a:pt x="10984" y="6069"/>
                  </a:lnTo>
                  <a:lnTo>
                    <a:pt x="11010" y="6077"/>
                  </a:lnTo>
                  <a:lnTo>
                    <a:pt x="11022" y="6080"/>
                  </a:lnTo>
                  <a:lnTo>
                    <a:pt x="11036" y="6082"/>
                  </a:lnTo>
                  <a:lnTo>
                    <a:pt x="11048" y="6085"/>
                  </a:lnTo>
                  <a:lnTo>
                    <a:pt x="11061" y="6085"/>
                  </a:lnTo>
                  <a:lnTo>
                    <a:pt x="11072" y="6086"/>
                  </a:lnTo>
                  <a:lnTo>
                    <a:pt x="11085" y="6085"/>
                  </a:lnTo>
                  <a:lnTo>
                    <a:pt x="11097" y="6083"/>
                  </a:lnTo>
                  <a:lnTo>
                    <a:pt x="11108" y="6081"/>
                  </a:lnTo>
                  <a:lnTo>
                    <a:pt x="11120" y="6079"/>
                  </a:lnTo>
                  <a:lnTo>
                    <a:pt x="11131" y="6076"/>
                  </a:lnTo>
                  <a:lnTo>
                    <a:pt x="11142" y="6071"/>
                  </a:lnTo>
                  <a:lnTo>
                    <a:pt x="11154" y="6066"/>
                  </a:lnTo>
                  <a:lnTo>
                    <a:pt x="11164" y="6060"/>
                  </a:lnTo>
                  <a:lnTo>
                    <a:pt x="11174" y="6053"/>
                  </a:lnTo>
                  <a:lnTo>
                    <a:pt x="11185" y="6046"/>
                  </a:lnTo>
                  <a:lnTo>
                    <a:pt x="11195" y="6037"/>
                  </a:lnTo>
                  <a:lnTo>
                    <a:pt x="11204" y="6028"/>
                  </a:lnTo>
                  <a:lnTo>
                    <a:pt x="11215" y="6018"/>
                  </a:lnTo>
                  <a:lnTo>
                    <a:pt x="11224" y="6006"/>
                  </a:lnTo>
                  <a:lnTo>
                    <a:pt x="11234" y="5994"/>
                  </a:lnTo>
                  <a:lnTo>
                    <a:pt x="11243" y="5980"/>
                  </a:lnTo>
                  <a:lnTo>
                    <a:pt x="11251" y="5967"/>
                  </a:lnTo>
                  <a:lnTo>
                    <a:pt x="11260" y="5952"/>
                  </a:lnTo>
                  <a:lnTo>
                    <a:pt x="11268" y="5936"/>
                  </a:lnTo>
                  <a:lnTo>
                    <a:pt x="11277" y="5919"/>
                  </a:lnTo>
                  <a:lnTo>
                    <a:pt x="11285" y="5901"/>
                  </a:lnTo>
                  <a:lnTo>
                    <a:pt x="11292" y="5882"/>
                  </a:lnTo>
                  <a:lnTo>
                    <a:pt x="11299" y="5862"/>
                  </a:lnTo>
                  <a:lnTo>
                    <a:pt x="11298" y="3576"/>
                  </a:lnTo>
                  <a:lnTo>
                    <a:pt x="11293" y="3534"/>
                  </a:lnTo>
                  <a:lnTo>
                    <a:pt x="11285" y="3495"/>
                  </a:lnTo>
                  <a:lnTo>
                    <a:pt x="11276" y="3455"/>
                  </a:lnTo>
                  <a:lnTo>
                    <a:pt x="11264" y="3416"/>
                  </a:lnTo>
                  <a:lnTo>
                    <a:pt x="11252" y="3379"/>
                  </a:lnTo>
                  <a:lnTo>
                    <a:pt x="11237" y="3342"/>
                  </a:lnTo>
                  <a:lnTo>
                    <a:pt x="11220" y="3305"/>
                  </a:lnTo>
                  <a:lnTo>
                    <a:pt x="11202" y="3270"/>
                  </a:lnTo>
                  <a:lnTo>
                    <a:pt x="11181" y="3235"/>
                  </a:lnTo>
                  <a:lnTo>
                    <a:pt x="11158" y="3201"/>
                  </a:lnTo>
                  <a:lnTo>
                    <a:pt x="11133" y="3168"/>
                  </a:lnTo>
                  <a:lnTo>
                    <a:pt x="11107" y="3136"/>
                  </a:lnTo>
                  <a:lnTo>
                    <a:pt x="11078" y="3105"/>
                  </a:lnTo>
                  <a:lnTo>
                    <a:pt x="11047" y="3074"/>
                  </a:lnTo>
                  <a:lnTo>
                    <a:pt x="11014" y="3045"/>
                  </a:lnTo>
                  <a:lnTo>
                    <a:pt x="10979" y="3016"/>
                  </a:lnTo>
                  <a:lnTo>
                    <a:pt x="5976" y="127"/>
                  </a:lnTo>
                  <a:lnTo>
                    <a:pt x="5956" y="112"/>
                  </a:lnTo>
                  <a:lnTo>
                    <a:pt x="5936" y="99"/>
                  </a:lnTo>
                  <a:lnTo>
                    <a:pt x="5915" y="86"/>
                  </a:lnTo>
                  <a:lnTo>
                    <a:pt x="5895" y="74"/>
                  </a:lnTo>
                  <a:lnTo>
                    <a:pt x="5874" y="63"/>
                  </a:lnTo>
                  <a:lnTo>
                    <a:pt x="5854" y="53"/>
                  </a:lnTo>
                  <a:lnTo>
                    <a:pt x="5835" y="44"/>
                  </a:lnTo>
                  <a:lnTo>
                    <a:pt x="5816" y="35"/>
                  </a:lnTo>
                  <a:lnTo>
                    <a:pt x="5795" y="28"/>
                  </a:lnTo>
                  <a:lnTo>
                    <a:pt x="5776" y="22"/>
                  </a:lnTo>
                  <a:lnTo>
                    <a:pt x="5757" y="16"/>
                  </a:lnTo>
                  <a:lnTo>
                    <a:pt x="5738" y="11"/>
                  </a:lnTo>
                  <a:lnTo>
                    <a:pt x="5719" y="7"/>
                  </a:lnTo>
                  <a:lnTo>
                    <a:pt x="5700" y="3"/>
                  </a:lnTo>
                  <a:lnTo>
                    <a:pt x="5681" y="2"/>
                  </a:lnTo>
                  <a:lnTo>
                    <a:pt x="5663" y="0"/>
                  </a:lnTo>
                  <a:lnTo>
                    <a:pt x="5645" y="0"/>
                  </a:lnTo>
                  <a:lnTo>
                    <a:pt x="5627" y="0"/>
                  </a:lnTo>
                  <a:lnTo>
                    <a:pt x="5609" y="2"/>
                  </a:lnTo>
                  <a:lnTo>
                    <a:pt x="5591" y="3"/>
                  </a:lnTo>
                  <a:lnTo>
                    <a:pt x="5572" y="7"/>
                  </a:lnTo>
                  <a:lnTo>
                    <a:pt x="5554" y="10"/>
                  </a:lnTo>
                  <a:lnTo>
                    <a:pt x="5537" y="16"/>
                  </a:lnTo>
                  <a:lnTo>
                    <a:pt x="5519" y="22"/>
                  </a:lnTo>
                  <a:lnTo>
                    <a:pt x="5502" y="27"/>
                  </a:lnTo>
                  <a:lnTo>
                    <a:pt x="5485" y="35"/>
                  </a:lnTo>
                  <a:lnTo>
                    <a:pt x="5468" y="43"/>
                  </a:lnTo>
                  <a:lnTo>
                    <a:pt x="5451" y="52"/>
                  </a:lnTo>
                  <a:lnTo>
                    <a:pt x="5434" y="62"/>
                  </a:lnTo>
                  <a:lnTo>
                    <a:pt x="5417" y="73"/>
                  </a:lnTo>
                  <a:lnTo>
                    <a:pt x="5402" y="84"/>
                  </a:lnTo>
                  <a:lnTo>
                    <a:pt x="5385" y="96"/>
                  </a:lnTo>
                  <a:lnTo>
                    <a:pt x="314" y="3032"/>
                  </a:lnTo>
                  <a:lnTo>
                    <a:pt x="280" y="3058"/>
                  </a:lnTo>
                  <a:lnTo>
                    <a:pt x="248" y="3084"/>
                  </a:lnTo>
                  <a:lnTo>
                    <a:pt x="218" y="3113"/>
                  </a:lnTo>
                  <a:lnTo>
                    <a:pt x="189" y="3140"/>
                  </a:lnTo>
                  <a:lnTo>
                    <a:pt x="163" y="3169"/>
                  </a:lnTo>
                  <a:lnTo>
                    <a:pt x="138" y="3199"/>
                  </a:lnTo>
                  <a:lnTo>
                    <a:pt x="116" y="3230"/>
                  </a:lnTo>
                  <a:lnTo>
                    <a:pt x="95" y="3261"/>
                  </a:lnTo>
                  <a:lnTo>
                    <a:pt x="77" y="3294"/>
                  </a:lnTo>
                  <a:lnTo>
                    <a:pt x="60" y="3327"/>
                  </a:lnTo>
                  <a:lnTo>
                    <a:pt x="47" y="3361"/>
                  </a:lnTo>
                  <a:lnTo>
                    <a:pt x="34" y="3396"/>
                  </a:lnTo>
                  <a:lnTo>
                    <a:pt x="23" y="3432"/>
                  </a:lnTo>
                  <a:lnTo>
                    <a:pt x="15" y="3469"/>
                  </a:lnTo>
                  <a:lnTo>
                    <a:pt x="8" y="3506"/>
                  </a:lnTo>
                  <a:lnTo>
                    <a:pt x="5" y="3544"/>
                  </a:lnTo>
                  <a:lnTo>
                    <a:pt x="0" y="5906"/>
                  </a:lnTo>
                  <a:lnTo>
                    <a:pt x="7" y="5921"/>
                  </a:lnTo>
                  <a:lnTo>
                    <a:pt x="14" y="5937"/>
                  </a:lnTo>
                  <a:lnTo>
                    <a:pt x="22" y="5952"/>
                  </a:lnTo>
                  <a:lnTo>
                    <a:pt x="30" y="5966"/>
                  </a:lnTo>
                  <a:lnTo>
                    <a:pt x="38" y="5979"/>
                  </a:lnTo>
                  <a:lnTo>
                    <a:pt x="47" y="5992"/>
                  </a:lnTo>
                  <a:lnTo>
                    <a:pt x="55" y="6004"/>
                  </a:lnTo>
                  <a:lnTo>
                    <a:pt x="65" y="6015"/>
                  </a:lnTo>
                  <a:lnTo>
                    <a:pt x="74" y="6026"/>
                  </a:lnTo>
                  <a:lnTo>
                    <a:pt x="84" y="6036"/>
                  </a:lnTo>
                  <a:lnTo>
                    <a:pt x="94" y="6046"/>
                  </a:lnTo>
                  <a:lnTo>
                    <a:pt x="104" y="6054"/>
                  </a:lnTo>
                  <a:lnTo>
                    <a:pt x="116" y="6062"/>
                  </a:lnTo>
                  <a:lnTo>
                    <a:pt x="127" y="6070"/>
                  </a:lnTo>
                  <a:lnTo>
                    <a:pt x="138" y="6076"/>
                  </a:lnTo>
                  <a:lnTo>
                    <a:pt x="151" y="6081"/>
                  </a:lnTo>
                  <a:lnTo>
                    <a:pt x="163" y="6087"/>
                  </a:lnTo>
                  <a:lnTo>
                    <a:pt x="177" y="6091"/>
                  </a:lnTo>
                  <a:lnTo>
                    <a:pt x="189" y="6095"/>
                  </a:lnTo>
                  <a:lnTo>
                    <a:pt x="204" y="6097"/>
                  </a:lnTo>
                  <a:lnTo>
                    <a:pt x="218" y="6099"/>
                  </a:lnTo>
                  <a:lnTo>
                    <a:pt x="232" y="6100"/>
                  </a:lnTo>
                  <a:lnTo>
                    <a:pt x="247" y="6100"/>
                  </a:lnTo>
                  <a:lnTo>
                    <a:pt x="263" y="6100"/>
                  </a:lnTo>
                  <a:lnTo>
                    <a:pt x="279" y="6099"/>
                  </a:lnTo>
                  <a:lnTo>
                    <a:pt x="294" y="6097"/>
                  </a:lnTo>
                  <a:lnTo>
                    <a:pt x="311" y="6094"/>
                  </a:lnTo>
                  <a:lnTo>
                    <a:pt x="328" y="6090"/>
                  </a:lnTo>
                  <a:lnTo>
                    <a:pt x="346" y="6086"/>
                  </a:lnTo>
                  <a:lnTo>
                    <a:pt x="365" y="6080"/>
                  </a:lnTo>
                  <a:lnTo>
                    <a:pt x="383" y="6073"/>
                  </a:lnTo>
                  <a:lnTo>
                    <a:pt x="402" y="6066"/>
                  </a:lnTo>
                  <a:lnTo>
                    <a:pt x="2101" y="5046"/>
                  </a:lnTo>
                  <a:lnTo>
                    <a:pt x="2134" y="5030"/>
                  </a:lnTo>
                  <a:lnTo>
                    <a:pt x="2165" y="5015"/>
                  </a:lnTo>
                  <a:lnTo>
                    <a:pt x="2198" y="5001"/>
                  </a:lnTo>
                  <a:lnTo>
                    <a:pt x="2230" y="4989"/>
                  </a:lnTo>
                  <a:lnTo>
                    <a:pt x="2263" y="4977"/>
                  </a:lnTo>
                  <a:lnTo>
                    <a:pt x="2295" y="4967"/>
                  </a:lnTo>
                  <a:lnTo>
                    <a:pt x="2329" y="4958"/>
                  </a:lnTo>
                  <a:lnTo>
                    <a:pt x="2362" y="4950"/>
                  </a:lnTo>
                  <a:lnTo>
                    <a:pt x="2396" y="4944"/>
                  </a:lnTo>
                  <a:lnTo>
                    <a:pt x="2430" y="4939"/>
                  </a:lnTo>
                  <a:lnTo>
                    <a:pt x="2464" y="4935"/>
                  </a:lnTo>
                  <a:lnTo>
                    <a:pt x="2498" y="4932"/>
                  </a:lnTo>
                  <a:lnTo>
                    <a:pt x="2532" y="4931"/>
                  </a:lnTo>
                  <a:lnTo>
                    <a:pt x="2567" y="4931"/>
                  </a:lnTo>
                  <a:lnTo>
                    <a:pt x="2601" y="4931"/>
                  </a:lnTo>
                  <a:lnTo>
                    <a:pt x="2636" y="4933"/>
                  </a:lnTo>
                  <a:lnTo>
                    <a:pt x="2672" y="4936"/>
                  </a:lnTo>
                  <a:lnTo>
                    <a:pt x="2707" y="4941"/>
                  </a:lnTo>
                  <a:lnTo>
                    <a:pt x="2742" y="4947"/>
                  </a:lnTo>
                  <a:lnTo>
                    <a:pt x="2778" y="4953"/>
                  </a:lnTo>
                  <a:lnTo>
                    <a:pt x="2815" y="4961"/>
                  </a:lnTo>
                  <a:lnTo>
                    <a:pt x="2851" y="4972"/>
                  </a:lnTo>
                  <a:lnTo>
                    <a:pt x="2887" y="4982"/>
                  </a:lnTo>
                  <a:lnTo>
                    <a:pt x="2923" y="4993"/>
                  </a:lnTo>
                  <a:lnTo>
                    <a:pt x="2961" y="5006"/>
                  </a:lnTo>
                  <a:lnTo>
                    <a:pt x="2998" y="5020"/>
                  </a:lnTo>
                  <a:lnTo>
                    <a:pt x="3034" y="5035"/>
                  </a:lnTo>
                  <a:lnTo>
                    <a:pt x="3071" y="5052"/>
                  </a:lnTo>
                  <a:lnTo>
                    <a:pt x="3110" y="5069"/>
                  </a:lnTo>
                  <a:lnTo>
                    <a:pt x="3147" y="5088"/>
                  </a:lnTo>
                  <a:lnTo>
                    <a:pt x="3186" y="5108"/>
                  </a:lnTo>
                  <a:lnTo>
                    <a:pt x="3223" y="5129"/>
                  </a:lnTo>
                  <a:lnTo>
                    <a:pt x="5298" y="6361"/>
                  </a:lnTo>
                  <a:lnTo>
                    <a:pt x="5338" y="6383"/>
                  </a:lnTo>
                  <a:lnTo>
                    <a:pt x="5377" y="6401"/>
                  </a:lnTo>
                  <a:lnTo>
                    <a:pt x="5397" y="6409"/>
                  </a:lnTo>
                  <a:lnTo>
                    <a:pt x="5416" y="6417"/>
                  </a:lnTo>
                  <a:lnTo>
                    <a:pt x="5437" y="6424"/>
                  </a:lnTo>
                  <a:lnTo>
                    <a:pt x="5457" y="6429"/>
                  </a:lnTo>
                  <a:lnTo>
                    <a:pt x="5476" y="6435"/>
                  </a:lnTo>
                  <a:lnTo>
                    <a:pt x="5497" y="6439"/>
                  </a:lnTo>
                  <a:lnTo>
                    <a:pt x="5517" y="6444"/>
                  </a:lnTo>
                  <a:lnTo>
                    <a:pt x="5537" y="6446"/>
                  </a:lnTo>
                  <a:lnTo>
                    <a:pt x="5559" y="6448"/>
                  </a:lnTo>
                  <a:lnTo>
                    <a:pt x="5579" y="6451"/>
                  </a:lnTo>
                  <a:lnTo>
                    <a:pt x="5601" y="6451"/>
                  </a:lnTo>
                  <a:lnTo>
                    <a:pt x="5622" y="6451"/>
                  </a:lnTo>
                  <a:lnTo>
                    <a:pt x="5644" y="6450"/>
                  </a:lnTo>
                  <a:lnTo>
                    <a:pt x="5666" y="6447"/>
                  </a:lnTo>
                  <a:lnTo>
                    <a:pt x="5689" y="6445"/>
                  </a:lnTo>
                  <a:lnTo>
                    <a:pt x="5712" y="6442"/>
                  </a:lnTo>
                  <a:lnTo>
                    <a:pt x="5735" y="6436"/>
                  </a:lnTo>
                  <a:lnTo>
                    <a:pt x="5759" y="6430"/>
                  </a:lnTo>
                  <a:lnTo>
                    <a:pt x="5783" y="6425"/>
                  </a:lnTo>
                  <a:lnTo>
                    <a:pt x="5808" y="6417"/>
                  </a:lnTo>
                  <a:lnTo>
                    <a:pt x="5834" y="6408"/>
                  </a:lnTo>
                  <a:lnTo>
                    <a:pt x="5860" y="6399"/>
                  </a:lnTo>
                  <a:lnTo>
                    <a:pt x="5886" y="6387"/>
                  </a:lnTo>
                  <a:lnTo>
                    <a:pt x="5913" y="6376"/>
                  </a:lnTo>
                  <a:lnTo>
                    <a:pt x="5940" y="6363"/>
                  </a:lnTo>
                  <a:lnTo>
                    <a:pt x="5968" y="6350"/>
                  </a:lnTo>
                  <a:lnTo>
                    <a:pt x="5998" y="6335"/>
                  </a:lnTo>
                  <a:lnTo>
                    <a:pt x="6027" y="6318"/>
                  </a:lnTo>
                  <a:lnTo>
                    <a:pt x="8183" y="5083"/>
                  </a:lnTo>
                  <a:lnTo>
                    <a:pt x="8216" y="5060"/>
                  </a:lnTo>
                  <a:lnTo>
                    <a:pt x="8249" y="5040"/>
                  </a:lnTo>
                  <a:lnTo>
                    <a:pt x="8282" y="5020"/>
                  </a:lnTo>
                  <a:lnTo>
                    <a:pt x="8314" y="5003"/>
                  </a:lnTo>
                  <a:lnTo>
                    <a:pt x="8347" y="4986"/>
                  </a:lnTo>
                  <a:lnTo>
                    <a:pt x="8381" y="4972"/>
                  </a:lnTo>
                  <a:lnTo>
                    <a:pt x="8414" y="4958"/>
                  </a:lnTo>
                  <a:lnTo>
                    <a:pt x="8448" y="4947"/>
                  </a:lnTo>
                  <a:lnTo>
                    <a:pt x="8482" y="4935"/>
                  </a:lnTo>
                  <a:lnTo>
                    <a:pt x="8515" y="4926"/>
                  </a:lnTo>
                  <a:lnTo>
                    <a:pt x="8549" y="4918"/>
                  </a:lnTo>
                  <a:lnTo>
                    <a:pt x="8582" y="4911"/>
                  </a:lnTo>
                  <a:lnTo>
                    <a:pt x="8616" y="4907"/>
                  </a:lnTo>
                  <a:lnTo>
                    <a:pt x="8650" y="4904"/>
                  </a:lnTo>
                  <a:lnTo>
                    <a:pt x="8684" y="4901"/>
                  </a:lnTo>
                  <a:lnTo>
                    <a:pt x="8719" y="4900"/>
                  </a:lnTo>
                  <a:lnTo>
                    <a:pt x="8753" y="4901"/>
                  </a:lnTo>
                  <a:lnTo>
                    <a:pt x="8787" y="4902"/>
                  </a:lnTo>
                  <a:lnTo>
                    <a:pt x="8822" y="4906"/>
                  </a:lnTo>
                  <a:lnTo>
                    <a:pt x="8856" y="4911"/>
                  </a:lnTo>
                  <a:lnTo>
                    <a:pt x="8891" y="4917"/>
                  </a:lnTo>
                  <a:lnTo>
                    <a:pt x="8926" y="4925"/>
                  </a:lnTo>
                  <a:lnTo>
                    <a:pt x="8960" y="4934"/>
                  </a:lnTo>
                  <a:lnTo>
                    <a:pt x="8995" y="4944"/>
                  </a:lnTo>
                  <a:lnTo>
                    <a:pt x="9030" y="4956"/>
                  </a:lnTo>
                  <a:lnTo>
                    <a:pt x="9065" y="4969"/>
                  </a:lnTo>
                  <a:lnTo>
                    <a:pt x="9101" y="4984"/>
                  </a:lnTo>
                  <a:lnTo>
                    <a:pt x="9137" y="5000"/>
                  </a:lnTo>
                  <a:lnTo>
                    <a:pt x="9172" y="5017"/>
                  </a:lnTo>
                  <a:lnTo>
                    <a:pt x="9207" y="5036"/>
                  </a:lnTo>
                  <a:lnTo>
                    <a:pt x="9243" y="5055"/>
                  </a:lnTo>
                  <a:lnTo>
                    <a:pt x="9278" y="5077"/>
                  </a:lnTo>
                  <a:lnTo>
                    <a:pt x="10957" y="6057"/>
                  </a:lnTo>
                  <a:close/>
                </a:path>
              </a:pathLst>
            </a:custGeom>
            <a:solidFill>
              <a:schemeClr val="accent5"/>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683" name="Google Shape;683;p14"/>
            <p:cNvSpPr/>
            <p:nvPr/>
          </p:nvSpPr>
          <p:spPr>
            <a:xfrm>
              <a:off x="4581525" y="2238375"/>
              <a:ext cx="996950" cy="1130300"/>
            </a:xfrm>
            <a:custGeom>
              <a:avLst/>
              <a:gdLst/>
              <a:ahLst/>
              <a:cxnLst/>
              <a:rect l="l" t="t" r="r" b="b"/>
              <a:pathLst>
                <a:path w="5021" h="5696" extrusionOk="0">
                  <a:moveTo>
                    <a:pt x="86" y="1598"/>
                  </a:moveTo>
                  <a:lnTo>
                    <a:pt x="66" y="1576"/>
                  </a:lnTo>
                  <a:lnTo>
                    <a:pt x="47" y="1555"/>
                  </a:lnTo>
                  <a:lnTo>
                    <a:pt x="39" y="1544"/>
                  </a:lnTo>
                  <a:lnTo>
                    <a:pt x="33" y="1533"/>
                  </a:lnTo>
                  <a:lnTo>
                    <a:pt x="26" y="1523"/>
                  </a:lnTo>
                  <a:lnTo>
                    <a:pt x="20" y="1512"/>
                  </a:lnTo>
                  <a:lnTo>
                    <a:pt x="16" y="1501"/>
                  </a:lnTo>
                  <a:lnTo>
                    <a:pt x="11" y="1491"/>
                  </a:lnTo>
                  <a:lnTo>
                    <a:pt x="7" y="1480"/>
                  </a:lnTo>
                  <a:lnTo>
                    <a:pt x="4" y="1470"/>
                  </a:lnTo>
                  <a:lnTo>
                    <a:pt x="2" y="1458"/>
                  </a:lnTo>
                  <a:lnTo>
                    <a:pt x="1" y="1448"/>
                  </a:lnTo>
                  <a:lnTo>
                    <a:pt x="0" y="1437"/>
                  </a:lnTo>
                  <a:lnTo>
                    <a:pt x="0" y="1427"/>
                  </a:lnTo>
                  <a:lnTo>
                    <a:pt x="1" y="1416"/>
                  </a:lnTo>
                  <a:lnTo>
                    <a:pt x="2" y="1405"/>
                  </a:lnTo>
                  <a:lnTo>
                    <a:pt x="6" y="1395"/>
                  </a:lnTo>
                  <a:lnTo>
                    <a:pt x="9" y="1384"/>
                  </a:lnTo>
                  <a:lnTo>
                    <a:pt x="12" y="1373"/>
                  </a:lnTo>
                  <a:lnTo>
                    <a:pt x="18" y="1362"/>
                  </a:lnTo>
                  <a:lnTo>
                    <a:pt x="24" y="1352"/>
                  </a:lnTo>
                  <a:lnTo>
                    <a:pt x="30" y="1342"/>
                  </a:lnTo>
                  <a:lnTo>
                    <a:pt x="37" y="1330"/>
                  </a:lnTo>
                  <a:lnTo>
                    <a:pt x="46" y="1320"/>
                  </a:lnTo>
                  <a:lnTo>
                    <a:pt x="55" y="1309"/>
                  </a:lnTo>
                  <a:lnTo>
                    <a:pt x="66" y="1299"/>
                  </a:lnTo>
                  <a:lnTo>
                    <a:pt x="77" y="1287"/>
                  </a:lnTo>
                  <a:lnTo>
                    <a:pt x="89" y="1277"/>
                  </a:lnTo>
                  <a:lnTo>
                    <a:pt x="103" y="1267"/>
                  </a:lnTo>
                  <a:lnTo>
                    <a:pt x="116" y="1255"/>
                  </a:lnTo>
                  <a:lnTo>
                    <a:pt x="2145" y="73"/>
                  </a:lnTo>
                  <a:lnTo>
                    <a:pt x="2174" y="58"/>
                  </a:lnTo>
                  <a:lnTo>
                    <a:pt x="2205" y="45"/>
                  </a:lnTo>
                  <a:lnTo>
                    <a:pt x="2235" y="34"/>
                  </a:lnTo>
                  <a:lnTo>
                    <a:pt x="2267" y="24"/>
                  </a:lnTo>
                  <a:lnTo>
                    <a:pt x="2297" y="17"/>
                  </a:lnTo>
                  <a:lnTo>
                    <a:pt x="2330" y="11"/>
                  </a:lnTo>
                  <a:lnTo>
                    <a:pt x="2363" y="6"/>
                  </a:lnTo>
                  <a:lnTo>
                    <a:pt x="2396" y="3"/>
                  </a:lnTo>
                  <a:lnTo>
                    <a:pt x="2430" y="1"/>
                  </a:lnTo>
                  <a:lnTo>
                    <a:pt x="2465" y="0"/>
                  </a:lnTo>
                  <a:lnTo>
                    <a:pt x="2501" y="0"/>
                  </a:lnTo>
                  <a:lnTo>
                    <a:pt x="2537" y="1"/>
                  </a:lnTo>
                  <a:lnTo>
                    <a:pt x="2613" y="5"/>
                  </a:lnTo>
                  <a:lnTo>
                    <a:pt x="2693" y="11"/>
                  </a:lnTo>
                  <a:lnTo>
                    <a:pt x="4784" y="1225"/>
                  </a:lnTo>
                  <a:lnTo>
                    <a:pt x="4812" y="1242"/>
                  </a:lnTo>
                  <a:lnTo>
                    <a:pt x="4839" y="1260"/>
                  </a:lnTo>
                  <a:lnTo>
                    <a:pt x="4864" y="1278"/>
                  </a:lnTo>
                  <a:lnTo>
                    <a:pt x="4888" y="1299"/>
                  </a:lnTo>
                  <a:lnTo>
                    <a:pt x="4909" y="1319"/>
                  </a:lnTo>
                  <a:lnTo>
                    <a:pt x="4930" y="1340"/>
                  </a:lnTo>
                  <a:lnTo>
                    <a:pt x="4946" y="1363"/>
                  </a:lnTo>
                  <a:lnTo>
                    <a:pt x="4963" y="1387"/>
                  </a:lnTo>
                  <a:lnTo>
                    <a:pt x="4977" y="1411"/>
                  </a:lnTo>
                  <a:lnTo>
                    <a:pt x="4989" y="1436"/>
                  </a:lnTo>
                  <a:lnTo>
                    <a:pt x="5000" y="1462"/>
                  </a:lnTo>
                  <a:lnTo>
                    <a:pt x="5008" y="1489"/>
                  </a:lnTo>
                  <a:lnTo>
                    <a:pt x="5014" y="1517"/>
                  </a:lnTo>
                  <a:lnTo>
                    <a:pt x="5019" y="1547"/>
                  </a:lnTo>
                  <a:lnTo>
                    <a:pt x="5021" y="1577"/>
                  </a:lnTo>
                  <a:lnTo>
                    <a:pt x="5021" y="1608"/>
                  </a:lnTo>
                  <a:lnTo>
                    <a:pt x="5021" y="4025"/>
                  </a:lnTo>
                  <a:lnTo>
                    <a:pt x="5014" y="4060"/>
                  </a:lnTo>
                  <a:lnTo>
                    <a:pt x="5005" y="4094"/>
                  </a:lnTo>
                  <a:lnTo>
                    <a:pt x="4995" y="4128"/>
                  </a:lnTo>
                  <a:lnTo>
                    <a:pt x="4983" y="4161"/>
                  </a:lnTo>
                  <a:lnTo>
                    <a:pt x="4969" y="4191"/>
                  </a:lnTo>
                  <a:lnTo>
                    <a:pt x="4954" y="4222"/>
                  </a:lnTo>
                  <a:lnTo>
                    <a:pt x="4939" y="4252"/>
                  </a:lnTo>
                  <a:lnTo>
                    <a:pt x="4920" y="4281"/>
                  </a:lnTo>
                  <a:lnTo>
                    <a:pt x="4901" y="4309"/>
                  </a:lnTo>
                  <a:lnTo>
                    <a:pt x="4881" y="4335"/>
                  </a:lnTo>
                  <a:lnTo>
                    <a:pt x="4859" y="4361"/>
                  </a:lnTo>
                  <a:lnTo>
                    <a:pt x="4836" y="4387"/>
                  </a:lnTo>
                  <a:lnTo>
                    <a:pt x="4812" y="4411"/>
                  </a:lnTo>
                  <a:lnTo>
                    <a:pt x="4786" y="4435"/>
                  </a:lnTo>
                  <a:lnTo>
                    <a:pt x="4760" y="4458"/>
                  </a:lnTo>
                  <a:lnTo>
                    <a:pt x="4732" y="4480"/>
                  </a:lnTo>
                  <a:lnTo>
                    <a:pt x="2828" y="5621"/>
                  </a:lnTo>
                  <a:lnTo>
                    <a:pt x="2806" y="5632"/>
                  </a:lnTo>
                  <a:lnTo>
                    <a:pt x="2785" y="5643"/>
                  </a:lnTo>
                  <a:lnTo>
                    <a:pt x="2764" y="5652"/>
                  </a:lnTo>
                  <a:lnTo>
                    <a:pt x="2744" y="5661"/>
                  </a:lnTo>
                  <a:lnTo>
                    <a:pt x="2725" y="5668"/>
                  </a:lnTo>
                  <a:lnTo>
                    <a:pt x="2707" y="5675"/>
                  </a:lnTo>
                  <a:lnTo>
                    <a:pt x="2689" y="5681"/>
                  </a:lnTo>
                  <a:lnTo>
                    <a:pt x="2671" y="5685"/>
                  </a:lnTo>
                  <a:lnTo>
                    <a:pt x="2654" y="5690"/>
                  </a:lnTo>
                  <a:lnTo>
                    <a:pt x="2638" y="5692"/>
                  </a:lnTo>
                  <a:lnTo>
                    <a:pt x="2621" y="5694"/>
                  </a:lnTo>
                  <a:lnTo>
                    <a:pt x="2606" y="5695"/>
                  </a:lnTo>
                  <a:lnTo>
                    <a:pt x="2590" y="5696"/>
                  </a:lnTo>
                  <a:lnTo>
                    <a:pt x="2577" y="5695"/>
                  </a:lnTo>
                  <a:lnTo>
                    <a:pt x="2562" y="5694"/>
                  </a:lnTo>
                  <a:lnTo>
                    <a:pt x="2550" y="5692"/>
                  </a:lnTo>
                  <a:lnTo>
                    <a:pt x="2536" y="5690"/>
                  </a:lnTo>
                  <a:lnTo>
                    <a:pt x="2524" y="5685"/>
                  </a:lnTo>
                  <a:lnTo>
                    <a:pt x="2511" y="5681"/>
                  </a:lnTo>
                  <a:lnTo>
                    <a:pt x="2500" y="5676"/>
                  </a:lnTo>
                  <a:lnTo>
                    <a:pt x="2488" y="5670"/>
                  </a:lnTo>
                  <a:lnTo>
                    <a:pt x="2478" y="5664"/>
                  </a:lnTo>
                  <a:lnTo>
                    <a:pt x="2468" y="5656"/>
                  </a:lnTo>
                  <a:lnTo>
                    <a:pt x="2458" y="5648"/>
                  </a:lnTo>
                  <a:lnTo>
                    <a:pt x="2449" y="5639"/>
                  </a:lnTo>
                  <a:lnTo>
                    <a:pt x="2440" y="5630"/>
                  </a:lnTo>
                  <a:lnTo>
                    <a:pt x="2431" y="5619"/>
                  </a:lnTo>
                  <a:lnTo>
                    <a:pt x="2423" y="5608"/>
                  </a:lnTo>
                  <a:lnTo>
                    <a:pt x="2415" y="5597"/>
                  </a:lnTo>
                  <a:lnTo>
                    <a:pt x="2407" y="5584"/>
                  </a:lnTo>
                  <a:lnTo>
                    <a:pt x="2400" y="5572"/>
                  </a:lnTo>
                  <a:lnTo>
                    <a:pt x="2393" y="5558"/>
                  </a:lnTo>
                  <a:lnTo>
                    <a:pt x="2382" y="3423"/>
                  </a:lnTo>
                  <a:lnTo>
                    <a:pt x="2381" y="3392"/>
                  </a:lnTo>
                  <a:lnTo>
                    <a:pt x="2380" y="3363"/>
                  </a:lnTo>
                  <a:lnTo>
                    <a:pt x="2376" y="3332"/>
                  </a:lnTo>
                  <a:lnTo>
                    <a:pt x="2374" y="3303"/>
                  </a:lnTo>
                  <a:lnTo>
                    <a:pt x="2370" y="3274"/>
                  </a:lnTo>
                  <a:lnTo>
                    <a:pt x="2365" y="3245"/>
                  </a:lnTo>
                  <a:lnTo>
                    <a:pt x="2360" y="3216"/>
                  </a:lnTo>
                  <a:lnTo>
                    <a:pt x="2354" y="3188"/>
                  </a:lnTo>
                  <a:lnTo>
                    <a:pt x="2347" y="3161"/>
                  </a:lnTo>
                  <a:lnTo>
                    <a:pt x="2339" y="3134"/>
                  </a:lnTo>
                  <a:lnTo>
                    <a:pt x="2331" y="3106"/>
                  </a:lnTo>
                  <a:lnTo>
                    <a:pt x="2322" y="3079"/>
                  </a:lnTo>
                  <a:lnTo>
                    <a:pt x="2312" y="3053"/>
                  </a:lnTo>
                  <a:lnTo>
                    <a:pt x="2301" y="3027"/>
                  </a:lnTo>
                  <a:lnTo>
                    <a:pt x="2289" y="3002"/>
                  </a:lnTo>
                  <a:lnTo>
                    <a:pt x="2277" y="2977"/>
                  </a:lnTo>
                  <a:lnTo>
                    <a:pt x="2263" y="2952"/>
                  </a:lnTo>
                  <a:lnTo>
                    <a:pt x="2249" y="2927"/>
                  </a:lnTo>
                  <a:lnTo>
                    <a:pt x="2234" y="2904"/>
                  </a:lnTo>
                  <a:lnTo>
                    <a:pt x="2217" y="2881"/>
                  </a:lnTo>
                  <a:lnTo>
                    <a:pt x="2200" y="2857"/>
                  </a:lnTo>
                  <a:lnTo>
                    <a:pt x="2183" y="2834"/>
                  </a:lnTo>
                  <a:lnTo>
                    <a:pt x="2164" y="2813"/>
                  </a:lnTo>
                  <a:lnTo>
                    <a:pt x="2143" y="2791"/>
                  </a:lnTo>
                  <a:lnTo>
                    <a:pt x="2123" y="2770"/>
                  </a:lnTo>
                  <a:lnTo>
                    <a:pt x="2100" y="2749"/>
                  </a:lnTo>
                  <a:lnTo>
                    <a:pt x="2078" y="2729"/>
                  </a:lnTo>
                  <a:lnTo>
                    <a:pt x="2054" y="2709"/>
                  </a:lnTo>
                  <a:lnTo>
                    <a:pt x="2029" y="2689"/>
                  </a:lnTo>
                  <a:lnTo>
                    <a:pt x="2003" y="2671"/>
                  </a:lnTo>
                  <a:lnTo>
                    <a:pt x="1976" y="2652"/>
                  </a:lnTo>
                  <a:lnTo>
                    <a:pt x="1948" y="2635"/>
                  </a:lnTo>
                  <a:lnTo>
                    <a:pt x="86" y="1598"/>
                  </a:lnTo>
                  <a:close/>
                </a:path>
              </a:pathLst>
            </a:custGeom>
            <a:solidFill>
              <a:schemeClr val="accent5"/>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684" name="Google Shape;684;p14"/>
            <p:cNvSpPr/>
            <p:nvPr/>
          </p:nvSpPr>
          <p:spPr>
            <a:xfrm>
              <a:off x="3343275" y="2246313"/>
              <a:ext cx="995363" cy="1130300"/>
            </a:xfrm>
            <a:custGeom>
              <a:avLst/>
              <a:gdLst/>
              <a:ahLst/>
              <a:cxnLst/>
              <a:rect l="l" t="t" r="r" b="b"/>
              <a:pathLst>
                <a:path w="5020" h="5696" extrusionOk="0">
                  <a:moveTo>
                    <a:pt x="4935" y="1599"/>
                  </a:moveTo>
                  <a:lnTo>
                    <a:pt x="4956" y="1577"/>
                  </a:lnTo>
                  <a:lnTo>
                    <a:pt x="4973" y="1556"/>
                  </a:lnTo>
                  <a:lnTo>
                    <a:pt x="4981" y="1544"/>
                  </a:lnTo>
                  <a:lnTo>
                    <a:pt x="4989" y="1534"/>
                  </a:lnTo>
                  <a:lnTo>
                    <a:pt x="4994" y="1524"/>
                  </a:lnTo>
                  <a:lnTo>
                    <a:pt x="5000" y="1513"/>
                  </a:lnTo>
                  <a:lnTo>
                    <a:pt x="5006" y="1502"/>
                  </a:lnTo>
                  <a:lnTo>
                    <a:pt x="5010" y="1491"/>
                  </a:lnTo>
                  <a:lnTo>
                    <a:pt x="5013" y="1481"/>
                  </a:lnTo>
                  <a:lnTo>
                    <a:pt x="5017" y="1469"/>
                  </a:lnTo>
                  <a:lnTo>
                    <a:pt x="5019" y="1459"/>
                  </a:lnTo>
                  <a:lnTo>
                    <a:pt x="5020" y="1448"/>
                  </a:lnTo>
                  <a:lnTo>
                    <a:pt x="5020" y="1438"/>
                  </a:lnTo>
                  <a:lnTo>
                    <a:pt x="5020" y="1428"/>
                  </a:lnTo>
                  <a:lnTo>
                    <a:pt x="5020" y="1416"/>
                  </a:lnTo>
                  <a:lnTo>
                    <a:pt x="5018" y="1406"/>
                  </a:lnTo>
                  <a:lnTo>
                    <a:pt x="5016" y="1395"/>
                  </a:lnTo>
                  <a:lnTo>
                    <a:pt x="5012" y="1384"/>
                  </a:lnTo>
                  <a:lnTo>
                    <a:pt x="5008" y="1373"/>
                  </a:lnTo>
                  <a:lnTo>
                    <a:pt x="5003" y="1363"/>
                  </a:lnTo>
                  <a:lnTo>
                    <a:pt x="4998" y="1353"/>
                  </a:lnTo>
                  <a:lnTo>
                    <a:pt x="4991" y="1341"/>
                  </a:lnTo>
                  <a:lnTo>
                    <a:pt x="4983" y="1331"/>
                  </a:lnTo>
                  <a:lnTo>
                    <a:pt x="4975" y="1320"/>
                  </a:lnTo>
                  <a:lnTo>
                    <a:pt x="4965" y="1310"/>
                  </a:lnTo>
                  <a:lnTo>
                    <a:pt x="4955" y="1298"/>
                  </a:lnTo>
                  <a:lnTo>
                    <a:pt x="4943" y="1288"/>
                  </a:lnTo>
                  <a:lnTo>
                    <a:pt x="4932" y="1278"/>
                  </a:lnTo>
                  <a:lnTo>
                    <a:pt x="4918" y="1267"/>
                  </a:lnTo>
                  <a:lnTo>
                    <a:pt x="4904" y="1256"/>
                  </a:lnTo>
                  <a:lnTo>
                    <a:pt x="2877" y="74"/>
                  </a:lnTo>
                  <a:lnTo>
                    <a:pt x="2846" y="58"/>
                  </a:lnTo>
                  <a:lnTo>
                    <a:pt x="2816" y="46"/>
                  </a:lnTo>
                  <a:lnTo>
                    <a:pt x="2785" y="34"/>
                  </a:lnTo>
                  <a:lnTo>
                    <a:pt x="2755" y="25"/>
                  </a:lnTo>
                  <a:lnTo>
                    <a:pt x="2723" y="17"/>
                  </a:lnTo>
                  <a:lnTo>
                    <a:pt x="2691" y="11"/>
                  </a:lnTo>
                  <a:lnTo>
                    <a:pt x="2658" y="6"/>
                  </a:lnTo>
                  <a:lnTo>
                    <a:pt x="2624" y="4"/>
                  </a:lnTo>
                  <a:lnTo>
                    <a:pt x="2591" y="2"/>
                  </a:lnTo>
                  <a:lnTo>
                    <a:pt x="2555" y="0"/>
                  </a:lnTo>
                  <a:lnTo>
                    <a:pt x="2520" y="0"/>
                  </a:lnTo>
                  <a:lnTo>
                    <a:pt x="2483" y="2"/>
                  </a:lnTo>
                  <a:lnTo>
                    <a:pt x="2407" y="6"/>
                  </a:lnTo>
                  <a:lnTo>
                    <a:pt x="2328" y="12"/>
                  </a:lnTo>
                  <a:lnTo>
                    <a:pt x="238" y="1225"/>
                  </a:lnTo>
                  <a:lnTo>
                    <a:pt x="208" y="1242"/>
                  </a:lnTo>
                  <a:lnTo>
                    <a:pt x="182" y="1260"/>
                  </a:lnTo>
                  <a:lnTo>
                    <a:pt x="156" y="1279"/>
                  </a:lnTo>
                  <a:lnTo>
                    <a:pt x="134" y="1298"/>
                  </a:lnTo>
                  <a:lnTo>
                    <a:pt x="112" y="1320"/>
                  </a:lnTo>
                  <a:lnTo>
                    <a:pt x="92" y="1341"/>
                  </a:lnTo>
                  <a:lnTo>
                    <a:pt x="74" y="1364"/>
                  </a:lnTo>
                  <a:lnTo>
                    <a:pt x="58" y="1387"/>
                  </a:lnTo>
                  <a:lnTo>
                    <a:pt x="43" y="1412"/>
                  </a:lnTo>
                  <a:lnTo>
                    <a:pt x="32" y="1437"/>
                  </a:lnTo>
                  <a:lnTo>
                    <a:pt x="22" y="1463"/>
                  </a:lnTo>
                  <a:lnTo>
                    <a:pt x="13" y="1490"/>
                  </a:lnTo>
                  <a:lnTo>
                    <a:pt x="7" y="1518"/>
                  </a:lnTo>
                  <a:lnTo>
                    <a:pt x="2" y="1548"/>
                  </a:lnTo>
                  <a:lnTo>
                    <a:pt x="0" y="1577"/>
                  </a:lnTo>
                  <a:lnTo>
                    <a:pt x="0" y="1609"/>
                  </a:lnTo>
                  <a:lnTo>
                    <a:pt x="0" y="4024"/>
                  </a:lnTo>
                  <a:lnTo>
                    <a:pt x="7" y="4060"/>
                  </a:lnTo>
                  <a:lnTo>
                    <a:pt x="16" y="4095"/>
                  </a:lnTo>
                  <a:lnTo>
                    <a:pt x="26" y="4128"/>
                  </a:lnTo>
                  <a:lnTo>
                    <a:pt x="39" y="4160"/>
                  </a:lnTo>
                  <a:lnTo>
                    <a:pt x="51" y="4192"/>
                  </a:lnTo>
                  <a:lnTo>
                    <a:pt x="67" y="4223"/>
                  </a:lnTo>
                  <a:lnTo>
                    <a:pt x="83" y="4252"/>
                  </a:lnTo>
                  <a:lnTo>
                    <a:pt x="101" y="4282"/>
                  </a:lnTo>
                  <a:lnTo>
                    <a:pt x="120" y="4309"/>
                  </a:lnTo>
                  <a:lnTo>
                    <a:pt x="140" y="4336"/>
                  </a:lnTo>
                  <a:lnTo>
                    <a:pt x="162" y="4362"/>
                  </a:lnTo>
                  <a:lnTo>
                    <a:pt x="185" y="4387"/>
                  </a:lnTo>
                  <a:lnTo>
                    <a:pt x="209" y="4412"/>
                  </a:lnTo>
                  <a:lnTo>
                    <a:pt x="234" y="4436"/>
                  </a:lnTo>
                  <a:lnTo>
                    <a:pt x="261" y="4459"/>
                  </a:lnTo>
                  <a:lnTo>
                    <a:pt x="290" y="4481"/>
                  </a:lnTo>
                  <a:lnTo>
                    <a:pt x="2193" y="5621"/>
                  </a:lnTo>
                  <a:lnTo>
                    <a:pt x="2215" y="5633"/>
                  </a:lnTo>
                  <a:lnTo>
                    <a:pt x="2236" y="5643"/>
                  </a:lnTo>
                  <a:lnTo>
                    <a:pt x="2257" y="5653"/>
                  </a:lnTo>
                  <a:lnTo>
                    <a:pt x="2276" y="5661"/>
                  </a:lnTo>
                  <a:lnTo>
                    <a:pt x="2295" y="5669"/>
                  </a:lnTo>
                  <a:lnTo>
                    <a:pt x="2315" y="5676"/>
                  </a:lnTo>
                  <a:lnTo>
                    <a:pt x="2333" y="5682"/>
                  </a:lnTo>
                  <a:lnTo>
                    <a:pt x="2350" y="5686"/>
                  </a:lnTo>
                  <a:lnTo>
                    <a:pt x="2367" y="5689"/>
                  </a:lnTo>
                  <a:lnTo>
                    <a:pt x="2384" y="5693"/>
                  </a:lnTo>
                  <a:lnTo>
                    <a:pt x="2399" y="5695"/>
                  </a:lnTo>
                  <a:lnTo>
                    <a:pt x="2415" y="5696"/>
                  </a:lnTo>
                  <a:lnTo>
                    <a:pt x="2430" y="5696"/>
                  </a:lnTo>
                  <a:lnTo>
                    <a:pt x="2445" y="5696"/>
                  </a:lnTo>
                  <a:lnTo>
                    <a:pt x="2458" y="5695"/>
                  </a:lnTo>
                  <a:lnTo>
                    <a:pt x="2472" y="5693"/>
                  </a:lnTo>
                  <a:lnTo>
                    <a:pt x="2485" y="5689"/>
                  </a:lnTo>
                  <a:lnTo>
                    <a:pt x="2498" y="5686"/>
                  </a:lnTo>
                  <a:lnTo>
                    <a:pt x="2509" y="5682"/>
                  </a:lnTo>
                  <a:lnTo>
                    <a:pt x="2520" y="5676"/>
                  </a:lnTo>
                  <a:lnTo>
                    <a:pt x="2532" y="5670"/>
                  </a:lnTo>
                  <a:lnTo>
                    <a:pt x="2543" y="5663"/>
                  </a:lnTo>
                  <a:lnTo>
                    <a:pt x="2553" y="5657"/>
                  </a:lnTo>
                  <a:lnTo>
                    <a:pt x="2563" y="5648"/>
                  </a:lnTo>
                  <a:lnTo>
                    <a:pt x="2572" y="5640"/>
                  </a:lnTo>
                  <a:lnTo>
                    <a:pt x="2581" y="5629"/>
                  </a:lnTo>
                  <a:lnTo>
                    <a:pt x="2591" y="5619"/>
                  </a:lnTo>
                  <a:lnTo>
                    <a:pt x="2598" y="5609"/>
                  </a:lnTo>
                  <a:lnTo>
                    <a:pt x="2606" y="5598"/>
                  </a:lnTo>
                  <a:lnTo>
                    <a:pt x="2614" y="5585"/>
                  </a:lnTo>
                  <a:lnTo>
                    <a:pt x="2621" y="5573"/>
                  </a:lnTo>
                  <a:lnTo>
                    <a:pt x="2628" y="5559"/>
                  </a:lnTo>
                  <a:lnTo>
                    <a:pt x="2638" y="3424"/>
                  </a:lnTo>
                  <a:lnTo>
                    <a:pt x="2639" y="3393"/>
                  </a:lnTo>
                  <a:lnTo>
                    <a:pt x="2641" y="3362"/>
                  </a:lnTo>
                  <a:lnTo>
                    <a:pt x="2644" y="3333"/>
                  </a:lnTo>
                  <a:lnTo>
                    <a:pt x="2647" y="3303"/>
                  </a:lnTo>
                  <a:lnTo>
                    <a:pt x="2650" y="3274"/>
                  </a:lnTo>
                  <a:lnTo>
                    <a:pt x="2655" y="3246"/>
                  </a:lnTo>
                  <a:lnTo>
                    <a:pt x="2661" y="3217"/>
                  </a:lnTo>
                  <a:lnTo>
                    <a:pt x="2667" y="3189"/>
                  </a:lnTo>
                  <a:lnTo>
                    <a:pt x="2674" y="3161"/>
                  </a:lnTo>
                  <a:lnTo>
                    <a:pt x="2681" y="3133"/>
                  </a:lnTo>
                  <a:lnTo>
                    <a:pt x="2690" y="3106"/>
                  </a:lnTo>
                  <a:lnTo>
                    <a:pt x="2699" y="3080"/>
                  </a:lnTo>
                  <a:lnTo>
                    <a:pt x="2709" y="3054"/>
                  </a:lnTo>
                  <a:lnTo>
                    <a:pt x="2719" y="3028"/>
                  </a:lnTo>
                  <a:lnTo>
                    <a:pt x="2732" y="3002"/>
                  </a:lnTo>
                  <a:lnTo>
                    <a:pt x="2744" y="2977"/>
                  </a:lnTo>
                  <a:lnTo>
                    <a:pt x="2758" y="2952"/>
                  </a:lnTo>
                  <a:lnTo>
                    <a:pt x="2772" y="2928"/>
                  </a:lnTo>
                  <a:lnTo>
                    <a:pt x="2787" y="2904"/>
                  </a:lnTo>
                  <a:lnTo>
                    <a:pt x="2803" y="2881"/>
                  </a:lnTo>
                  <a:lnTo>
                    <a:pt x="2820" y="2858"/>
                  </a:lnTo>
                  <a:lnTo>
                    <a:pt x="2838" y="2835"/>
                  </a:lnTo>
                  <a:lnTo>
                    <a:pt x="2857" y="2813"/>
                  </a:lnTo>
                  <a:lnTo>
                    <a:pt x="2877" y="2791"/>
                  </a:lnTo>
                  <a:lnTo>
                    <a:pt x="2898" y="2771"/>
                  </a:lnTo>
                  <a:lnTo>
                    <a:pt x="2920" y="2749"/>
                  </a:lnTo>
                  <a:lnTo>
                    <a:pt x="2942" y="2729"/>
                  </a:lnTo>
                  <a:lnTo>
                    <a:pt x="2967" y="2710"/>
                  </a:lnTo>
                  <a:lnTo>
                    <a:pt x="2992" y="2690"/>
                  </a:lnTo>
                  <a:lnTo>
                    <a:pt x="3018" y="2671"/>
                  </a:lnTo>
                  <a:lnTo>
                    <a:pt x="3044" y="2653"/>
                  </a:lnTo>
                  <a:lnTo>
                    <a:pt x="3072" y="2635"/>
                  </a:lnTo>
                  <a:lnTo>
                    <a:pt x="4935" y="1599"/>
                  </a:lnTo>
                  <a:close/>
                </a:path>
              </a:pathLst>
            </a:cu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685" name="Google Shape;685;p14"/>
            <p:cNvSpPr/>
            <p:nvPr/>
          </p:nvSpPr>
          <p:spPr>
            <a:xfrm>
              <a:off x="3957638" y="3570288"/>
              <a:ext cx="1019175" cy="863600"/>
            </a:xfrm>
            <a:custGeom>
              <a:avLst/>
              <a:gdLst/>
              <a:ahLst/>
              <a:cxnLst/>
              <a:rect l="l" t="t" r="r" b="b"/>
              <a:pathLst>
                <a:path w="5136" h="4353" extrusionOk="0">
                  <a:moveTo>
                    <a:pt x="287" y="14"/>
                  </a:moveTo>
                  <a:lnTo>
                    <a:pt x="259" y="7"/>
                  </a:lnTo>
                  <a:lnTo>
                    <a:pt x="232" y="3"/>
                  </a:lnTo>
                  <a:lnTo>
                    <a:pt x="218" y="2"/>
                  </a:lnTo>
                  <a:lnTo>
                    <a:pt x="206" y="0"/>
                  </a:lnTo>
                  <a:lnTo>
                    <a:pt x="194" y="0"/>
                  </a:lnTo>
                  <a:lnTo>
                    <a:pt x="181" y="0"/>
                  </a:lnTo>
                  <a:lnTo>
                    <a:pt x="169" y="2"/>
                  </a:lnTo>
                  <a:lnTo>
                    <a:pt x="157" y="4"/>
                  </a:lnTo>
                  <a:lnTo>
                    <a:pt x="146" y="5"/>
                  </a:lnTo>
                  <a:lnTo>
                    <a:pt x="136" y="8"/>
                  </a:lnTo>
                  <a:lnTo>
                    <a:pt x="126" y="12"/>
                  </a:lnTo>
                  <a:lnTo>
                    <a:pt x="116" y="15"/>
                  </a:lnTo>
                  <a:lnTo>
                    <a:pt x="106" y="21"/>
                  </a:lnTo>
                  <a:lnTo>
                    <a:pt x="96" y="25"/>
                  </a:lnTo>
                  <a:lnTo>
                    <a:pt x="88" y="32"/>
                  </a:lnTo>
                  <a:lnTo>
                    <a:pt x="79" y="39"/>
                  </a:lnTo>
                  <a:lnTo>
                    <a:pt x="71" y="47"/>
                  </a:lnTo>
                  <a:lnTo>
                    <a:pt x="63" y="55"/>
                  </a:lnTo>
                  <a:lnTo>
                    <a:pt x="57" y="64"/>
                  </a:lnTo>
                  <a:lnTo>
                    <a:pt x="50" y="73"/>
                  </a:lnTo>
                  <a:lnTo>
                    <a:pt x="44" y="83"/>
                  </a:lnTo>
                  <a:lnTo>
                    <a:pt x="37" y="95"/>
                  </a:lnTo>
                  <a:lnTo>
                    <a:pt x="33" y="107"/>
                  </a:lnTo>
                  <a:lnTo>
                    <a:pt x="27" y="119"/>
                  </a:lnTo>
                  <a:lnTo>
                    <a:pt x="23" y="133"/>
                  </a:lnTo>
                  <a:lnTo>
                    <a:pt x="19" y="148"/>
                  </a:lnTo>
                  <a:lnTo>
                    <a:pt x="15" y="163"/>
                  </a:lnTo>
                  <a:lnTo>
                    <a:pt x="13" y="178"/>
                  </a:lnTo>
                  <a:lnTo>
                    <a:pt x="9" y="195"/>
                  </a:lnTo>
                  <a:lnTo>
                    <a:pt x="7" y="212"/>
                  </a:lnTo>
                  <a:lnTo>
                    <a:pt x="0" y="2563"/>
                  </a:lnTo>
                  <a:lnTo>
                    <a:pt x="1" y="2597"/>
                  </a:lnTo>
                  <a:lnTo>
                    <a:pt x="5" y="2630"/>
                  </a:lnTo>
                  <a:lnTo>
                    <a:pt x="10" y="2662"/>
                  </a:lnTo>
                  <a:lnTo>
                    <a:pt x="18" y="2694"/>
                  </a:lnTo>
                  <a:lnTo>
                    <a:pt x="27" y="2725"/>
                  </a:lnTo>
                  <a:lnTo>
                    <a:pt x="37" y="2756"/>
                  </a:lnTo>
                  <a:lnTo>
                    <a:pt x="50" y="2787"/>
                  </a:lnTo>
                  <a:lnTo>
                    <a:pt x="65" y="2817"/>
                  </a:lnTo>
                  <a:lnTo>
                    <a:pt x="79" y="2848"/>
                  </a:lnTo>
                  <a:lnTo>
                    <a:pt x="96" y="2878"/>
                  </a:lnTo>
                  <a:lnTo>
                    <a:pt x="114" y="2909"/>
                  </a:lnTo>
                  <a:lnTo>
                    <a:pt x="134" y="2941"/>
                  </a:lnTo>
                  <a:lnTo>
                    <a:pt x="174" y="3004"/>
                  </a:lnTo>
                  <a:lnTo>
                    <a:pt x="220" y="3071"/>
                  </a:lnTo>
                  <a:lnTo>
                    <a:pt x="2313" y="4278"/>
                  </a:lnTo>
                  <a:lnTo>
                    <a:pt x="2343" y="4294"/>
                  </a:lnTo>
                  <a:lnTo>
                    <a:pt x="2372" y="4309"/>
                  </a:lnTo>
                  <a:lnTo>
                    <a:pt x="2400" y="4321"/>
                  </a:lnTo>
                  <a:lnTo>
                    <a:pt x="2430" y="4332"/>
                  </a:lnTo>
                  <a:lnTo>
                    <a:pt x="2458" y="4339"/>
                  </a:lnTo>
                  <a:lnTo>
                    <a:pt x="2486" y="4346"/>
                  </a:lnTo>
                  <a:lnTo>
                    <a:pt x="2516" y="4351"/>
                  </a:lnTo>
                  <a:lnTo>
                    <a:pt x="2543" y="4353"/>
                  </a:lnTo>
                  <a:lnTo>
                    <a:pt x="2571" y="4353"/>
                  </a:lnTo>
                  <a:lnTo>
                    <a:pt x="2600" y="4351"/>
                  </a:lnTo>
                  <a:lnTo>
                    <a:pt x="2628" y="4346"/>
                  </a:lnTo>
                  <a:lnTo>
                    <a:pt x="2655" y="4341"/>
                  </a:lnTo>
                  <a:lnTo>
                    <a:pt x="2682" y="4332"/>
                  </a:lnTo>
                  <a:lnTo>
                    <a:pt x="2710" y="4321"/>
                  </a:lnTo>
                  <a:lnTo>
                    <a:pt x="2738" y="4308"/>
                  </a:lnTo>
                  <a:lnTo>
                    <a:pt x="2765" y="4293"/>
                  </a:lnTo>
                  <a:lnTo>
                    <a:pt x="4852" y="3085"/>
                  </a:lnTo>
                  <a:lnTo>
                    <a:pt x="4879" y="3061"/>
                  </a:lnTo>
                  <a:lnTo>
                    <a:pt x="4905" y="3036"/>
                  </a:lnTo>
                  <a:lnTo>
                    <a:pt x="4929" y="3010"/>
                  </a:lnTo>
                  <a:lnTo>
                    <a:pt x="4950" y="2983"/>
                  </a:lnTo>
                  <a:lnTo>
                    <a:pt x="4970" y="2955"/>
                  </a:lnTo>
                  <a:lnTo>
                    <a:pt x="4990" y="2927"/>
                  </a:lnTo>
                  <a:lnTo>
                    <a:pt x="5008" y="2899"/>
                  </a:lnTo>
                  <a:lnTo>
                    <a:pt x="5024" y="2869"/>
                  </a:lnTo>
                  <a:lnTo>
                    <a:pt x="5038" y="2839"/>
                  </a:lnTo>
                  <a:lnTo>
                    <a:pt x="5051" y="2807"/>
                  </a:lnTo>
                  <a:lnTo>
                    <a:pt x="5063" y="2775"/>
                  </a:lnTo>
                  <a:lnTo>
                    <a:pt x="5073" y="2742"/>
                  </a:lnTo>
                  <a:lnTo>
                    <a:pt x="5082" y="2710"/>
                  </a:lnTo>
                  <a:lnTo>
                    <a:pt x="5090" y="2676"/>
                  </a:lnTo>
                  <a:lnTo>
                    <a:pt x="5096" y="2640"/>
                  </a:lnTo>
                  <a:lnTo>
                    <a:pt x="5102" y="2605"/>
                  </a:lnTo>
                  <a:lnTo>
                    <a:pt x="5136" y="382"/>
                  </a:lnTo>
                  <a:lnTo>
                    <a:pt x="5134" y="357"/>
                  </a:lnTo>
                  <a:lnTo>
                    <a:pt x="5133" y="335"/>
                  </a:lnTo>
                  <a:lnTo>
                    <a:pt x="5131" y="312"/>
                  </a:lnTo>
                  <a:lnTo>
                    <a:pt x="5129" y="291"/>
                  </a:lnTo>
                  <a:lnTo>
                    <a:pt x="5125" y="270"/>
                  </a:lnTo>
                  <a:lnTo>
                    <a:pt x="5122" y="250"/>
                  </a:lnTo>
                  <a:lnTo>
                    <a:pt x="5118" y="232"/>
                  </a:lnTo>
                  <a:lnTo>
                    <a:pt x="5113" y="215"/>
                  </a:lnTo>
                  <a:lnTo>
                    <a:pt x="5107" y="198"/>
                  </a:lnTo>
                  <a:lnTo>
                    <a:pt x="5102" y="182"/>
                  </a:lnTo>
                  <a:lnTo>
                    <a:pt x="5096" y="167"/>
                  </a:lnTo>
                  <a:lnTo>
                    <a:pt x="5089" y="152"/>
                  </a:lnTo>
                  <a:lnTo>
                    <a:pt x="5082" y="140"/>
                  </a:lnTo>
                  <a:lnTo>
                    <a:pt x="5075" y="127"/>
                  </a:lnTo>
                  <a:lnTo>
                    <a:pt x="5067" y="116"/>
                  </a:lnTo>
                  <a:lnTo>
                    <a:pt x="5058" y="105"/>
                  </a:lnTo>
                  <a:lnTo>
                    <a:pt x="5049" y="96"/>
                  </a:lnTo>
                  <a:lnTo>
                    <a:pt x="5039" y="87"/>
                  </a:lnTo>
                  <a:lnTo>
                    <a:pt x="5029" y="79"/>
                  </a:lnTo>
                  <a:lnTo>
                    <a:pt x="5019" y="71"/>
                  </a:lnTo>
                  <a:lnTo>
                    <a:pt x="5008" y="64"/>
                  </a:lnTo>
                  <a:lnTo>
                    <a:pt x="4998" y="58"/>
                  </a:lnTo>
                  <a:lnTo>
                    <a:pt x="4985" y="53"/>
                  </a:lnTo>
                  <a:lnTo>
                    <a:pt x="4974" y="48"/>
                  </a:lnTo>
                  <a:lnTo>
                    <a:pt x="4961" y="45"/>
                  </a:lnTo>
                  <a:lnTo>
                    <a:pt x="4949" y="41"/>
                  </a:lnTo>
                  <a:lnTo>
                    <a:pt x="4935" y="39"/>
                  </a:lnTo>
                  <a:lnTo>
                    <a:pt x="4922" y="37"/>
                  </a:lnTo>
                  <a:lnTo>
                    <a:pt x="4908" y="36"/>
                  </a:lnTo>
                  <a:lnTo>
                    <a:pt x="4894" y="36"/>
                  </a:lnTo>
                  <a:lnTo>
                    <a:pt x="4879" y="36"/>
                  </a:lnTo>
                  <a:lnTo>
                    <a:pt x="4864" y="37"/>
                  </a:lnTo>
                  <a:lnTo>
                    <a:pt x="3014" y="1095"/>
                  </a:lnTo>
                  <a:lnTo>
                    <a:pt x="2986" y="1110"/>
                  </a:lnTo>
                  <a:lnTo>
                    <a:pt x="2959" y="1123"/>
                  </a:lnTo>
                  <a:lnTo>
                    <a:pt x="2932" y="1136"/>
                  </a:lnTo>
                  <a:lnTo>
                    <a:pt x="2905" y="1148"/>
                  </a:lnTo>
                  <a:lnTo>
                    <a:pt x="2878" y="1159"/>
                  </a:lnTo>
                  <a:lnTo>
                    <a:pt x="2851" y="1169"/>
                  </a:lnTo>
                  <a:lnTo>
                    <a:pt x="2824" y="1179"/>
                  </a:lnTo>
                  <a:lnTo>
                    <a:pt x="2796" y="1187"/>
                  </a:lnTo>
                  <a:lnTo>
                    <a:pt x="2769" y="1195"/>
                  </a:lnTo>
                  <a:lnTo>
                    <a:pt x="2741" y="1203"/>
                  </a:lnTo>
                  <a:lnTo>
                    <a:pt x="2714" y="1209"/>
                  </a:lnTo>
                  <a:lnTo>
                    <a:pt x="2687" y="1214"/>
                  </a:lnTo>
                  <a:lnTo>
                    <a:pt x="2658" y="1219"/>
                  </a:lnTo>
                  <a:lnTo>
                    <a:pt x="2630" y="1222"/>
                  </a:lnTo>
                  <a:lnTo>
                    <a:pt x="2603" y="1225"/>
                  </a:lnTo>
                  <a:lnTo>
                    <a:pt x="2575" y="1227"/>
                  </a:lnTo>
                  <a:lnTo>
                    <a:pt x="2546" y="1227"/>
                  </a:lnTo>
                  <a:lnTo>
                    <a:pt x="2518" y="1227"/>
                  </a:lnTo>
                  <a:lnTo>
                    <a:pt x="2490" y="1226"/>
                  </a:lnTo>
                  <a:lnTo>
                    <a:pt x="2462" y="1223"/>
                  </a:lnTo>
                  <a:lnTo>
                    <a:pt x="2433" y="1220"/>
                  </a:lnTo>
                  <a:lnTo>
                    <a:pt x="2405" y="1216"/>
                  </a:lnTo>
                  <a:lnTo>
                    <a:pt x="2377" y="1210"/>
                  </a:lnTo>
                  <a:lnTo>
                    <a:pt x="2347" y="1204"/>
                  </a:lnTo>
                  <a:lnTo>
                    <a:pt x="2319" y="1196"/>
                  </a:lnTo>
                  <a:lnTo>
                    <a:pt x="2290" y="1188"/>
                  </a:lnTo>
                  <a:lnTo>
                    <a:pt x="2261" y="1178"/>
                  </a:lnTo>
                  <a:lnTo>
                    <a:pt x="2232" y="1167"/>
                  </a:lnTo>
                  <a:lnTo>
                    <a:pt x="2203" y="1155"/>
                  </a:lnTo>
                  <a:lnTo>
                    <a:pt x="2173" y="1142"/>
                  </a:lnTo>
                  <a:lnTo>
                    <a:pt x="2144" y="1128"/>
                  </a:lnTo>
                  <a:lnTo>
                    <a:pt x="2114" y="1112"/>
                  </a:lnTo>
                  <a:lnTo>
                    <a:pt x="287" y="14"/>
                  </a:lnTo>
                  <a:close/>
                </a:path>
              </a:pathLst>
            </a:custGeom>
            <a:solidFill>
              <a:schemeClr val="accent3"/>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grpSp>
      <p:sp>
        <p:nvSpPr>
          <p:cNvPr id="686" name="Google Shape;686;p14"/>
          <p:cNvSpPr txBox="1"/>
          <p:nvPr/>
        </p:nvSpPr>
        <p:spPr>
          <a:xfrm>
            <a:off x="7160838" y="2508148"/>
            <a:ext cx="168057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Development</a:t>
            </a:r>
            <a:endParaRPr/>
          </a:p>
        </p:txBody>
      </p:sp>
      <p:sp>
        <p:nvSpPr>
          <p:cNvPr id="687" name="Google Shape;687;p14"/>
          <p:cNvSpPr txBox="1"/>
          <p:nvPr/>
        </p:nvSpPr>
        <p:spPr>
          <a:xfrm>
            <a:off x="5791306" y="4658478"/>
            <a:ext cx="15306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Deployment</a:t>
            </a:r>
            <a:endParaRPr/>
          </a:p>
        </p:txBody>
      </p:sp>
      <p:sp>
        <p:nvSpPr>
          <p:cNvPr id="688" name="Google Shape;688;p14"/>
          <p:cNvSpPr txBox="1"/>
          <p:nvPr/>
        </p:nvSpPr>
        <p:spPr>
          <a:xfrm>
            <a:off x="8654755" y="4658478"/>
            <a:ext cx="1680578"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Testing</a:t>
            </a:r>
            <a:endParaRPr/>
          </a:p>
        </p:txBody>
      </p:sp>
      <p:sp>
        <p:nvSpPr>
          <p:cNvPr id="689" name="Google Shape;689;p14"/>
          <p:cNvSpPr txBox="1"/>
          <p:nvPr/>
        </p:nvSpPr>
        <p:spPr>
          <a:xfrm>
            <a:off x="4297470" y="4524043"/>
            <a:ext cx="1338923"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a:solidFill>
                  <a:schemeClr val="dk1"/>
                </a:solidFill>
                <a:latin typeface="Calibri"/>
                <a:ea typeface="Calibri"/>
                <a:cs typeface="Calibri"/>
                <a:sym typeface="Calibri"/>
              </a:rPr>
              <a:t>Up and Down</a:t>
            </a:r>
            <a:endParaRPr/>
          </a:p>
        </p:txBody>
      </p:sp>
      <p:sp>
        <p:nvSpPr>
          <p:cNvPr id="690" name="Google Shape;690;p14"/>
          <p:cNvSpPr txBox="1"/>
          <p:nvPr/>
        </p:nvSpPr>
        <p:spPr>
          <a:xfrm>
            <a:off x="6931688" y="1125098"/>
            <a:ext cx="216088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Build Application &amp; Services</a:t>
            </a:r>
            <a:endParaRPr/>
          </a:p>
        </p:txBody>
      </p:sp>
      <p:sp>
        <p:nvSpPr>
          <p:cNvPr id="691" name="Google Shape;691;p14"/>
          <p:cNvSpPr txBox="1"/>
          <p:nvPr/>
        </p:nvSpPr>
        <p:spPr>
          <a:xfrm>
            <a:off x="10262383" y="4524043"/>
            <a:ext cx="168057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Monitor and Upgrade</a:t>
            </a:r>
            <a:endParaRPr/>
          </a:p>
        </p:txBody>
      </p:sp>
      <p:pic>
        <p:nvPicPr>
          <p:cNvPr id="692" name="Google Shape;692;p14" descr="Repeat with solid fill"/>
          <p:cNvPicPr preferRelativeResize="0"/>
          <p:nvPr/>
        </p:nvPicPr>
        <p:blipFill rotWithShape="1">
          <a:blip r:embed="rId5">
            <a:alphaModFix/>
          </a:blip>
          <a:srcRect/>
          <a:stretch/>
        </p:blipFill>
        <p:spPr>
          <a:xfrm>
            <a:off x="7537653" y="3818314"/>
            <a:ext cx="914162" cy="914162"/>
          </a:xfrm>
          <a:prstGeom prst="rect">
            <a:avLst/>
          </a:prstGeom>
          <a:noFill/>
          <a:ln>
            <a:noFill/>
          </a:ln>
        </p:spPr>
      </p:pic>
      <p:pic>
        <p:nvPicPr>
          <p:cNvPr id="693" name="Google Shape;693;p14" descr="Sort with solid fill"/>
          <p:cNvPicPr preferRelativeResize="0"/>
          <p:nvPr/>
        </p:nvPicPr>
        <p:blipFill rotWithShape="1">
          <a:blip r:embed="rId6">
            <a:alphaModFix/>
          </a:blip>
          <a:srcRect/>
          <a:stretch/>
        </p:blipFill>
        <p:spPr>
          <a:xfrm>
            <a:off x="6664874" y="3459653"/>
            <a:ext cx="567623" cy="567623"/>
          </a:xfrm>
          <a:prstGeom prst="rect">
            <a:avLst/>
          </a:prstGeom>
          <a:noFill/>
          <a:ln>
            <a:noFill/>
          </a:ln>
        </p:spPr>
      </p:pic>
      <p:pic>
        <p:nvPicPr>
          <p:cNvPr id="694" name="Google Shape;694;p14" descr="Checklist with solid fill"/>
          <p:cNvPicPr preferRelativeResize="0"/>
          <p:nvPr/>
        </p:nvPicPr>
        <p:blipFill rotWithShape="1">
          <a:blip r:embed="rId7">
            <a:alphaModFix/>
          </a:blip>
          <a:srcRect/>
          <a:stretch/>
        </p:blipFill>
        <p:spPr>
          <a:xfrm>
            <a:off x="7702313" y="5180526"/>
            <a:ext cx="567623" cy="567623"/>
          </a:xfrm>
          <a:prstGeom prst="rect">
            <a:avLst/>
          </a:prstGeom>
          <a:noFill/>
          <a:ln>
            <a:noFill/>
          </a:ln>
        </p:spPr>
      </p:pic>
      <p:pic>
        <p:nvPicPr>
          <p:cNvPr id="695" name="Google Shape;695;p14" descr="Hockey Stick Curve Graph with solid fill"/>
          <p:cNvPicPr preferRelativeResize="0"/>
          <p:nvPr/>
        </p:nvPicPr>
        <p:blipFill rotWithShape="1">
          <a:blip r:embed="rId8">
            <a:alphaModFix/>
          </a:blip>
          <a:srcRect/>
          <a:stretch/>
        </p:blipFill>
        <p:spPr>
          <a:xfrm>
            <a:off x="8768051" y="3413168"/>
            <a:ext cx="567623" cy="567623"/>
          </a:xfrm>
          <a:prstGeom prst="rect">
            <a:avLst/>
          </a:prstGeom>
          <a:noFill/>
          <a:ln>
            <a:noFill/>
          </a:ln>
        </p:spPr>
      </p:pic>
      <p:grpSp>
        <p:nvGrpSpPr>
          <p:cNvPr id="696" name="Google Shape;696;p14"/>
          <p:cNvGrpSpPr/>
          <p:nvPr/>
        </p:nvGrpSpPr>
        <p:grpSpPr>
          <a:xfrm>
            <a:off x="655150" y="1003615"/>
            <a:ext cx="6061363" cy="489687"/>
            <a:chOff x="208378" y="1210958"/>
            <a:chExt cx="8097070" cy="654148"/>
          </a:xfrm>
        </p:grpSpPr>
        <p:sp>
          <p:nvSpPr>
            <p:cNvPr id="697" name="Google Shape;697;p14"/>
            <p:cNvSpPr/>
            <p:nvPr/>
          </p:nvSpPr>
          <p:spPr>
            <a:xfrm>
              <a:off x="208378" y="1210958"/>
              <a:ext cx="654148" cy="65414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98" name="Google Shape;698;p14"/>
            <p:cNvSpPr/>
            <p:nvPr/>
          </p:nvSpPr>
          <p:spPr>
            <a:xfrm>
              <a:off x="489878" y="1819386"/>
              <a:ext cx="7815570" cy="4572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699" name="Google Shape;699;p14"/>
            <p:cNvSpPr/>
            <p:nvPr/>
          </p:nvSpPr>
          <p:spPr>
            <a:xfrm>
              <a:off x="265143" y="1267723"/>
              <a:ext cx="540618" cy="54061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accent3"/>
                  </a:solidFill>
                  <a:latin typeface="Calibri"/>
                  <a:ea typeface="Calibri"/>
                  <a:cs typeface="Calibri"/>
                  <a:sym typeface="Calibri"/>
                </a:rPr>
                <a:t>1</a:t>
              </a:r>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4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140</a:t>
            </a:fld>
            <a:endParaRPr>
              <a:latin typeface="Quattrocento Sans"/>
              <a:ea typeface="Quattrocento Sans"/>
              <a:cs typeface="Quattrocento Sans"/>
              <a:sym typeface="Quattrocento Sans"/>
            </a:endParaRPr>
          </a:p>
        </p:txBody>
      </p:sp>
      <p:sp>
        <p:nvSpPr>
          <p:cNvPr id="2431" name="Google Shape;2431;p140"/>
          <p:cNvSpPr txBox="1"/>
          <p:nvPr/>
        </p:nvSpPr>
        <p:spPr>
          <a:xfrm>
            <a:off x="189757" y="646331"/>
            <a:ext cx="11809312"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Native git action to implement CI/CD</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https://www.youtube.com/watch?v=lIyATDhH1_w</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Fiori testing framework</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https://www.youtube.com/watch?v=WobPFaZAU2g&amp;list=PLcxqFaocb9WLBaAmvuu4SX5o3yN0qkqGM</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How to use Mongo DB with CAPM</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https://www.youtube.com/watch?v=zXZf8kKM9NA&amp;pp=ygUMY2FwbSBtb25nb2Ri</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Can we use the Postgresql db with cap database as HANA cost is very high</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https://www.youtube.com/watch?v=zZckRSi9Sy8&amp;t=93s&amp;pp=ygUWc2FwIGJ0cCBjYXAgcG9zdGdyZXNxbA%3D%3D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Event mash</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https://www.youtube.com/watch?v=Q98BvpH0cKc&amp;list=PL6RpkC85SLQATt7rdOTDUYRhtE4TQ7gG8</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Certification exam – raj.shettyhyd@gmail.com</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https://training.sap.com/course/cer006-sap-certification-exam-six-attempts-certification-online-010-in-ru/</a:t>
            </a:r>
            <a:r>
              <a:rPr lang="en-US" sz="18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https://training.sap.com/certification/c_cpe_16-sap-certified-associate--backend-developer---sap-cloud-application-programming-model-g/</a:t>
            </a:r>
            <a:r>
              <a:rPr lang="en-US" sz="1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2" name="Google Shape;2432;p14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2433" name="Google Shape;2433;p140"/>
          <p:cNvPicPr preferRelativeResize="0"/>
          <p:nvPr/>
        </p:nvPicPr>
        <p:blipFill rotWithShape="1">
          <a:blip r:embed="rId10">
            <a:alphaModFix/>
          </a:blip>
          <a:srcRect/>
          <a:stretch/>
        </p:blipFill>
        <p:spPr>
          <a:xfrm>
            <a:off x="11720196" y="21813"/>
            <a:ext cx="467413" cy="461666"/>
          </a:xfrm>
          <a:prstGeom prst="rect">
            <a:avLst/>
          </a:prstGeom>
          <a:noFill/>
          <a:ln>
            <a:noFill/>
          </a:ln>
        </p:spPr>
      </p:pic>
      <p:sp>
        <p:nvSpPr>
          <p:cNvPr id="2434" name="Google Shape;2434;p14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4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141</a:t>
            </a:fld>
            <a:endParaRPr>
              <a:latin typeface="Quattrocento Sans"/>
              <a:ea typeface="Quattrocento Sans"/>
              <a:cs typeface="Quattrocento Sans"/>
              <a:sym typeface="Quattrocento Sans"/>
            </a:endParaRPr>
          </a:p>
        </p:txBody>
      </p:sp>
      <p:sp>
        <p:nvSpPr>
          <p:cNvPr id="2440" name="Google Shape;2440;p141"/>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2441" name="Google Shape;2441;p14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2442" name="Google Shape;2442;p141"/>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2443" name="Google Shape;2443;p14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142"/>
          <p:cNvSpPr txBox="1"/>
          <p:nvPr/>
        </p:nvSpPr>
        <p:spPr>
          <a:xfrm>
            <a:off x="286970" y="241153"/>
            <a:ext cx="10969943" cy="7110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C60"/>
              </a:buClr>
              <a:buSzPts val="3600"/>
              <a:buFont typeface="Quattrocento Sans"/>
              <a:buNone/>
            </a:pPr>
            <a:r>
              <a:rPr lang="en-US" sz="3600" b="0" i="0" u="none" strike="noStrike" cap="none">
                <a:solidFill>
                  <a:srgbClr val="222C60"/>
                </a:solidFill>
                <a:latin typeface="Quattrocento Sans"/>
                <a:ea typeface="Quattrocento Sans"/>
                <a:cs typeface="Quattrocento Sans"/>
                <a:sym typeface="Quattrocento Sans"/>
              </a:rPr>
              <a:t>FAQs</a:t>
            </a:r>
            <a:endParaRPr/>
          </a:p>
        </p:txBody>
      </p:sp>
      <p:sp>
        <p:nvSpPr>
          <p:cNvPr id="2449" name="Google Shape;2449;p142"/>
          <p:cNvSpPr txBox="1"/>
          <p:nvPr/>
        </p:nvSpPr>
        <p:spPr>
          <a:xfrm>
            <a:off x="3934172" y="173462"/>
            <a:ext cx="47507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C60"/>
              </a:buClr>
              <a:buSzPts val="2800"/>
              <a:buFont typeface="Corben"/>
              <a:buNone/>
            </a:pPr>
            <a:r>
              <a:rPr lang="en-US" sz="2800" b="1" i="0" u="none" strike="noStrike" cap="none">
                <a:solidFill>
                  <a:srgbClr val="222C60"/>
                </a:solidFill>
                <a:latin typeface="Corben"/>
                <a:ea typeface="Corben"/>
                <a:cs typeface="Corben"/>
                <a:sym typeface="Corben"/>
              </a:rPr>
              <a:t>www.anubhavtrainings.com</a:t>
            </a:r>
            <a:endParaRPr sz="2800" b="1" i="0" u="none" strike="noStrike" cap="none">
              <a:solidFill>
                <a:srgbClr val="222C60"/>
              </a:solidFill>
              <a:latin typeface="Corben"/>
              <a:ea typeface="Corben"/>
              <a:cs typeface="Corben"/>
              <a:sym typeface="Corben"/>
            </a:endParaRPr>
          </a:p>
        </p:txBody>
      </p:sp>
      <p:sp>
        <p:nvSpPr>
          <p:cNvPr id="2450" name="Google Shape;2450;p142"/>
          <p:cNvSpPr/>
          <p:nvPr/>
        </p:nvSpPr>
        <p:spPr>
          <a:xfrm>
            <a:off x="-32450" y="6492874"/>
            <a:ext cx="588428" cy="365126"/>
          </a:xfrm>
          <a:prstGeom prst="rect">
            <a:avLst/>
          </a:prstGeom>
          <a:solidFill>
            <a:srgbClr val="1A22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9</a:t>
            </a:r>
            <a:endParaRPr sz="1200" b="0" i="0" u="none" strike="noStrike" cap="none">
              <a:solidFill>
                <a:srgbClr val="FFFFFF"/>
              </a:solidFill>
              <a:latin typeface="Quattrocento Sans"/>
              <a:ea typeface="Quattrocento Sans"/>
              <a:cs typeface="Quattrocento Sans"/>
              <a:sym typeface="Quattrocento Sans"/>
            </a:endParaRPr>
          </a:p>
        </p:txBody>
      </p:sp>
      <p:pic>
        <p:nvPicPr>
          <p:cNvPr id="2451" name="Google Shape;2451;p142"/>
          <p:cNvPicPr preferRelativeResize="0"/>
          <p:nvPr/>
        </p:nvPicPr>
        <p:blipFill rotWithShape="1">
          <a:blip r:embed="rId3">
            <a:alphaModFix/>
          </a:blip>
          <a:srcRect/>
          <a:stretch/>
        </p:blipFill>
        <p:spPr>
          <a:xfrm>
            <a:off x="11567020" y="105140"/>
            <a:ext cx="497673" cy="491554"/>
          </a:xfrm>
          <a:prstGeom prst="rect">
            <a:avLst/>
          </a:prstGeom>
          <a:noFill/>
          <a:ln>
            <a:noFill/>
          </a:ln>
        </p:spPr>
      </p:pic>
      <p:sp>
        <p:nvSpPr>
          <p:cNvPr id="2452" name="Google Shape;2452;p142"/>
          <p:cNvSpPr/>
          <p:nvPr/>
        </p:nvSpPr>
        <p:spPr>
          <a:xfrm>
            <a:off x="389374" y="1155162"/>
            <a:ext cx="11410076" cy="5082160"/>
          </a:xfrm>
          <a:prstGeom prst="rect">
            <a:avLst/>
          </a:prstGeom>
          <a:solidFill>
            <a:srgbClr val="F2F2F2"/>
          </a:solidFill>
          <a:ln w="25400" cap="flat" cmpd="sng">
            <a:solidFill>
              <a:srgbClr val="289090"/>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18203C"/>
              </a:buClr>
              <a:buSzPts val="1600"/>
              <a:buFont typeface="Arial"/>
              <a:buNone/>
            </a:pPr>
            <a:r>
              <a:rPr lang="en-US" sz="1600" b="1" i="0" u="none" strike="noStrike" cap="none">
                <a:solidFill>
                  <a:srgbClr val="18203C"/>
                </a:solidFill>
                <a:latin typeface="Arial"/>
                <a:ea typeface="Arial"/>
                <a:cs typeface="Arial"/>
                <a:sym typeface="Arial"/>
              </a:rPr>
              <a:t>Do I need to have prior knowledge of SAP BTP or Cloud Foundry?</a:t>
            </a:r>
            <a:endParaRPr sz="1600" b="0" i="0" u="none" strike="noStrike" cap="none">
              <a:solidFill>
                <a:srgbClr val="18203C"/>
              </a:solidFill>
              <a:latin typeface="Arial"/>
              <a:ea typeface="Arial"/>
              <a:cs typeface="Arial"/>
              <a:sym typeface="Arial"/>
            </a:endParaRPr>
          </a:p>
          <a:p>
            <a:pPr marL="0" marR="0" lvl="0" indent="0" algn="just"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No, We will cover the Cloud Foundry and BTP foundation in this course for you. </a:t>
            </a:r>
            <a:endParaRPr/>
          </a:p>
          <a:p>
            <a:pPr marL="0" marR="0" lvl="0" indent="0" algn="just" rtl="0">
              <a:lnSpc>
                <a:spcPct val="100000"/>
              </a:lnSpc>
              <a:spcBef>
                <a:spcPts val="0"/>
              </a:spcBef>
              <a:spcAft>
                <a:spcPts val="0"/>
              </a:spcAft>
              <a:buClr>
                <a:srgbClr val="FFFFFF"/>
              </a:buClr>
              <a:buSzPts val="1600"/>
              <a:buFont typeface="Arial"/>
              <a:buNone/>
            </a:pPr>
            <a:br>
              <a:rPr lang="en-US" sz="1600" b="0" i="0" u="none" strike="noStrike" cap="none">
                <a:solidFill>
                  <a:srgbClr val="FFFFFF"/>
                </a:solidFill>
                <a:latin typeface="Arial"/>
                <a:ea typeface="Arial"/>
                <a:cs typeface="Arial"/>
                <a:sym typeface="Arial"/>
              </a:rPr>
            </a:br>
            <a:r>
              <a:rPr lang="en-US" sz="1600" b="1" i="0" u="none" strike="noStrike" cap="none">
                <a:solidFill>
                  <a:srgbClr val="18203C"/>
                </a:solidFill>
                <a:latin typeface="Arial"/>
                <a:ea typeface="Arial"/>
                <a:cs typeface="Arial"/>
                <a:sym typeface="Arial"/>
              </a:rPr>
              <a:t>How much Java and Node knowledge is required to learn BTP Course?</a:t>
            </a:r>
            <a:endParaRPr sz="1600" b="0" i="0" u="none" strike="noStrike" cap="none">
              <a:solidFill>
                <a:srgbClr val="18203C"/>
              </a:solidFill>
              <a:latin typeface="Arial"/>
              <a:ea typeface="Arial"/>
              <a:cs typeface="Arial"/>
              <a:sym typeface="Arial"/>
            </a:endParaRPr>
          </a:p>
          <a:p>
            <a:pPr marL="0" marR="0" lvl="0" indent="0" algn="just"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Only Basic programming skills are required, We will cover basics of Java, Frameworks and Node JS for you along with Tools.</a:t>
            </a:r>
            <a:endParaRPr/>
          </a:p>
          <a:p>
            <a:pPr marL="0" marR="0" lvl="0" indent="0" algn="just" rtl="0">
              <a:lnSpc>
                <a:spcPct val="100000"/>
              </a:lnSpc>
              <a:spcBef>
                <a:spcPts val="0"/>
              </a:spcBef>
              <a:spcAft>
                <a:spcPts val="0"/>
              </a:spcAft>
              <a:buClr>
                <a:srgbClr val="184961"/>
              </a:buClr>
              <a:buSzPts val="1600"/>
              <a:buFont typeface="Arial"/>
              <a:buNone/>
            </a:pPr>
            <a:br>
              <a:rPr lang="en-US" sz="1600" b="1" i="0" u="none" strike="noStrike" cap="none">
                <a:solidFill>
                  <a:srgbClr val="184961"/>
                </a:solidFill>
                <a:latin typeface="Arial"/>
                <a:ea typeface="Arial"/>
                <a:cs typeface="Arial"/>
                <a:sym typeface="Arial"/>
              </a:rPr>
            </a:br>
            <a:r>
              <a:rPr lang="en-US" sz="1600" b="1" i="0" u="none" strike="noStrike" cap="none">
                <a:solidFill>
                  <a:srgbClr val="18203C"/>
                </a:solidFill>
                <a:latin typeface="Arial"/>
                <a:ea typeface="Arial"/>
                <a:cs typeface="Arial"/>
                <a:sym typeface="Arial"/>
              </a:rPr>
              <a:t>I am an ABAP Consultant, Can I learn SAP BTP ?</a:t>
            </a:r>
            <a:endParaRPr sz="1600" b="0" i="0" u="none" strike="noStrike" cap="none">
              <a:solidFill>
                <a:srgbClr val="18203C"/>
              </a:solidFill>
              <a:latin typeface="Arial"/>
              <a:ea typeface="Arial"/>
              <a:cs typeface="Arial"/>
              <a:sym typeface="Arial"/>
            </a:endParaRPr>
          </a:p>
          <a:p>
            <a:pPr marL="0" marR="0" lvl="0" indent="0" algn="just"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Yes, you must, because for all the future cloud projects, we need the knowledge of SAP BTP – Development Track</a:t>
            </a:r>
            <a:endParaRPr/>
          </a:p>
          <a:p>
            <a:pPr marL="0" marR="0" lvl="0" indent="0" algn="just" rtl="0">
              <a:lnSpc>
                <a:spcPct val="100000"/>
              </a:lnSpc>
              <a:spcBef>
                <a:spcPts val="0"/>
              </a:spcBef>
              <a:spcAft>
                <a:spcPts val="0"/>
              </a:spcAft>
              <a:buClr>
                <a:srgbClr val="0A1829"/>
              </a:buClr>
              <a:buSzPts val="1600"/>
              <a:buFont typeface="Arial"/>
              <a:buNone/>
            </a:pPr>
            <a:br>
              <a:rPr lang="en-US" sz="1600" b="0" i="0" u="none" strike="noStrike" cap="none">
                <a:solidFill>
                  <a:srgbClr val="0A1829"/>
                </a:solidFill>
                <a:latin typeface="Arial"/>
                <a:ea typeface="Arial"/>
                <a:cs typeface="Arial"/>
                <a:sym typeface="Arial"/>
              </a:rPr>
            </a:br>
            <a:r>
              <a:rPr lang="en-US" sz="1600" b="1" i="0" u="none" strike="noStrike" cap="none">
                <a:solidFill>
                  <a:srgbClr val="18203C"/>
                </a:solidFill>
                <a:latin typeface="Arial"/>
                <a:ea typeface="Arial"/>
                <a:cs typeface="Arial"/>
                <a:sym typeface="Arial"/>
              </a:rPr>
              <a:t>How much deep knowledge of BAS is required?</a:t>
            </a:r>
            <a:endParaRPr sz="1600" b="0" i="0" u="none" strike="noStrike" cap="none">
              <a:solidFill>
                <a:srgbClr val="18203C"/>
              </a:solidFill>
              <a:latin typeface="Arial"/>
              <a:ea typeface="Arial"/>
              <a:cs typeface="Arial"/>
              <a:sym typeface="Arial"/>
            </a:endParaRPr>
          </a:p>
          <a:p>
            <a:pPr marL="0" marR="0" lvl="0" indent="0" algn="just"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No prior experience is required, we will cover setup and administration of VS Code and BAS tool in the course.</a:t>
            </a:r>
            <a:endParaRPr/>
          </a:p>
          <a:p>
            <a:pPr marL="0" marR="0" lvl="0" indent="0" algn="just" rtl="0">
              <a:lnSpc>
                <a:spcPct val="100000"/>
              </a:lnSpc>
              <a:spcBef>
                <a:spcPts val="0"/>
              </a:spcBef>
              <a:spcAft>
                <a:spcPts val="0"/>
              </a:spcAft>
              <a:buClr>
                <a:srgbClr val="0A1829"/>
              </a:buClr>
              <a:buSzPts val="1600"/>
              <a:buFont typeface="Arial"/>
              <a:buNone/>
            </a:pPr>
            <a:br>
              <a:rPr lang="en-US" sz="1600" b="0" i="0" u="none" strike="noStrike" cap="none">
                <a:solidFill>
                  <a:srgbClr val="0A1829"/>
                </a:solidFill>
                <a:latin typeface="Arial"/>
                <a:ea typeface="Arial"/>
                <a:cs typeface="Arial"/>
                <a:sym typeface="Arial"/>
              </a:rPr>
            </a:br>
            <a:r>
              <a:rPr lang="en-US" sz="1600" b="1" i="0" u="none" strike="noStrike" cap="none">
                <a:solidFill>
                  <a:srgbClr val="18203C"/>
                </a:solidFill>
                <a:latin typeface="Arial"/>
                <a:ea typeface="Arial"/>
                <a:cs typeface="Arial"/>
                <a:sym typeface="Arial"/>
              </a:rPr>
              <a:t>What about server access?</a:t>
            </a:r>
            <a:endParaRPr sz="1600" b="0" i="0" u="none" strike="noStrike" cap="none">
              <a:solidFill>
                <a:srgbClr val="18203C"/>
              </a:solidFill>
              <a:latin typeface="Arial"/>
              <a:ea typeface="Arial"/>
              <a:cs typeface="Arial"/>
              <a:sym typeface="Arial"/>
            </a:endParaRPr>
          </a:p>
          <a:p>
            <a:pPr marL="0" marR="0" lvl="0" indent="0" algn="just"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The server is Free from SAP for 365 Days, We will use SAP BTP Trial Account for all the activities along with tools like Cloud Foundry CLI, VS Code, MBT which are free.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456"/>
        <p:cNvGrpSpPr/>
        <p:nvPr/>
      </p:nvGrpSpPr>
      <p:grpSpPr>
        <a:xfrm>
          <a:off x="0" y="0"/>
          <a:ext cx="0" cy="0"/>
          <a:chOff x="0" y="0"/>
          <a:chExt cx="0" cy="0"/>
        </a:xfrm>
      </p:grpSpPr>
      <p:sp>
        <p:nvSpPr>
          <p:cNvPr id="2457" name="Google Shape;2457;p143"/>
          <p:cNvSpPr txBox="1"/>
          <p:nvPr/>
        </p:nvSpPr>
        <p:spPr>
          <a:xfrm>
            <a:off x="286970" y="241153"/>
            <a:ext cx="10969943" cy="7110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22C60"/>
              </a:buClr>
              <a:buSzPts val="3600"/>
              <a:buFont typeface="Quattrocento Sans"/>
              <a:buNone/>
            </a:pPr>
            <a:r>
              <a:rPr lang="en-US" sz="3600" b="0" i="0" u="none" strike="noStrike" cap="none">
                <a:solidFill>
                  <a:srgbClr val="222C60"/>
                </a:solidFill>
                <a:latin typeface="Quattrocento Sans"/>
                <a:ea typeface="Quattrocento Sans"/>
                <a:cs typeface="Quattrocento Sans"/>
                <a:sym typeface="Quattrocento Sans"/>
              </a:rPr>
              <a:t>FAQs</a:t>
            </a:r>
            <a:endParaRPr/>
          </a:p>
        </p:txBody>
      </p:sp>
      <p:sp>
        <p:nvSpPr>
          <p:cNvPr id="2458" name="Google Shape;2458;p143"/>
          <p:cNvSpPr txBox="1"/>
          <p:nvPr/>
        </p:nvSpPr>
        <p:spPr>
          <a:xfrm>
            <a:off x="3934172" y="173462"/>
            <a:ext cx="47507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22C60"/>
              </a:buClr>
              <a:buSzPts val="2800"/>
              <a:buFont typeface="Corben"/>
              <a:buNone/>
            </a:pPr>
            <a:r>
              <a:rPr lang="en-US" sz="2800" b="1" i="0" u="none" strike="noStrike" cap="none">
                <a:solidFill>
                  <a:srgbClr val="222C60"/>
                </a:solidFill>
                <a:latin typeface="Corben"/>
                <a:ea typeface="Corben"/>
                <a:cs typeface="Corben"/>
                <a:sym typeface="Corben"/>
              </a:rPr>
              <a:t>www.anubhavtrainings.com</a:t>
            </a:r>
            <a:endParaRPr sz="2800" b="1" i="0" u="none" strike="noStrike" cap="none">
              <a:solidFill>
                <a:srgbClr val="222C60"/>
              </a:solidFill>
              <a:latin typeface="Corben"/>
              <a:ea typeface="Corben"/>
              <a:cs typeface="Corben"/>
              <a:sym typeface="Corben"/>
            </a:endParaRPr>
          </a:p>
        </p:txBody>
      </p:sp>
      <p:sp>
        <p:nvSpPr>
          <p:cNvPr id="2459" name="Google Shape;2459;p143"/>
          <p:cNvSpPr/>
          <p:nvPr/>
        </p:nvSpPr>
        <p:spPr>
          <a:xfrm>
            <a:off x="-32450" y="6492874"/>
            <a:ext cx="588428" cy="365126"/>
          </a:xfrm>
          <a:prstGeom prst="rect">
            <a:avLst/>
          </a:prstGeom>
          <a:solidFill>
            <a:srgbClr val="1A224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Quattrocento Sans"/>
              <a:buNone/>
            </a:pPr>
            <a:r>
              <a:rPr lang="en-US" sz="1100" b="0" i="0" u="none" strike="noStrike" cap="none">
                <a:solidFill>
                  <a:srgbClr val="FFFFFF"/>
                </a:solidFill>
                <a:latin typeface="Quattrocento Sans"/>
                <a:ea typeface="Quattrocento Sans"/>
                <a:cs typeface="Quattrocento Sans"/>
                <a:sym typeface="Quattrocento Sans"/>
              </a:rPr>
              <a:t>10</a:t>
            </a:r>
            <a:endParaRPr sz="1100" b="0" i="0" u="none" strike="noStrike" cap="none">
              <a:solidFill>
                <a:srgbClr val="FFFFFF"/>
              </a:solidFill>
              <a:latin typeface="Quattrocento Sans"/>
              <a:ea typeface="Quattrocento Sans"/>
              <a:cs typeface="Quattrocento Sans"/>
              <a:sym typeface="Quattrocento Sans"/>
            </a:endParaRPr>
          </a:p>
        </p:txBody>
      </p:sp>
      <p:pic>
        <p:nvPicPr>
          <p:cNvPr id="2460" name="Google Shape;2460;p143"/>
          <p:cNvPicPr preferRelativeResize="0"/>
          <p:nvPr/>
        </p:nvPicPr>
        <p:blipFill rotWithShape="1">
          <a:blip r:embed="rId3">
            <a:alphaModFix/>
          </a:blip>
          <a:srcRect/>
          <a:stretch/>
        </p:blipFill>
        <p:spPr>
          <a:xfrm>
            <a:off x="11567020" y="105140"/>
            <a:ext cx="497673" cy="491554"/>
          </a:xfrm>
          <a:prstGeom prst="rect">
            <a:avLst/>
          </a:prstGeom>
          <a:noFill/>
          <a:ln>
            <a:noFill/>
          </a:ln>
        </p:spPr>
      </p:pic>
      <p:sp>
        <p:nvSpPr>
          <p:cNvPr id="2461" name="Google Shape;2461;p143"/>
          <p:cNvSpPr/>
          <p:nvPr/>
        </p:nvSpPr>
        <p:spPr>
          <a:xfrm>
            <a:off x="389374" y="1121878"/>
            <a:ext cx="11410076" cy="4983593"/>
          </a:xfrm>
          <a:prstGeom prst="rect">
            <a:avLst/>
          </a:prstGeom>
          <a:solidFill>
            <a:srgbClr val="F2F2F2"/>
          </a:solidFill>
          <a:ln w="25400" cap="flat" cmpd="sng">
            <a:solidFill>
              <a:srgbClr val="28909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8203C"/>
              </a:buClr>
              <a:buSzPts val="1600"/>
              <a:buFont typeface="Arial"/>
              <a:buNone/>
            </a:pPr>
            <a:r>
              <a:rPr lang="en-US" sz="1600" b="1" i="0" u="none" strike="noStrike" cap="none">
                <a:solidFill>
                  <a:srgbClr val="18203C"/>
                </a:solidFill>
                <a:latin typeface="Arial"/>
                <a:ea typeface="Arial"/>
                <a:cs typeface="Arial"/>
                <a:sym typeface="Arial"/>
              </a:rPr>
              <a:t>Do we also cover Cloud Connector and Cloud Application Security in the course?</a:t>
            </a:r>
            <a:endParaRPr sz="1600" b="0" i="0" u="none" strike="noStrike" cap="none">
              <a:solidFill>
                <a:srgbClr val="18203C"/>
              </a:solidFill>
              <a:latin typeface="Arial"/>
              <a:ea typeface="Arial"/>
              <a:cs typeface="Arial"/>
              <a:sym typeface="Arial"/>
            </a:endParaRPr>
          </a:p>
          <a:p>
            <a:pPr marL="0" marR="0" lvl="0" indent="0" algn="l"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Yes, we will cover both topics including application security like XSUAA, Managed and App Router, HTML Repos etc. We will cover concepts of Backing services, service keys and sap BTP cloud offerings.</a:t>
            </a:r>
            <a:endParaRPr/>
          </a:p>
          <a:p>
            <a:pPr marL="0" marR="0" lvl="0" indent="0" algn="l" rtl="0">
              <a:lnSpc>
                <a:spcPct val="100000"/>
              </a:lnSpc>
              <a:spcBef>
                <a:spcPts val="0"/>
              </a:spcBef>
              <a:spcAft>
                <a:spcPts val="0"/>
              </a:spcAft>
              <a:buClr>
                <a:srgbClr val="FFFFFF"/>
              </a:buClr>
              <a:buSzPts val="1600"/>
              <a:buFont typeface="Arial"/>
              <a:buNone/>
            </a:pPr>
            <a:br>
              <a:rPr lang="en-US" sz="1600" b="0" i="0" u="none" strike="noStrike" cap="none">
                <a:solidFill>
                  <a:srgbClr val="FFFFFF"/>
                </a:solidFill>
                <a:latin typeface="Arial"/>
                <a:ea typeface="Arial"/>
                <a:cs typeface="Arial"/>
                <a:sym typeface="Arial"/>
              </a:rPr>
            </a:br>
            <a:r>
              <a:rPr lang="en-US" sz="1600" b="1" i="0" u="none" strike="noStrike" cap="none">
                <a:solidFill>
                  <a:srgbClr val="18203C"/>
                </a:solidFill>
                <a:latin typeface="Arial"/>
                <a:ea typeface="Arial"/>
                <a:cs typeface="Arial"/>
                <a:sym typeface="Arial"/>
              </a:rPr>
              <a:t>How of this course do we spend time on CAPM?</a:t>
            </a:r>
            <a:endParaRPr sz="1600" b="0" i="0" u="none" strike="noStrike" cap="none">
              <a:solidFill>
                <a:srgbClr val="18203C"/>
              </a:solidFill>
              <a:latin typeface="Arial"/>
              <a:ea typeface="Arial"/>
              <a:cs typeface="Arial"/>
              <a:sym typeface="Arial"/>
            </a:endParaRPr>
          </a:p>
          <a:p>
            <a:pPr marL="0" marR="0" lvl="0" indent="0" algn="l"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We will spend almost 50% time on CAPM framework including basics of Node JS in the course.</a:t>
            </a:r>
            <a:endParaRPr/>
          </a:p>
          <a:p>
            <a:pPr marL="0" marR="0" lvl="0" indent="0" algn="l" rtl="0">
              <a:lnSpc>
                <a:spcPct val="100000"/>
              </a:lnSpc>
              <a:spcBef>
                <a:spcPts val="0"/>
              </a:spcBef>
              <a:spcAft>
                <a:spcPts val="0"/>
              </a:spcAft>
              <a:buClr>
                <a:srgbClr val="FFFFFF"/>
              </a:buClr>
              <a:buSzPts val="1600"/>
              <a:buFont typeface="Arial"/>
              <a:buNone/>
            </a:pPr>
            <a:br>
              <a:rPr lang="en-US" sz="1600" b="0" i="0" u="none" strike="noStrike" cap="none">
                <a:solidFill>
                  <a:srgbClr val="FFFFFF"/>
                </a:solidFill>
                <a:latin typeface="Arial"/>
                <a:ea typeface="Arial"/>
                <a:cs typeface="Arial"/>
                <a:sym typeface="Arial"/>
              </a:rPr>
            </a:br>
            <a:r>
              <a:rPr lang="en-US" sz="1600" b="1" i="0" u="none" strike="noStrike" cap="none">
                <a:solidFill>
                  <a:srgbClr val="18203C"/>
                </a:solidFill>
                <a:latin typeface="Arial"/>
                <a:ea typeface="Arial"/>
                <a:cs typeface="Arial"/>
                <a:sym typeface="Arial"/>
              </a:rPr>
              <a:t>Do I need prior OData Service experience?</a:t>
            </a:r>
            <a:endParaRPr sz="1600" b="0" i="0" u="none" strike="noStrike" cap="none">
              <a:solidFill>
                <a:srgbClr val="18203C"/>
              </a:solidFill>
              <a:latin typeface="Arial"/>
              <a:ea typeface="Arial"/>
              <a:cs typeface="Arial"/>
              <a:sym typeface="Arial"/>
            </a:endParaRPr>
          </a:p>
          <a:p>
            <a:pPr marL="0" marR="0" lvl="0" indent="0" algn="l"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No, we will provide one complimentary OData session</a:t>
            </a:r>
            <a:endParaRPr/>
          </a:p>
          <a:p>
            <a:pPr marL="0" marR="0" lvl="0" indent="0" algn="l" rtl="0">
              <a:lnSpc>
                <a:spcPct val="100000"/>
              </a:lnSpc>
              <a:spcBef>
                <a:spcPts val="0"/>
              </a:spcBef>
              <a:spcAft>
                <a:spcPts val="0"/>
              </a:spcAft>
              <a:buClr>
                <a:srgbClr val="FFFFFF"/>
              </a:buClr>
              <a:buSzPts val="1600"/>
              <a:buFont typeface="Arial"/>
              <a:buNone/>
            </a:pPr>
            <a:br>
              <a:rPr lang="en-US" sz="1600" b="0" i="0" u="none" strike="noStrike" cap="none">
                <a:solidFill>
                  <a:srgbClr val="FFFFFF"/>
                </a:solidFill>
                <a:latin typeface="Arial"/>
                <a:ea typeface="Arial"/>
                <a:cs typeface="Arial"/>
                <a:sym typeface="Arial"/>
              </a:rPr>
            </a:br>
            <a:r>
              <a:rPr lang="en-US" sz="1600" b="1" i="0" u="none" strike="noStrike" cap="none">
                <a:solidFill>
                  <a:srgbClr val="18203C"/>
                </a:solidFill>
                <a:latin typeface="Arial"/>
                <a:ea typeface="Arial"/>
                <a:cs typeface="Arial"/>
                <a:sym typeface="Arial"/>
              </a:rPr>
              <a:t>Can I also take the course in video mode as the times do not suit me?</a:t>
            </a:r>
            <a:endParaRPr sz="1600" b="0" i="0" u="none" strike="noStrike" cap="none">
              <a:solidFill>
                <a:srgbClr val="18203C"/>
              </a:solidFill>
              <a:latin typeface="Arial"/>
              <a:ea typeface="Arial"/>
              <a:cs typeface="Arial"/>
              <a:sym typeface="Arial"/>
            </a:endParaRPr>
          </a:p>
          <a:p>
            <a:pPr marL="0" marR="0" lvl="0" indent="0" algn="l"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Yes, You can even check the video after the class</a:t>
            </a:r>
            <a:endParaRPr/>
          </a:p>
          <a:p>
            <a:pPr marL="0" marR="0" lvl="0" indent="0" algn="l" rtl="0">
              <a:lnSpc>
                <a:spcPct val="100000"/>
              </a:lnSpc>
              <a:spcBef>
                <a:spcPts val="0"/>
              </a:spcBef>
              <a:spcAft>
                <a:spcPts val="0"/>
              </a:spcAft>
              <a:buClr>
                <a:srgbClr val="FFFFFF"/>
              </a:buClr>
              <a:buSzPts val="1600"/>
              <a:buFont typeface="Arial"/>
              <a:buNone/>
            </a:pPr>
            <a:br>
              <a:rPr lang="en-US" sz="1600" b="0" i="0" u="none" strike="noStrike" cap="none">
                <a:solidFill>
                  <a:srgbClr val="FFFFFF"/>
                </a:solidFill>
                <a:latin typeface="Arial"/>
                <a:ea typeface="Arial"/>
                <a:cs typeface="Arial"/>
                <a:sym typeface="Arial"/>
              </a:rPr>
            </a:br>
            <a:r>
              <a:rPr lang="en-US" sz="1600" b="1" i="0" u="none" strike="noStrike" cap="none">
                <a:solidFill>
                  <a:srgbClr val="18203C"/>
                </a:solidFill>
                <a:latin typeface="Arial"/>
                <a:ea typeface="Arial"/>
                <a:cs typeface="Arial"/>
                <a:sym typeface="Arial"/>
              </a:rPr>
              <a:t>What tools do I need to practice in the course?</a:t>
            </a:r>
            <a:endParaRPr sz="1600" b="0" i="0" u="none" strike="noStrike" cap="none">
              <a:solidFill>
                <a:srgbClr val="18203C"/>
              </a:solidFill>
              <a:latin typeface="Arial"/>
              <a:ea typeface="Arial"/>
              <a:cs typeface="Arial"/>
              <a:sym typeface="Arial"/>
            </a:endParaRPr>
          </a:p>
          <a:p>
            <a:pPr marL="0" marR="0" lvl="0" indent="0" algn="l"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Business Application Studio + VS Code + Cloud Foundry CLI.</a:t>
            </a:r>
            <a:endParaRPr/>
          </a:p>
          <a:p>
            <a:pPr marL="0" marR="0" lvl="0" indent="0" algn="l" rtl="0">
              <a:lnSpc>
                <a:spcPct val="100000"/>
              </a:lnSpc>
              <a:spcBef>
                <a:spcPts val="0"/>
              </a:spcBef>
              <a:spcAft>
                <a:spcPts val="0"/>
              </a:spcAft>
              <a:buClr>
                <a:srgbClr val="0A1829"/>
              </a:buClr>
              <a:buSzPts val="1600"/>
              <a:buFont typeface="Arial"/>
              <a:buNone/>
            </a:pPr>
            <a:br>
              <a:rPr lang="en-US" sz="1600" b="0" i="0" u="none" strike="noStrike" cap="none">
                <a:solidFill>
                  <a:srgbClr val="0A1829"/>
                </a:solidFill>
                <a:latin typeface="Arial"/>
                <a:ea typeface="Arial"/>
                <a:cs typeface="Arial"/>
                <a:sym typeface="Arial"/>
              </a:rPr>
            </a:br>
            <a:r>
              <a:rPr lang="en-US" sz="1600" b="1" i="0" u="none" strike="noStrike" cap="none">
                <a:solidFill>
                  <a:srgbClr val="18203C"/>
                </a:solidFill>
                <a:latin typeface="Arial"/>
                <a:ea typeface="Arial"/>
                <a:cs typeface="Arial"/>
                <a:sym typeface="Arial"/>
              </a:rPr>
              <a:t>How to join this course?</a:t>
            </a:r>
            <a:endParaRPr sz="1600" b="0" i="0" u="none" strike="noStrike" cap="none">
              <a:solidFill>
                <a:srgbClr val="18203C"/>
              </a:solidFill>
              <a:latin typeface="Arial"/>
              <a:ea typeface="Arial"/>
              <a:cs typeface="Arial"/>
              <a:sym typeface="Arial"/>
            </a:endParaRPr>
          </a:p>
          <a:p>
            <a:pPr marL="0" marR="0" lvl="0" indent="0" algn="l" rtl="0">
              <a:lnSpc>
                <a:spcPct val="100000"/>
              </a:lnSpc>
              <a:spcBef>
                <a:spcPts val="0"/>
              </a:spcBef>
              <a:spcAft>
                <a:spcPts val="0"/>
              </a:spcAft>
              <a:buClr>
                <a:srgbClr val="0A1829"/>
              </a:buClr>
              <a:buSzPts val="1600"/>
              <a:buFont typeface="Arial"/>
              <a:buNone/>
            </a:pPr>
            <a:r>
              <a:rPr lang="en-US" sz="1600" b="0" i="0" u="none" strike="noStrike" cap="none">
                <a:solidFill>
                  <a:srgbClr val="0A1829"/>
                </a:solidFill>
                <a:latin typeface="Arial"/>
                <a:ea typeface="Arial"/>
                <a:cs typeface="Arial"/>
                <a:sym typeface="Arial"/>
              </a:rPr>
              <a:t>Email us at </a:t>
            </a:r>
            <a:r>
              <a:rPr lang="en-US" sz="1600" b="1" i="0" u="sng" strike="noStrike" cap="none">
                <a:solidFill>
                  <a:srgbClr val="0A1829"/>
                </a:solidFill>
                <a:latin typeface="Arial"/>
                <a:ea typeface="Arial"/>
                <a:cs typeface="Arial"/>
                <a:sym typeface="Arial"/>
                <a:hlinkClick r:id="rId4">
                  <a:extLst>
                    <a:ext uri="{A12FA001-AC4F-418D-AE19-62706E023703}">
                      <ahyp:hlinkClr xmlns:ahyp="http://schemas.microsoft.com/office/drawing/2018/hyperlinkcolor" val="tx"/>
                    </a:ext>
                  </a:extLst>
                </a:hlinkClick>
              </a:rPr>
              <a:t>contact@anubhavtrainings.com</a:t>
            </a:r>
            <a:r>
              <a:rPr lang="en-US" sz="1600" b="1" i="0" u="none" strike="noStrike" cap="none">
                <a:solidFill>
                  <a:srgbClr val="0A1829"/>
                </a:solidFill>
                <a:latin typeface="Arial"/>
                <a:ea typeface="Arial"/>
                <a:cs typeface="Arial"/>
                <a:sym typeface="Arial"/>
              </a:rPr>
              <a:t> </a:t>
            </a:r>
            <a:r>
              <a:rPr lang="en-US" sz="1600" b="0" i="0" u="none" strike="noStrike" cap="none">
                <a:solidFill>
                  <a:srgbClr val="0A1829"/>
                </a:solidFill>
                <a:latin typeface="Arial"/>
                <a:ea typeface="Arial"/>
                <a:cs typeface="Arial"/>
                <a:sym typeface="Arial"/>
              </a:rPr>
              <a:t>for signing up!</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pic>
        <p:nvPicPr>
          <p:cNvPr id="2466" name="Google Shape;2466;p144"/>
          <p:cNvPicPr preferRelativeResize="0">
            <a:picLocks noGrp="1"/>
          </p:cNvPicPr>
          <p:nvPr>
            <p:ph type="pic" idx="2"/>
          </p:nvPr>
        </p:nvPicPr>
        <p:blipFill rotWithShape="1">
          <a:blip r:embed="rId3">
            <a:alphaModFix/>
          </a:blip>
          <a:srcRect/>
          <a:stretch/>
        </p:blipFill>
        <p:spPr>
          <a:xfrm>
            <a:off x="-242292" y="0"/>
            <a:ext cx="12188825" cy="6858000"/>
          </a:xfrm>
          <a:prstGeom prst="rect">
            <a:avLst/>
          </a:prstGeom>
          <a:noFill/>
          <a:ln>
            <a:noFill/>
          </a:ln>
        </p:spPr>
      </p:pic>
      <p:sp>
        <p:nvSpPr>
          <p:cNvPr id="2467" name="Google Shape;2467;p144"/>
          <p:cNvSpPr/>
          <p:nvPr/>
        </p:nvSpPr>
        <p:spPr>
          <a:xfrm>
            <a:off x="4006180" y="653507"/>
            <a:ext cx="8182645" cy="295232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468" name="Google Shape;2468;p144"/>
          <p:cNvGrpSpPr/>
          <p:nvPr/>
        </p:nvGrpSpPr>
        <p:grpSpPr>
          <a:xfrm>
            <a:off x="5158308" y="706840"/>
            <a:ext cx="5805896" cy="2407676"/>
            <a:chOff x="5186900" y="706264"/>
            <a:chExt cx="5037469" cy="2407676"/>
          </a:xfrm>
        </p:grpSpPr>
        <p:sp>
          <p:nvSpPr>
            <p:cNvPr id="2469" name="Google Shape;2469;p144"/>
            <p:cNvSpPr txBox="1"/>
            <p:nvPr/>
          </p:nvSpPr>
          <p:spPr>
            <a:xfrm>
              <a:off x="5186900" y="706264"/>
              <a:ext cx="4435904" cy="1107996"/>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6600" b="1">
                  <a:solidFill>
                    <a:schemeClr val="lt1"/>
                  </a:solidFill>
                  <a:latin typeface="Open Sans"/>
                  <a:ea typeface="Open Sans"/>
                  <a:cs typeface="Open Sans"/>
                  <a:sym typeface="Open Sans"/>
                </a:rPr>
                <a:t>Thank You</a:t>
              </a:r>
              <a:endParaRPr/>
            </a:p>
          </p:txBody>
        </p:sp>
        <p:sp>
          <p:nvSpPr>
            <p:cNvPr id="2470" name="Google Shape;2470;p144"/>
            <p:cNvSpPr txBox="1"/>
            <p:nvPr/>
          </p:nvSpPr>
          <p:spPr>
            <a:xfrm>
              <a:off x="5249378" y="1506962"/>
              <a:ext cx="4974991" cy="1606978"/>
            </a:xfrm>
            <a:prstGeom prst="rect">
              <a:avLst/>
            </a:prstGeom>
            <a:noFill/>
            <a:ln>
              <a:noFill/>
            </a:ln>
          </p:spPr>
          <p:txBody>
            <a:bodyPr spcFirstLastPara="1" wrap="square" lIns="0" tIns="45700" rIns="0" bIns="45700" anchor="b" anchorCtr="0">
              <a:spAutoFit/>
            </a:bodyPr>
            <a:lstStyle/>
            <a:p>
              <a:pPr marL="0" marR="0" lvl="0" indent="0" algn="l" rtl="0">
                <a:lnSpc>
                  <a:spcPct val="120000"/>
                </a:lnSpc>
                <a:spcBef>
                  <a:spcPts val="0"/>
                </a:spcBef>
                <a:spcAft>
                  <a:spcPts val="0"/>
                </a:spcAft>
                <a:buNone/>
              </a:pPr>
              <a:r>
                <a:rPr lang="en-US" sz="2800" b="1">
                  <a:solidFill>
                    <a:schemeClr val="lt1"/>
                  </a:solidFill>
                  <a:latin typeface="Open Sans"/>
                  <a:ea typeface="Open Sans"/>
                  <a:cs typeface="Open Sans"/>
                  <a:sym typeface="Open Sans"/>
                </a:rPr>
                <a:t>Email us : </a:t>
              </a:r>
              <a:r>
                <a:rPr lang="en-US" sz="2800" b="1" u="sng">
                  <a:solidFill>
                    <a:schemeClr val="lt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contact@anubhavtrainings.com</a:t>
              </a:r>
              <a:endParaRPr sz="2800" b="1">
                <a:solidFill>
                  <a:schemeClr val="lt1"/>
                </a:solidFill>
                <a:latin typeface="Open Sans"/>
                <a:ea typeface="Open Sans"/>
                <a:cs typeface="Open Sans"/>
                <a:sym typeface="Open Sans"/>
              </a:endParaRPr>
            </a:p>
            <a:p>
              <a:pPr marL="0" marR="0" lvl="0" indent="0" algn="l" rtl="0">
                <a:lnSpc>
                  <a:spcPct val="120000"/>
                </a:lnSpc>
                <a:spcBef>
                  <a:spcPts val="0"/>
                </a:spcBef>
                <a:spcAft>
                  <a:spcPts val="0"/>
                </a:spcAft>
                <a:buNone/>
              </a:pPr>
              <a:r>
                <a:rPr lang="en-US" sz="2800" b="1">
                  <a:solidFill>
                    <a:schemeClr val="lt1"/>
                  </a:solidFill>
                  <a:latin typeface="Open Sans"/>
                  <a:ea typeface="Open Sans"/>
                  <a:cs typeface="Open Sans"/>
                  <a:sym typeface="Open Sans"/>
                </a:rPr>
                <a:t>Call us: +91 8448454549</a:t>
              </a:r>
              <a:endParaRPr/>
            </a:p>
          </p:txBody>
        </p:sp>
      </p:grpSp>
      <p:sp>
        <p:nvSpPr>
          <p:cNvPr id="2471" name="Google Shape;2471;p144"/>
          <p:cNvSpPr txBox="1"/>
          <p:nvPr/>
        </p:nvSpPr>
        <p:spPr>
          <a:xfrm>
            <a:off x="5136520" y="2974332"/>
            <a:ext cx="6911021"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lt1"/>
                </a:solidFill>
                <a:latin typeface="Corben"/>
                <a:ea typeface="Corben"/>
                <a:cs typeface="Corben"/>
                <a:sym typeface="Corben"/>
              </a:rPr>
              <a:t>www.anubhavtrainings.com</a:t>
            </a:r>
            <a:endParaRPr sz="3200">
              <a:solidFill>
                <a:schemeClr val="lt1"/>
              </a:solidFill>
              <a:latin typeface="Corben"/>
              <a:ea typeface="Corben"/>
              <a:cs typeface="Corben"/>
              <a:sym typeface="Corben"/>
            </a:endParaRPr>
          </a:p>
        </p:txBody>
      </p:sp>
      <p:pic>
        <p:nvPicPr>
          <p:cNvPr id="2472" name="Google Shape;2472;p144"/>
          <p:cNvPicPr preferRelativeResize="0"/>
          <p:nvPr/>
        </p:nvPicPr>
        <p:blipFill rotWithShape="1">
          <a:blip r:embed="rId5">
            <a:alphaModFix/>
          </a:blip>
          <a:srcRect/>
          <a:stretch/>
        </p:blipFill>
        <p:spPr>
          <a:xfrm>
            <a:off x="-242292" y="0"/>
            <a:ext cx="1385184" cy="1368152"/>
          </a:xfrm>
          <a:prstGeom prst="rect">
            <a:avLst/>
          </a:prstGeom>
          <a:noFill/>
          <a:ln>
            <a:noFill/>
          </a:ln>
        </p:spPr>
      </p:pic>
      <p:pic>
        <p:nvPicPr>
          <p:cNvPr id="2473" name="Google Shape;2473;p144"/>
          <p:cNvPicPr preferRelativeResize="0"/>
          <p:nvPr/>
        </p:nvPicPr>
        <p:blipFill rotWithShape="1">
          <a:blip r:embed="rId6">
            <a:alphaModFix/>
          </a:blip>
          <a:srcRect/>
          <a:stretch/>
        </p:blipFill>
        <p:spPr>
          <a:xfrm>
            <a:off x="11351459" y="6273225"/>
            <a:ext cx="592055" cy="584775"/>
          </a:xfrm>
          <a:prstGeom prst="rect">
            <a:avLst/>
          </a:prstGeom>
          <a:noFill/>
          <a:ln>
            <a:noFill/>
          </a:ln>
        </p:spPr>
      </p:pic>
      <p:sp>
        <p:nvSpPr>
          <p:cNvPr id="2474" name="Google Shape;2474;p144"/>
          <p:cNvSpPr/>
          <p:nvPr/>
        </p:nvSpPr>
        <p:spPr>
          <a:xfrm>
            <a:off x="8758708" y="4778477"/>
            <a:ext cx="2304256" cy="1426016"/>
          </a:xfrm>
          <a:prstGeom prst="roundRect">
            <a:avLst>
              <a:gd name="adj" fmla="val 16667"/>
            </a:avLst>
          </a:prstGeom>
          <a:solidFill>
            <a:schemeClr val="accent2"/>
          </a:solidFill>
          <a:ln w="25400" cap="flat" cmpd="sng">
            <a:solidFill>
              <a:srgbClr val="40531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Calibri"/>
                <a:ea typeface="Calibri"/>
                <a:cs typeface="Calibri"/>
                <a:sym typeface="Calibri"/>
              </a:rPr>
              <a:t>Join us now for free demo!!</a:t>
            </a:r>
            <a:endParaRPr sz="3200" b="1">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5"/>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Why CF (2)</a:t>
            </a:r>
            <a:endParaRPr/>
          </a:p>
        </p:txBody>
      </p:sp>
      <p:sp>
        <p:nvSpPr>
          <p:cNvPr id="705" name="Google Shape;705;p15"/>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706" name="Google Shape;706;p15"/>
          <p:cNvPicPr preferRelativeResize="0"/>
          <p:nvPr/>
        </p:nvPicPr>
        <p:blipFill rotWithShape="1">
          <a:blip r:embed="rId3">
            <a:alphaModFix/>
          </a:blip>
          <a:srcRect/>
          <a:stretch/>
        </p:blipFill>
        <p:spPr>
          <a:xfrm>
            <a:off x="11088469" y="53543"/>
            <a:ext cx="929479" cy="918051"/>
          </a:xfrm>
          <a:prstGeom prst="rect">
            <a:avLst/>
          </a:prstGeom>
          <a:noFill/>
          <a:ln>
            <a:noFill/>
          </a:ln>
        </p:spPr>
      </p:pic>
      <p:grpSp>
        <p:nvGrpSpPr>
          <p:cNvPr id="707" name="Google Shape;707;p15"/>
          <p:cNvGrpSpPr/>
          <p:nvPr/>
        </p:nvGrpSpPr>
        <p:grpSpPr>
          <a:xfrm>
            <a:off x="6094413" y="1613572"/>
            <a:ext cx="5278380" cy="4475334"/>
            <a:chOff x="6237459" y="1535378"/>
            <a:chExt cx="2651760" cy="3293762"/>
          </a:xfrm>
        </p:grpSpPr>
        <p:sp>
          <p:nvSpPr>
            <p:cNvPr id="708" name="Google Shape;708;p15"/>
            <p:cNvSpPr/>
            <p:nvPr/>
          </p:nvSpPr>
          <p:spPr>
            <a:xfrm rot="10800000" flipH="1">
              <a:off x="6237459" y="1535378"/>
              <a:ext cx="2651760" cy="647148"/>
            </a:xfrm>
            <a:prstGeom prst="snip2SameRect">
              <a:avLst>
                <a:gd name="adj1" fmla="val 40871"/>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709" name="Google Shape;709;p15"/>
            <p:cNvSpPr/>
            <p:nvPr/>
          </p:nvSpPr>
          <p:spPr>
            <a:xfrm>
              <a:off x="8152620" y="4192351"/>
              <a:ext cx="736599" cy="636789"/>
            </a:xfrm>
            <a:prstGeom prst="snip2SameRect">
              <a:avLst>
                <a:gd name="adj1" fmla="val 40871"/>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A</a:t>
              </a:r>
              <a:endParaRPr/>
            </a:p>
          </p:txBody>
        </p:sp>
        <p:sp>
          <p:nvSpPr>
            <p:cNvPr id="710" name="Google Shape;710;p15"/>
            <p:cNvSpPr/>
            <p:nvPr/>
          </p:nvSpPr>
          <p:spPr>
            <a:xfrm>
              <a:off x="6286364" y="1589037"/>
              <a:ext cx="2553951" cy="3186444"/>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b="1" baseline="-25000">
                <a:solidFill>
                  <a:schemeClr val="accent2"/>
                </a:solidFill>
                <a:latin typeface="Calibri"/>
                <a:ea typeface="Calibri"/>
                <a:cs typeface="Calibri"/>
                <a:sym typeface="Calibri"/>
              </a:endParaRPr>
            </a:p>
          </p:txBody>
        </p:sp>
      </p:grpSp>
      <p:sp>
        <p:nvSpPr>
          <p:cNvPr id="711" name="Google Shape;711;p15"/>
          <p:cNvSpPr/>
          <p:nvPr/>
        </p:nvSpPr>
        <p:spPr>
          <a:xfrm>
            <a:off x="6492098" y="2714064"/>
            <a:ext cx="4524326" cy="2159808"/>
          </a:xfrm>
          <a:prstGeom prst="rect">
            <a:avLst/>
          </a:prstGeom>
          <a:solidFill>
            <a:srgbClr val="C5E0F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pic>
        <p:nvPicPr>
          <p:cNvPr id="712" name="Google Shape;712;p15" descr="StrongLoop - Deploying LoopBack mBaaS on Cloud Foundry"/>
          <p:cNvPicPr preferRelativeResize="0"/>
          <p:nvPr/>
        </p:nvPicPr>
        <p:blipFill rotWithShape="1">
          <a:blip r:embed="rId4">
            <a:alphaModFix/>
          </a:blip>
          <a:srcRect/>
          <a:stretch/>
        </p:blipFill>
        <p:spPr>
          <a:xfrm>
            <a:off x="655150" y="1338808"/>
            <a:ext cx="3057747" cy="3057747"/>
          </a:xfrm>
          <a:prstGeom prst="rect">
            <a:avLst/>
          </a:prstGeom>
          <a:noFill/>
          <a:ln>
            <a:noFill/>
          </a:ln>
        </p:spPr>
      </p:pic>
      <p:sp>
        <p:nvSpPr>
          <p:cNvPr id="713" name="Google Shape;713;p15"/>
          <p:cNvSpPr txBox="1"/>
          <p:nvPr/>
        </p:nvSpPr>
        <p:spPr>
          <a:xfrm>
            <a:off x="6963382" y="1834524"/>
            <a:ext cx="3540441" cy="4000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9" b="1">
                <a:solidFill>
                  <a:srgbClr val="494429"/>
                </a:solidFill>
                <a:latin typeface="Calibri"/>
                <a:ea typeface="Calibri"/>
                <a:cs typeface="Calibri"/>
                <a:sym typeface="Calibri"/>
              </a:rPr>
              <a:t>Cell</a:t>
            </a:r>
            <a:endParaRPr/>
          </a:p>
        </p:txBody>
      </p:sp>
      <p:sp>
        <p:nvSpPr>
          <p:cNvPr id="714" name="Google Shape;714;p15"/>
          <p:cNvSpPr txBox="1"/>
          <p:nvPr/>
        </p:nvSpPr>
        <p:spPr>
          <a:xfrm>
            <a:off x="6963382" y="2714064"/>
            <a:ext cx="3540441" cy="4000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9" b="1">
                <a:solidFill>
                  <a:srgbClr val="494429"/>
                </a:solidFill>
                <a:latin typeface="Calibri"/>
                <a:ea typeface="Calibri"/>
                <a:cs typeface="Calibri"/>
                <a:sym typeface="Calibri"/>
              </a:rPr>
              <a:t>Garden = execution</a:t>
            </a:r>
            <a:endParaRPr/>
          </a:p>
        </p:txBody>
      </p:sp>
      <p:grpSp>
        <p:nvGrpSpPr>
          <p:cNvPr id="715" name="Google Shape;715;p15"/>
          <p:cNvGrpSpPr/>
          <p:nvPr/>
        </p:nvGrpSpPr>
        <p:grpSpPr>
          <a:xfrm>
            <a:off x="6626382" y="3284542"/>
            <a:ext cx="4214441" cy="1395006"/>
            <a:chOff x="6991787" y="4217461"/>
            <a:chExt cx="2309301" cy="764393"/>
          </a:xfrm>
        </p:grpSpPr>
        <p:pic>
          <p:nvPicPr>
            <p:cNvPr id="716" name="Google Shape;716;p15" descr="Iris Hexagon Svg Png Icon Free Download (#561954) - OnlineWebFonts.COM"/>
            <p:cNvPicPr preferRelativeResize="0"/>
            <p:nvPr/>
          </p:nvPicPr>
          <p:blipFill rotWithShape="1">
            <a:blip r:embed="rId5">
              <a:alphaModFix/>
            </a:blip>
            <a:srcRect/>
            <a:stretch/>
          </p:blipFill>
          <p:spPr>
            <a:xfrm>
              <a:off x="6991787" y="4217461"/>
              <a:ext cx="643172" cy="745106"/>
            </a:xfrm>
            <a:prstGeom prst="rect">
              <a:avLst/>
            </a:prstGeom>
            <a:noFill/>
            <a:ln>
              <a:noFill/>
            </a:ln>
          </p:spPr>
        </p:pic>
        <p:pic>
          <p:nvPicPr>
            <p:cNvPr id="717" name="Google Shape;717;p15" descr="Iris Hexagon Svg Png Icon Free Download (#561954) - OnlineWebFonts.COM"/>
            <p:cNvPicPr preferRelativeResize="0"/>
            <p:nvPr/>
          </p:nvPicPr>
          <p:blipFill rotWithShape="1">
            <a:blip r:embed="rId6">
              <a:alphaModFix/>
            </a:blip>
            <a:srcRect/>
            <a:stretch/>
          </p:blipFill>
          <p:spPr>
            <a:xfrm>
              <a:off x="7797469" y="4236748"/>
              <a:ext cx="643172" cy="745106"/>
            </a:xfrm>
            <a:prstGeom prst="rect">
              <a:avLst/>
            </a:prstGeom>
            <a:noFill/>
            <a:ln>
              <a:noFill/>
            </a:ln>
          </p:spPr>
        </p:pic>
        <p:pic>
          <p:nvPicPr>
            <p:cNvPr id="718" name="Google Shape;718;p15" descr="Iris Hexagon Svg Png Icon Free Download (#561954) - OnlineWebFonts.COM"/>
            <p:cNvPicPr preferRelativeResize="0"/>
            <p:nvPr/>
          </p:nvPicPr>
          <p:blipFill rotWithShape="1">
            <a:blip r:embed="rId7">
              <a:alphaModFix/>
            </a:blip>
            <a:srcRect/>
            <a:stretch/>
          </p:blipFill>
          <p:spPr>
            <a:xfrm>
              <a:off x="8657916" y="4225992"/>
              <a:ext cx="643172" cy="745106"/>
            </a:xfrm>
            <a:prstGeom prst="rect">
              <a:avLst/>
            </a:prstGeom>
            <a:noFill/>
            <a:ln>
              <a:noFill/>
            </a:ln>
          </p:spPr>
        </p:pic>
      </p:grpSp>
      <p:sp>
        <p:nvSpPr>
          <p:cNvPr id="719" name="Google Shape;719;p15"/>
          <p:cNvSpPr txBox="1"/>
          <p:nvPr/>
        </p:nvSpPr>
        <p:spPr>
          <a:xfrm>
            <a:off x="6387450" y="5136628"/>
            <a:ext cx="1651641" cy="4000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9" b="1">
                <a:solidFill>
                  <a:srgbClr val="494429"/>
                </a:solidFill>
                <a:latin typeface="Calibri"/>
                <a:ea typeface="Calibri"/>
                <a:cs typeface="Calibri"/>
                <a:sym typeface="Calibri"/>
              </a:rPr>
              <a:t>Containers</a:t>
            </a:r>
            <a:endParaRPr/>
          </a:p>
        </p:txBody>
      </p:sp>
      <p:cxnSp>
        <p:nvCxnSpPr>
          <p:cNvPr id="720" name="Google Shape;720;p15"/>
          <p:cNvCxnSpPr/>
          <p:nvPr/>
        </p:nvCxnSpPr>
        <p:spPr>
          <a:xfrm>
            <a:off x="7195139" y="4679547"/>
            <a:ext cx="0" cy="457081"/>
          </a:xfrm>
          <a:prstGeom prst="straightConnector1">
            <a:avLst/>
          </a:prstGeom>
          <a:noFill/>
          <a:ln w="9525" cap="flat" cmpd="sng">
            <a:solidFill>
              <a:schemeClr val="dk1"/>
            </a:solidFill>
            <a:prstDash val="solid"/>
            <a:round/>
            <a:headEnd type="none" w="sm" len="sm"/>
            <a:tailEnd type="none" w="sm" len="sm"/>
          </a:ln>
        </p:spPr>
      </p:cxnSp>
      <p:sp>
        <p:nvSpPr>
          <p:cNvPr id="721" name="Google Shape;721;p15"/>
          <p:cNvSpPr txBox="1"/>
          <p:nvPr/>
        </p:nvSpPr>
        <p:spPr>
          <a:xfrm>
            <a:off x="1144837" y="1063745"/>
            <a:ext cx="6921547" cy="4000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99" b="1">
                <a:solidFill>
                  <a:schemeClr val="dk1"/>
                </a:solidFill>
                <a:latin typeface="Calibri"/>
                <a:ea typeface="Calibri"/>
                <a:cs typeface="Calibri"/>
                <a:sym typeface="Calibri"/>
              </a:rPr>
              <a:t>Self healing container management system</a:t>
            </a:r>
            <a:endParaRPr/>
          </a:p>
        </p:txBody>
      </p:sp>
      <p:grpSp>
        <p:nvGrpSpPr>
          <p:cNvPr id="722" name="Google Shape;722;p15"/>
          <p:cNvGrpSpPr/>
          <p:nvPr/>
        </p:nvGrpSpPr>
        <p:grpSpPr>
          <a:xfrm>
            <a:off x="655150" y="1003615"/>
            <a:ext cx="6061363" cy="489687"/>
            <a:chOff x="208378" y="1210958"/>
            <a:chExt cx="8097066" cy="654148"/>
          </a:xfrm>
        </p:grpSpPr>
        <p:sp>
          <p:nvSpPr>
            <p:cNvPr id="723" name="Google Shape;723;p15"/>
            <p:cNvSpPr/>
            <p:nvPr/>
          </p:nvSpPr>
          <p:spPr>
            <a:xfrm>
              <a:off x="208378" y="1210958"/>
              <a:ext cx="654148" cy="65414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724" name="Google Shape;724;p15"/>
            <p:cNvSpPr/>
            <p:nvPr/>
          </p:nvSpPr>
          <p:spPr>
            <a:xfrm>
              <a:off x="489878" y="1819386"/>
              <a:ext cx="7815566" cy="4572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725" name="Google Shape;725;p15"/>
            <p:cNvSpPr/>
            <p:nvPr/>
          </p:nvSpPr>
          <p:spPr>
            <a:xfrm>
              <a:off x="265143" y="1267723"/>
              <a:ext cx="540618" cy="54061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99" b="1">
                  <a:solidFill>
                    <a:schemeClr val="accent3"/>
                  </a:solidFill>
                  <a:latin typeface="Calibri"/>
                  <a:ea typeface="Calibri"/>
                  <a:cs typeface="Calibri"/>
                  <a:sym typeface="Calibri"/>
                </a:rPr>
                <a:t>2</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6"/>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Why CF (3)</a:t>
            </a:r>
            <a:endParaRPr/>
          </a:p>
        </p:txBody>
      </p:sp>
      <p:sp>
        <p:nvSpPr>
          <p:cNvPr id="731" name="Google Shape;731;p16"/>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732" name="Google Shape;732;p16"/>
          <p:cNvPicPr preferRelativeResize="0"/>
          <p:nvPr/>
        </p:nvPicPr>
        <p:blipFill rotWithShape="1">
          <a:blip r:embed="rId3">
            <a:alphaModFix/>
          </a:blip>
          <a:srcRect/>
          <a:stretch/>
        </p:blipFill>
        <p:spPr>
          <a:xfrm>
            <a:off x="11088469" y="53543"/>
            <a:ext cx="929479" cy="918051"/>
          </a:xfrm>
          <a:prstGeom prst="rect">
            <a:avLst/>
          </a:prstGeom>
          <a:noFill/>
          <a:ln>
            <a:noFill/>
          </a:ln>
        </p:spPr>
      </p:pic>
      <p:sp>
        <p:nvSpPr>
          <p:cNvPr id="733" name="Google Shape;733;p16"/>
          <p:cNvSpPr txBox="1"/>
          <p:nvPr/>
        </p:nvSpPr>
        <p:spPr>
          <a:xfrm>
            <a:off x="1144837" y="1063745"/>
            <a:ext cx="6921547" cy="4000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99" b="1" dirty="0">
                <a:solidFill>
                  <a:schemeClr val="dk1"/>
                </a:solidFill>
                <a:latin typeface="Calibri"/>
                <a:ea typeface="Calibri"/>
                <a:cs typeface="Calibri"/>
                <a:sym typeface="Calibri"/>
              </a:rPr>
              <a:t>Support 12 Factor App</a:t>
            </a:r>
            <a:endParaRPr dirty="0"/>
          </a:p>
        </p:txBody>
      </p:sp>
      <p:grpSp>
        <p:nvGrpSpPr>
          <p:cNvPr id="734" name="Google Shape;734;p16"/>
          <p:cNvGrpSpPr/>
          <p:nvPr/>
        </p:nvGrpSpPr>
        <p:grpSpPr>
          <a:xfrm>
            <a:off x="655150" y="1003615"/>
            <a:ext cx="6061363" cy="489687"/>
            <a:chOff x="208378" y="1210958"/>
            <a:chExt cx="8097066" cy="654148"/>
          </a:xfrm>
        </p:grpSpPr>
        <p:sp>
          <p:nvSpPr>
            <p:cNvPr id="735" name="Google Shape;735;p16"/>
            <p:cNvSpPr/>
            <p:nvPr/>
          </p:nvSpPr>
          <p:spPr>
            <a:xfrm>
              <a:off x="208378" y="1210958"/>
              <a:ext cx="654148" cy="65414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736" name="Google Shape;736;p16"/>
            <p:cNvSpPr/>
            <p:nvPr/>
          </p:nvSpPr>
          <p:spPr>
            <a:xfrm>
              <a:off x="489878" y="1819386"/>
              <a:ext cx="7815566" cy="4572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737" name="Google Shape;737;p16"/>
            <p:cNvSpPr/>
            <p:nvPr/>
          </p:nvSpPr>
          <p:spPr>
            <a:xfrm>
              <a:off x="265143" y="1267723"/>
              <a:ext cx="540618" cy="54061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99" b="1">
                  <a:solidFill>
                    <a:schemeClr val="accent3"/>
                  </a:solidFill>
                  <a:latin typeface="Calibri"/>
                  <a:ea typeface="Calibri"/>
                  <a:cs typeface="Calibri"/>
                  <a:sym typeface="Calibri"/>
                </a:rPr>
                <a:t>3</a:t>
              </a:r>
              <a:endParaRPr/>
            </a:p>
          </p:txBody>
        </p:sp>
      </p:grpSp>
      <p:pic>
        <p:nvPicPr>
          <p:cNvPr id="738" name="Google Shape;738;p16"/>
          <p:cNvPicPr preferRelativeResize="0"/>
          <p:nvPr/>
        </p:nvPicPr>
        <p:blipFill rotWithShape="1">
          <a:blip r:embed="rId4">
            <a:alphaModFix/>
          </a:blip>
          <a:srcRect/>
          <a:stretch/>
        </p:blipFill>
        <p:spPr>
          <a:xfrm>
            <a:off x="697644" y="2079754"/>
            <a:ext cx="6307608" cy="3774632"/>
          </a:xfrm>
          <a:prstGeom prst="rect">
            <a:avLst/>
          </a:prstGeom>
          <a:noFill/>
          <a:ln>
            <a:noFill/>
          </a:ln>
        </p:spPr>
      </p:pic>
      <p:grpSp>
        <p:nvGrpSpPr>
          <p:cNvPr id="739" name="Google Shape;739;p16"/>
          <p:cNvGrpSpPr/>
          <p:nvPr/>
        </p:nvGrpSpPr>
        <p:grpSpPr>
          <a:xfrm>
            <a:off x="7461768" y="2079754"/>
            <a:ext cx="4210610" cy="3570013"/>
            <a:chOff x="6237459" y="1535378"/>
            <a:chExt cx="2651760" cy="3293762"/>
          </a:xfrm>
        </p:grpSpPr>
        <p:sp>
          <p:nvSpPr>
            <p:cNvPr id="740" name="Google Shape;740;p16"/>
            <p:cNvSpPr/>
            <p:nvPr/>
          </p:nvSpPr>
          <p:spPr>
            <a:xfrm rot="10800000" flipH="1">
              <a:off x="6237459" y="1535378"/>
              <a:ext cx="2651760" cy="647148"/>
            </a:xfrm>
            <a:prstGeom prst="snip2SameRect">
              <a:avLst>
                <a:gd name="adj1" fmla="val 40871"/>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741" name="Google Shape;741;p16"/>
            <p:cNvSpPr/>
            <p:nvPr/>
          </p:nvSpPr>
          <p:spPr>
            <a:xfrm>
              <a:off x="8152620" y="4192351"/>
              <a:ext cx="736599" cy="636789"/>
            </a:xfrm>
            <a:prstGeom prst="snip2SameRect">
              <a:avLst>
                <a:gd name="adj1" fmla="val 40871"/>
                <a:gd name="adj2" fmla="val 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A</a:t>
              </a:r>
              <a:endParaRPr/>
            </a:p>
          </p:txBody>
        </p:sp>
        <p:sp>
          <p:nvSpPr>
            <p:cNvPr id="742" name="Google Shape;742;p16"/>
            <p:cNvSpPr/>
            <p:nvPr/>
          </p:nvSpPr>
          <p:spPr>
            <a:xfrm>
              <a:off x="6286364" y="1589037"/>
              <a:ext cx="2553951" cy="3186444"/>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50" b="1" baseline="-25000">
                <a:solidFill>
                  <a:schemeClr val="accent2"/>
                </a:solidFill>
                <a:latin typeface="Calibri"/>
                <a:ea typeface="Calibri"/>
                <a:cs typeface="Calibri"/>
                <a:sym typeface="Calibri"/>
              </a:endParaRPr>
            </a:p>
          </p:txBody>
        </p:sp>
      </p:grpSp>
      <p:sp>
        <p:nvSpPr>
          <p:cNvPr id="743" name="Google Shape;743;p16"/>
          <p:cNvSpPr txBox="1"/>
          <p:nvPr/>
        </p:nvSpPr>
        <p:spPr>
          <a:xfrm>
            <a:off x="7851728" y="2688791"/>
            <a:ext cx="3639452" cy="6461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a:solidFill>
                  <a:schemeClr val="dk1"/>
                </a:solidFill>
                <a:latin typeface="Calibri"/>
                <a:ea typeface="Calibri"/>
                <a:cs typeface="Calibri"/>
                <a:sym typeface="Calibri"/>
              </a:rPr>
              <a:t>It is a strategy to build software-as-a-service</a:t>
            </a:r>
            <a:endParaRPr/>
          </a:p>
        </p:txBody>
      </p:sp>
      <p:sp>
        <p:nvSpPr>
          <p:cNvPr id="744" name="Google Shape;744;p16"/>
          <p:cNvSpPr txBox="1"/>
          <p:nvPr/>
        </p:nvSpPr>
        <p:spPr>
          <a:xfrm>
            <a:off x="7751144" y="4987943"/>
            <a:ext cx="3235843"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dirty="0">
                <a:solidFill>
                  <a:schemeClr val="dk1"/>
                </a:solidFill>
                <a:latin typeface="Calibri"/>
                <a:ea typeface="Calibri"/>
                <a:cs typeface="Calibri"/>
                <a:sym typeface="Calibri"/>
              </a:rPr>
              <a:t>https://12factor.net/</a:t>
            </a:r>
            <a:endParaRPr dirty="0"/>
          </a:p>
        </p:txBody>
      </p:sp>
      <p:pic>
        <p:nvPicPr>
          <p:cNvPr id="745" name="Google Shape;745;p16" descr="Internet outline"/>
          <p:cNvPicPr preferRelativeResize="0"/>
          <p:nvPr/>
        </p:nvPicPr>
        <p:blipFill rotWithShape="1">
          <a:blip r:embed="rId5">
            <a:alphaModFix/>
          </a:blip>
          <a:srcRect/>
          <a:stretch/>
        </p:blipFill>
        <p:spPr>
          <a:xfrm>
            <a:off x="7887882" y="4065324"/>
            <a:ext cx="914162" cy="9141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17</a:t>
            </a:fld>
            <a:endParaRPr>
              <a:latin typeface="Quattrocento Sans"/>
              <a:ea typeface="Quattrocento Sans"/>
              <a:cs typeface="Quattrocento Sans"/>
              <a:sym typeface="Quattrocento Sans"/>
            </a:endParaRPr>
          </a:p>
        </p:txBody>
      </p:sp>
      <p:sp>
        <p:nvSpPr>
          <p:cNvPr id="751" name="Google Shape;751;p17"/>
          <p:cNvSpPr txBox="1"/>
          <p:nvPr/>
        </p:nvSpPr>
        <p:spPr>
          <a:xfrm>
            <a:off x="189756" y="0"/>
            <a:ext cx="1101722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Microservice v/s Monolithic Architecture</a:t>
            </a:r>
            <a:endParaRPr sz="3600">
              <a:solidFill>
                <a:schemeClr val="dk1"/>
              </a:solidFill>
              <a:latin typeface="Corben"/>
              <a:ea typeface="Corben"/>
              <a:cs typeface="Corben"/>
              <a:sym typeface="Corben"/>
            </a:endParaRPr>
          </a:p>
        </p:txBody>
      </p:sp>
      <p:pic>
        <p:nvPicPr>
          <p:cNvPr id="752" name="Google Shape;752;p1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753" name="Google Shape;753;p1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754" name="Google Shape;754;p17"/>
          <p:cNvSpPr/>
          <p:nvPr/>
        </p:nvSpPr>
        <p:spPr>
          <a:xfrm>
            <a:off x="477788" y="980728"/>
            <a:ext cx="3384376" cy="187220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55" name="Google Shape;755;p17"/>
          <p:cNvSpPr/>
          <p:nvPr/>
        </p:nvSpPr>
        <p:spPr>
          <a:xfrm>
            <a:off x="621804" y="1124744"/>
            <a:ext cx="1080120"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UI</a:t>
            </a:r>
            <a:endParaRPr/>
          </a:p>
        </p:txBody>
      </p:sp>
      <p:sp>
        <p:nvSpPr>
          <p:cNvPr id="756" name="Google Shape;756;p17"/>
          <p:cNvSpPr/>
          <p:nvPr/>
        </p:nvSpPr>
        <p:spPr>
          <a:xfrm>
            <a:off x="2241984" y="1124744"/>
            <a:ext cx="1332148"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Classes</a:t>
            </a:r>
            <a:endParaRPr/>
          </a:p>
        </p:txBody>
      </p:sp>
      <p:sp>
        <p:nvSpPr>
          <p:cNvPr id="757" name="Google Shape;757;p17"/>
          <p:cNvSpPr/>
          <p:nvPr/>
        </p:nvSpPr>
        <p:spPr>
          <a:xfrm>
            <a:off x="621804" y="2104569"/>
            <a:ext cx="1080120"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FM</a:t>
            </a:r>
            <a:endParaRPr/>
          </a:p>
        </p:txBody>
      </p:sp>
      <p:sp>
        <p:nvSpPr>
          <p:cNvPr id="758" name="Google Shape;758;p17"/>
          <p:cNvSpPr/>
          <p:nvPr/>
        </p:nvSpPr>
        <p:spPr>
          <a:xfrm>
            <a:off x="2241984" y="2079006"/>
            <a:ext cx="1332148"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Enhance</a:t>
            </a:r>
            <a:endParaRPr/>
          </a:p>
        </p:txBody>
      </p:sp>
      <p:sp>
        <p:nvSpPr>
          <p:cNvPr id="759" name="Google Shape;759;p17"/>
          <p:cNvSpPr/>
          <p:nvPr/>
        </p:nvSpPr>
        <p:spPr>
          <a:xfrm>
            <a:off x="8310245" y="980728"/>
            <a:ext cx="3384376" cy="187220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60" name="Google Shape;760;p17"/>
          <p:cNvSpPr/>
          <p:nvPr/>
        </p:nvSpPr>
        <p:spPr>
          <a:xfrm>
            <a:off x="8454261" y="1124744"/>
            <a:ext cx="1080120"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UI</a:t>
            </a:r>
            <a:endParaRPr/>
          </a:p>
        </p:txBody>
      </p:sp>
      <p:sp>
        <p:nvSpPr>
          <p:cNvPr id="761" name="Google Shape;761;p17"/>
          <p:cNvSpPr/>
          <p:nvPr/>
        </p:nvSpPr>
        <p:spPr>
          <a:xfrm>
            <a:off x="10074441" y="1124744"/>
            <a:ext cx="1332148"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Classes</a:t>
            </a:r>
            <a:endParaRPr/>
          </a:p>
        </p:txBody>
      </p:sp>
      <p:sp>
        <p:nvSpPr>
          <p:cNvPr id="762" name="Google Shape;762;p17"/>
          <p:cNvSpPr/>
          <p:nvPr/>
        </p:nvSpPr>
        <p:spPr>
          <a:xfrm>
            <a:off x="8454261" y="2104569"/>
            <a:ext cx="1080120"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FM</a:t>
            </a:r>
            <a:endParaRPr/>
          </a:p>
        </p:txBody>
      </p:sp>
      <p:sp>
        <p:nvSpPr>
          <p:cNvPr id="763" name="Google Shape;763;p17"/>
          <p:cNvSpPr/>
          <p:nvPr/>
        </p:nvSpPr>
        <p:spPr>
          <a:xfrm>
            <a:off x="10074441" y="2079006"/>
            <a:ext cx="1332148"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Enhance</a:t>
            </a:r>
            <a:endParaRPr/>
          </a:p>
        </p:txBody>
      </p:sp>
      <p:sp>
        <p:nvSpPr>
          <p:cNvPr id="764" name="Google Shape;764;p17"/>
          <p:cNvSpPr/>
          <p:nvPr/>
        </p:nvSpPr>
        <p:spPr>
          <a:xfrm>
            <a:off x="9946841" y="980728"/>
            <a:ext cx="468051" cy="360040"/>
          </a:xfrm>
          <a:prstGeom prst="irregularSeal2">
            <a:avLst/>
          </a:prstGeom>
          <a:solidFill>
            <a:srgbClr val="FF0000"/>
          </a:solidFill>
          <a:ln w="9525" cap="flat" cmpd="sng">
            <a:solidFill>
              <a:srgbClr val="95C33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65" name="Google Shape;765;p17"/>
          <p:cNvSpPr txBox="1"/>
          <p:nvPr/>
        </p:nvSpPr>
        <p:spPr>
          <a:xfrm>
            <a:off x="8254652" y="546036"/>
            <a:ext cx="28967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20GB 🡪 100GB</a:t>
            </a:r>
            <a:endParaRPr sz="2400">
              <a:solidFill>
                <a:schemeClr val="dk1"/>
              </a:solidFill>
              <a:latin typeface="Calibri"/>
              <a:ea typeface="Calibri"/>
              <a:cs typeface="Calibri"/>
              <a:sym typeface="Calibri"/>
            </a:endParaRPr>
          </a:p>
        </p:txBody>
      </p:sp>
      <p:sp>
        <p:nvSpPr>
          <p:cNvPr id="766" name="Google Shape;766;p17"/>
          <p:cNvSpPr/>
          <p:nvPr/>
        </p:nvSpPr>
        <p:spPr>
          <a:xfrm>
            <a:off x="3862164" y="1556792"/>
            <a:ext cx="4448081" cy="720080"/>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67" name="Google Shape;767;p17"/>
          <p:cNvSpPr/>
          <p:nvPr/>
        </p:nvSpPr>
        <p:spPr>
          <a:xfrm>
            <a:off x="477788" y="3708648"/>
            <a:ext cx="3384376" cy="187220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68" name="Google Shape;768;p17"/>
          <p:cNvSpPr/>
          <p:nvPr/>
        </p:nvSpPr>
        <p:spPr>
          <a:xfrm>
            <a:off x="621804" y="3852664"/>
            <a:ext cx="1080120"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UI</a:t>
            </a:r>
            <a:endParaRPr/>
          </a:p>
        </p:txBody>
      </p:sp>
      <p:sp>
        <p:nvSpPr>
          <p:cNvPr id="769" name="Google Shape;769;p17"/>
          <p:cNvSpPr/>
          <p:nvPr/>
        </p:nvSpPr>
        <p:spPr>
          <a:xfrm>
            <a:off x="2241984" y="3852664"/>
            <a:ext cx="1332148"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Classes</a:t>
            </a:r>
            <a:endParaRPr dirty="0"/>
          </a:p>
        </p:txBody>
      </p:sp>
      <p:sp>
        <p:nvSpPr>
          <p:cNvPr id="770" name="Google Shape;770;p17"/>
          <p:cNvSpPr/>
          <p:nvPr/>
        </p:nvSpPr>
        <p:spPr>
          <a:xfrm>
            <a:off x="621804" y="4832489"/>
            <a:ext cx="1080120"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FM</a:t>
            </a:r>
            <a:endParaRPr/>
          </a:p>
        </p:txBody>
      </p:sp>
      <p:sp>
        <p:nvSpPr>
          <p:cNvPr id="771" name="Google Shape;771;p17"/>
          <p:cNvSpPr/>
          <p:nvPr/>
        </p:nvSpPr>
        <p:spPr>
          <a:xfrm>
            <a:off x="2241984" y="4806926"/>
            <a:ext cx="1332148"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Enhance</a:t>
            </a:r>
            <a:endParaRPr dirty="0"/>
          </a:p>
        </p:txBody>
      </p:sp>
      <p:sp>
        <p:nvSpPr>
          <p:cNvPr id="772" name="Google Shape;772;p17"/>
          <p:cNvSpPr/>
          <p:nvPr/>
        </p:nvSpPr>
        <p:spPr>
          <a:xfrm>
            <a:off x="3856033" y="4365104"/>
            <a:ext cx="4448081" cy="720080"/>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73" name="Google Shape;773;p17"/>
          <p:cNvSpPr/>
          <p:nvPr/>
        </p:nvSpPr>
        <p:spPr>
          <a:xfrm>
            <a:off x="8542683" y="3708648"/>
            <a:ext cx="1531757" cy="944488"/>
          </a:xfrm>
          <a:prstGeom prst="flowChartPreparation">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UI</a:t>
            </a:r>
            <a:endParaRPr/>
          </a:p>
        </p:txBody>
      </p:sp>
      <p:sp>
        <p:nvSpPr>
          <p:cNvPr id="774" name="Google Shape;774;p17"/>
          <p:cNvSpPr/>
          <p:nvPr/>
        </p:nvSpPr>
        <p:spPr>
          <a:xfrm>
            <a:off x="9946841" y="4251744"/>
            <a:ext cx="1531757" cy="944488"/>
          </a:xfrm>
          <a:prstGeom prst="flowChartPreparation">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Logic</a:t>
            </a:r>
            <a:endParaRPr/>
          </a:p>
        </p:txBody>
      </p:sp>
      <p:sp>
        <p:nvSpPr>
          <p:cNvPr id="775" name="Google Shape;775;p17"/>
          <p:cNvSpPr/>
          <p:nvPr/>
        </p:nvSpPr>
        <p:spPr>
          <a:xfrm>
            <a:off x="8562464" y="4800883"/>
            <a:ext cx="1531757" cy="944488"/>
          </a:xfrm>
          <a:prstGeom prst="flowChartPreparation">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Database</a:t>
            </a:r>
            <a:endParaRPr/>
          </a:p>
        </p:txBody>
      </p:sp>
      <p:sp>
        <p:nvSpPr>
          <p:cNvPr id="776" name="Google Shape;776;p17"/>
          <p:cNvSpPr/>
          <p:nvPr/>
        </p:nvSpPr>
        <p:spPr>
          <a:xfrm>
            <a:off x="9974636" y="5350022"/>
            <a:ext cx="1531757" cy="944488"/>
          </a:xfrm>
          <a:prstGeom prst="flowChartPreparation">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deploy</a:t>
            </a:r>
            <a:endParaRPr/>
          </a:p>
        </p:txBody>
      </p:sp>
      <p:sp>
        <p:nvSpPr>
          <p:cNvPr id="777" name="Google Shape;777;p17"/>
          <p:cNvSpPr txBox="1"/>
          <p:nvPr/>
        </p:nvSpPr>
        <p:spPr>
          <a:xfrm>
            <a:off x="3900338" y="3395437"/>
            <a:ext cx="5688632" cy="107721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Application is safe even one part (microservice) break down</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We have choice of technology</a:t>
            </a:r>
            <a:endParaRPr dirty="0"/>
          </a:p>
          <a:p>
            <a:pPr marL="342900" marR="0" lvl="0" indent="-342900" algn="l" rtl="0">
              <a:spcBef>
                <a:spcPts val="0"/>
              </a:spcBef>
              <a:spcAft>
                <a:spcPts val="0"/>
              </a:spcAft>
              <a:buClr>
                <a:schemeClr val="dk1"/>
              </a:buClr>
              <a:buSzPts val="1600"/>
              <a:buFont typeface="Calibri"/>
              <a:buAutoNum type="arabicPeriod"/>
            </a:pPr>
            <a:r>
              <a:rPr lang="en-US" sz="1600" dirty="0">
                <a:solidFill>
                  <a:schemeClr val="dk1"/>
                </a:solidFill>
                <a:latin typeface="Calibri"/>
                <a:ea typeface="Calibri"/>
                <a:cs typeface="Calibri"/>
                <a:sym typeface="Calibri"/>
              </a:rPr>
              <a:t>Possibility to scale each microservice individually</a:t>
            </a:r>
            <a:endParaRPr dirty="0"/>
          </a:p>
          <a:p>
            <a:pPr marL="342900" marR="0" lvl="0" indent="-241300" algn="l" rtl="0">
              <a:spcBef>
                <a:spcPts val="0"/>
              </a:spcBef>
              <a:spcAft>
                <a:spcPts val="0"/>
              </a:spcAft>
              <a:buClr>
                <a:schemeClr val="dk1"/>
              </a:buClr>
              <a:buSzPts val="1600"/>
              <a:buFont typeface="Calibri"/>
              <a:buNone/>
            </a:pPr>
            <a:endParaRPr sz="1600" dirty="0">
              <a:solidFill>
                <a:schemeClr val="dk1"/>
              </a:solidFill>
              <a:latin typeface="Calibri"/>
              <a:ea typeface="Calibri"/>
              <a:cs typeface="Calibri"/>
              <a:sym typeface="Calibri"/>
            </a:endParaRPr>
          </a:p>
        </p:txBody>
      </p:sp>
      <p:sp>
        <p:nvSpPr>
          <p:cNvPr id="778" name="Google Shape;778;p17"/>
          <p:cNvSpPr/>
          <p:nvPr/>
        </p:nvSpPr>
        <p:spPr>
          <a:xfrm>
            <a:off x="6324621" y="5301208"/>
            <a:ext cx="1531757" cy="944488"/>
          </a:xfrm>
          <a:prstGeom prst="flowChartPreparation">
            <a:avLst/>
          </a:prstGeom>
          <a:solidFill>
            <a:srgbClr val="92D05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Calibri"/>
                <a:ea typeface="Calibri"/>
                <a:cs typeface="Calibri"/>
                <a:sym typeface="Calibri"/>
              </a:rPr>
              <a:t>connectivity</a:t>
            </a:r>
            <a:endParaRPr/>
          </a:p>
        </p:txBody>
      </p:sp>
      <p:sp>
        <p:nvSpPr>
          <p:cNvPr id="779" name="Google Shape;779;p17"/>
          <p:cNvSpPr/>
          <p:nvPr/>
        </p:nvSpPr>
        <p:spPr>
          <a:xfrm>
            <a:off x="4870467" y="4970078"/>
            <a:ext cx="1531757" cy="944488"/>
          </a:xfrm>
          <a:prstGeom prst="flowChartPreparation">
            <a:avLst/>
          </a:prstGeom>
          <a:solidFill>
            <a:srgbClr val="92D05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Calibri"/>
                <a:ea typeface="Calibri"/>
                <a:cs typeface="Calibri"/>
                <a:sym typeface="Calibri"/>
              </a:rPr>
              <a:t>destination</a:t>
            </a:r>
            <a:endParaRPr/>
          </a:p>
        </p:txBody>
      </p:sp>
      <p:sp>
        <p:nvSpPr>
          <p:cNvPr id="780" name="Google Shape;780;p17"/>
          <p:cNvSpPr/>
          <p:nvPr/>
        </p:nvSpPr>
        <p:spPr>
          <a:xfrm>
            <a:off x="4975979" y="6054851"/>
            <a:ext cx="1469735" cy="542913"/>
          </a:xfrm>
          <a:prstGeom prst="flowChartPreparation">
            <a:avLst/>
          </a:prstGeom>
          <a:solidFill>
            <a:srgbClr val="92D05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a:solidFill>
                  <a:schemeClr val="lt1"/>
                </a:solidFill>
                <a:latin typeface="Calibri"/>
                <a:ea typeface="Calibri"/>
                <a:cs typeface="Calibri"/>
                <a:sym typeface="Calibri"/>
              </a:rPr>
              <a:t>hana</a:t>
            </a:r>
            <a:endParaRPr sz="11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8"/>
          <p:cNvSpPr txBox="1"/>
          <p:nvPr/>
        </p:nvSpPr>
        <p:spPr>
          <a:xfrm>
            <a:off x="189756" y="116632"/>
            <a:ext cx="864096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Uber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9"/>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History of CF</a:t>
            </a:r>
            <a:endParaRPr/>
          </a:p>
        </p:txBody>
      </p:sp>
      <p:sp>
        <p:nvSpPr>
          <p:cNvPr id="791" name="Google Shape;791;p19"/>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792" name="Google Shape;792;p19"/>
          <p:cNvPicPr preferRelativeResize="0"/>
          <p:nvPr/>
        </p:nvPicPr>
        <p:blipFill rotWithShape="1">
          <a:blip r:embed="rId3">
            <a:alphaModFix/>
          </a:blip>
          <a:srcRect/>
          <a:stretch/>
        </p:blipFill>
        <p:spPr>
          <a:xfrm>
            <a:off x="11088469" y="53543"/>
            <a:ext cx="929479" cy="918051"/>
          </a:xfrm>
          <a:prstGeom prst="rect">
            <a:avLst/>
          </a:prstGeom>
          <a:noFill/>
          <a:ln>
            <a:noFill/>
          </a:ln>
        </p:spPr>
      </p:pic>
      <p:sp>
        <p:nvSpPr>
          <p:cNvPr id="793" name="Google Shape;793;p19"/>
          <p:cNvSpPr/>
          <p:nvPr/>
        </p:nvSpPr>
        <p:spPr>
          <a:xfrm>
            <a:off x="338713" y="3352820"/>
            <a:ext cx="11557770" cy="600208"/>
          </a:xfrm>
          <a:prstGeom prst="rightArrow">
            <a:avLst>
              <a:gd name="adj1" fmla="val 50000"/>
              <a:gd name="adj2"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794" name="Google Shape;794;p19"/>
          <p:cNvSpPr/>
          <p:nvPr/>
        </p:nvSpPr>
        <p:spPr>
          <a:xfrm>
            <a:off x="910456" y="3433521"/>
            <a:ext cx="401527" cy="401527"/>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795" name="Google Shape;795;p19"/>
          <p:cNvSpPr txBox="1"/>
          <p:nvPr/>
        </p:nvSpPr>
        <p:spPr>
          <a:xfrm>
            <a:off x="472960" y="3066567"/>
            <a:ext cx="1276520" cy="8305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2009-2011</a:t>
            </a:r>
            <a:endParaRPr/>
          </a:p>
        </p:txBody>
      </p:sp>
      <p:sp>
        <p:nvSpPr>
          <p:cNvPr id="796" name="Google Shape;796;p19"/>
          <p:cNvSpPr txBox="1"/>
          <p:nvPr/>
        </p:nvSpPr>
        <p:spPr>
          <a:xfrm>
            <a:off x="2053328" y="3066568"/>
            <a:ext cx="1276520" cy="4614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2012</a:t>
            </a:r>
            <a:endParaRPr/>
          </a:p>
        </p:txBody>
      </p:sp>
      <p:sp>
        <p:nvSpPr>
          <p:cNvPr id="797" name="Google Shape;797;p19"/>
          <p:cNvSpPr txBox="1"/>
          <p:nvPr/>
        </p:nvSpPr>
        <p:spPr>
          <a:xfrm>
            <a:off x="3633697" y="3066568"/>
            <a:ext cx="1276520" cy="4614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2013</a:t>
            </a:r>
            <a:endParaRPr/>
          </a:p>
        </p:txBody>
      </p:sp>
      <p:sp>
        <p:nvSpPr>
          <p:cNvPr id="798" name="Google Shape;798;p19"/>
          <p:cNvSpPr txBox="1"/>
          <p:nvPr/>
        </p:nvSpPr>
        <p:spPr>
          <a:xfrm>
            <a:off x="5214065" y="3066568"/>
            <a:ext cx="1276520" cy="4614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2014</a:t>
            </a:r>
            <a:endParaRPr/>
          </a:p>
        </p:txBody>
      </p:sp>
      <p:sp>
        <p:nvSpPr>
          <p:cNvPr id="799" name="Google Shape;799;p19"/>
          <p:cNvSpPr txBox="1"/>
          <p:nvPr/>
        </p:nvSpPr>
        <p:spPr>
          <a:xfrm>
            <a:off x="6794433" y="3066568"/>
            <a:ext cx="1276520" cy="4614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2015</a:t>
            </a:r>
            <a:endParaRPr/>
          </a:p>
        </p:txBody>
      </p:sp>
      <p:sp>
        <p:nvSpPr>
          <p:cNvPr id="800" name="Google Shape;800;p19"/>
          <p:cNvSpPr txBox="1"/>
          <p:nvPr/>
        </p:nvSpPr>
        <p:spPr>
          <a:xfrm>
            <a:off x="9955170" y="3066568"/>
            <a:ext cx="1276520" cy="4614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2021</a:t>
            </a:r>
            <a:endParaRPr/>
          </a:p>
        </p:txBody>
      </p:sp>
      <p:sp>
        <p:nvSpPr>
          <p:cNvPr id="801" name="Google Shape;801;p19"/>
          <p:cNvSpPr txBox="1"/>
          <p:nvPr/>
        </p:nvSpPr>
        <p:spPr>
          <a:xfrm>
            <a:off x="285068" y="3941295"/>
            <a:ext cx="1652303" cy="4614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dirty="0">
                <a:solidFill>
                  <a:schemeClr val="dk1"/>
                </a:solidFill>
                <a:latin typeface="Calibri"/>
                <a:ea typeface="Calibri"/>
                <a:cs typeface="Calibri"/>
                <a:sym typeface="Calibri"/>
              </a:rPr>
              <a:t>VMWare</a:t>
            </a:r>
            <a:endParaRPr dirty="0"/>
          </a:p>
        </p:txBody>
      </p:sp>
      <p:sp>
        <p:nvSpPr>
          <p:cNvPr id="802" name="Google Shape;802;p19"/>
          <p:cNvSpPr/>
          <p:nvPr/>
        </p:nvSpPr>
        <p:spPr>
          <a:xfrm>
            <a:off x="3589186" y="4173105"/>
            <a:ext cx="1365539" cy="600208"/>
          </a:xfrm>
          <a:prstGeom prst="roundRect">
            <a:avLst>
              <a:gd name="adj" fmla="val 16667"/>
            </a:avLst>
          </a:prstGeom>
          <a:solidFill>
            <a:schemeClr val="accent5"/>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399" b="1">
                <a:solidFill>
                  <a:schemeClr val="lt1"/>
                </a:solidFill>
                <a:latin typeface="Calibri"/>
                <a:ea typeface="Calibri"/>
                <a:cs typeface="Calibri"/>
                <a:sym typeface="Calibri"/>
              </a:rPr>
              <a:t>Pivotal</a:t>
            </a:r>
            <a:endParaRPr/>
          </a:p>
        </p:txBody>
      </p:sp>
      <p:sp>
        <p:nvSpPr>
          <p:cNvPr id="803" name="Google Shape;803;p19"/>
          <p:cNvSpPr txBox="1"/>
          <p:nvPr/>
        </p:nvSpPr>
        <p:spPr>
          <a:xfrm>
            <a:off x="1865436" y="5356289"/>
            <a:ext cx="1654633" cy="4614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EMC</a:t>
            </a:r>
            <a:endParaRPr/>
          </a:p>
        </p:txBody>
      </p:sp>
      <p:sp>
        <p:nvSpPr>
          <p:cNvPr id="804" name="Google Shape;804;p19"/>
          <p:cNvSpPr txBox="1"/>
          <p:nvPr/>
        </p:nvSpPr>
        <p:spPr>
          <a:xfrm>
            <a:off x="3445804" y="5356289"/>
            <a:ext cx="1654633" cy="4614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VMWare</a:t>
            </a:r>
            <a:endParaRPr/>
          </a:p>
        </p:txBody>
      </p:sp>
      <p:sp>
        <p:nvSpPr>
          <p:cNvPr id="805" name="Google Shape;805;p19"/>
          <p:cNvSpPr txBox="1"/>
          <p:nvPr/>
        </p:nvSpPr>
        <p:spPr>
          <a:xfrm>
            <a:off x="5026172" y="5356289"/>
            <a:ext cx="1654633" cy="8305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General Electric</a:t>
            </a:r>
            <a:endParaRPr/>
          </a:p>
        </p:txBody>
      </p:sp>
      <p:sp>
        <p:nvSpPr>
          <p:cNvPr id="806" name="Google Shape;806;p19"/>
          <p:cNvSpPr txBox="1"/>
          <p:nvPr/>
        </p:nvSpPr>
        <p:spPr>
          <a:xfrm>
            <a:off x="5026173" y="3941295"/>
            <a:ext cx="1652303" cy="107693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Seven platinum members and two gold members</a:t>
            </a:r>
            <a:endParaRPr/>
          </a:p>
        </p:txBody>
      </p:sp>
      <p:sp>
        <p:nvSpPr>
          <p:cNvPr id="807" name="Google Shape;807;p19"/>
          <p:cNvSpPr txBox="1"/>
          <p:nvPr/>
        </p:nvSpPr>
        <p:spPr>
          <a:xfrm>
            <a:off x="6606541" y="3941294"/>
            <a:ext cx="1652303" cy="3384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40+ Members</a:t>
            </a:r>
            <a:endParaRPr/>
          </a:p>
        </p:txBody>
      </p:sp>
      <p:sp>
        <p:nvSpPr>
          <p:cNvPr id="808" name="Google Shape;808;p19"/>
          <p:cNvSpPr txBox="1"/>
          <p:nvPr/>
        </p:nvSpPr>
        <p:spPr>
          <a:xfrm>
            <a:off x="9767278" y="3941295"/>
            <a:ext cx="1652303" cy="1199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dirty="0">
                <a:solidFill>
                  <a:schemeClr val="dk1"/>
                </a:solidFill>
                <a:latin typeface="Calibri"/>
                <a:ea typeface="Calibri"/>
                <a:cs typeface="Calibri"/>
                <a:sym typeface="Calibri"/>
              </a:rPr>
              <a:t>Jan 2021</a:t>
            </a:r>
            <a:endParaRPr dirty="0"/>
          </a:p>
          <a:p>
            <a:pPr marL="0" marR="0" lvl="0" indent="0" algn="ctr" rtl="0">
              <a:spcBef>
                <a:spcPts val="0"/>
              </a:spcBef>
              <a:spcAft>
                <a:spcPts val="0"/>
              </a:spcAft>
              <a:buNone/>
            </a:pPr>
            <a:r>
              <a:rPr lang="en-US" sz="1600" dirty="0">
                <a:solidFill>
                  <a:schemeClr val="dk1"/>
                </a:solidFill>
                <a:latin typeface="Calibri"/>
                <a:ea typeface="Calibri"/>
                <a:cs typeface="Calibri"/>
                <a:sym typeface="Calibri"/>
              </a:rPr>
              <a:t>Pivotal Cloud foundry closes free trials</a:t>
            </a:r>
            <a:endParaRPr dirty="0"/>
          </a:p>
        </p:txBody>
      </p:sp>
      <p:pic>
        <p:nvPicPr>
          <p:cNvPr id="809" name="Google Shape;809;p19" descr="StrongLoop - Deploying LoopBack mBaaS on Cloud Foundry"/>
          <p:cNvPicPr preferRelativeResize="0"/>
          <p:nvPr/>
        </p:nvPicPr>
        <p:blipFill rotWithShape="1">
          <a:blip r:embed="rId4">
            <a:alphaModFix/>
          </a:blip>
          <a:srcRect/>
          <a:stretch/>
        </p:blipFill>
        <p:spPr>
          <a:xfrm>
            <a:off x="472959" y="855548"/>
            <a:ext cx="2072740" cy="2072740"/>
          </a:xfrm>
          <a:prstGeom prst="rect">
            <a:avLst/>
          </a:prstGeom>
          <a:noFill/>
          <a:ln>
            <a:noFill/>
          </a:ln>
        </p:spPr>
      </p:pic>
      <p:sp>
        <p:nvSpPr>
          <p:cNvPr id="810" name="Google Shape;810;p19"/>
          <p:cNvSpPr txBox="1"/>
          <p:nvPr/>
        </p:nvSpPr>
        <p:spPr>
          <a:xfrm>
            <a:off x="2545700" y="1370584"/>
            <a:ext cx="2364517" cy="15687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b="1" dirty="0">
                <a:solidFill>
                  <a:schemeClr val="dk1"/>
                </a:solidFill>
                <a:latin typeface="Calibri"/>
                <a:ea typeface="Calibri"/>
                <a:cs typeface="Calibri"/>
                <a:sym typeface="Calibri"/>
              </a:rPr>
              <a:t>License: Apache 2.0</a:t>
            </a:r>
            <a:endParaRPr dirty="0"/>
          </a:p>
          <a:p>
            <a:pPr marL="0" marR="0" lvl="0" indent="0" algn="l" rtl="0">
              <a:spcBef>
                <a:spcPts val="0"/>
              </a:spcBef>
              <a:spcAft>
                <a:spcPts val="0"/>
              </a:spcAft>
              <a:buNone/>
            </a:pPr>
            <a:r>
              <a:rPr lang="en-US" sz="2399" b="1" dirty="0">
                <a:solidFill>
                  <a:schemeClr val="dk1"/>
                </a:solidFill>
                <a:latin typeface="Calibri"/>
                <a:ea typeface="Calibri"/>
                <a:cs typeface="Calibri"/>
                <a:sym typeface="Calibri"/>
              </a:rPr>
              <a:t>Build in Ruby, Java and Go</a:t>
            </a:r>
            <a:endParaRPr dirty="0"/>
          </a:p>
        </p:txBody>
      </p:sp>
      <p:sp>
        <p:nvSpPr>
          <p:cNvPr id="811" name="Google Shape;811;p19"/>
          <p:cNvSpPr txBox="1"/>
          <p:nvPr/>
        </p:nvSpPr>
        <p:spPr>
          <a:xfrm>
            <a:off x="8374802" y="3056246"/>
            <a:ext cx="1276520" cy="46141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2019</a:t>
            </a:r>
            <a:endParaRPr/>
          </a:p>
        </p:txBody>
      </p:sp>
      <p:sp>
        <p:nvSpPr>
          <p:cNvPr id="812" name="Google Shape;812;p19"/>
          <p:cNvSpPr txBox="1"/>
          <p:nvPr/>
        </p:nvSpPr>
        <p:spPr>
          <a:xfrm>
            <a:off x="8186909" y="3941294"/>
            <a:ext cx="1652303" cy="33846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65+ Members</a:t>
            </a:r>
            <a:endParaRPr/>
          </a:p>
        </p:txBody>
      </p:sp>
      <p:sp>
        <p:nvSpPr>
          <p:cNvPr id="813" name="Google Shape;813;p19"/>
          <p:cNvSpPr/>
          <p:nvPr/>
        </p:nvSpPr>
        <p:spPr>
          <a:xfrm>
            <a:off x="2490824" y="3433521"/>
            <a:ext cx="401527" cy="401527"/>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814" name="Google Shape;814;p19"/>
          <p:cNvSpPr/>
          <p:nvPr/>
        </p:nvSpPr>
        <p:spPr>
          <a:xfrm>
            <a:off x="4071192" y="3433521"/>
            <a:ext cx="401527" cy="401527"/>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815" name="Google Shape;815;p19"/>
          <p:cNvSpPr/>
          <p:nvPr/>
        </p:nvSpPr>
        <p:spPr>
          <a:xfrm>
            <a:off x="5651561" y="3433521"/>
            <a:ext cx="401527" cy="401527"/>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816" name="Google Shape;816;p19"/>
          <p:cNvSpPr/>
          <p:nvPr/>
        </p:nvSpPr>
        <p:spPr>
          <a:xfrm>
            <a:off x="7231929" y="3433521"/>
            <a:ext cx="401527" cy="401527"/>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817" name="Google Shape;817;p19"/>
          <p:cNvSpPr/>
          <p:nvPr/>
        </p:nvSpPr>
        <p:spPr>
          <a:xfrm>
            <a:off x="8812297" y="3433521"/>
            <a:ext cx="401527" cy="401527"/>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818" name="Google Shape;818;p19"/>
          <p:cNvSpPr/>
          <p:nvPr/>
        </p:nvSpPr>
        <p:spPr>
          <a:xfrm>
            <a:off x="10392666" y="3433521"/>
            <a:ext cx="401527" cy="401527"/>
          </a:xfrm>
          <a:prstGeom prst="ellipse">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819" name="Google Shape;819;p19"/>
          <p:cNvSpPr/>
          <p:nvPr/>
        </p:nvSpPr>
        <p:spPr>
          <a:xfrm rot="5400000">
            <a:off x="7364572" y="494643"/>
            <a:ext cx="492037" cy="4455066"/>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dk1"/>
              </a:solidFill>
              <a:latin typeface="Calibri"/>
              <a:ea typeface="Calibri"/>
              <a:cs typeface="Calibri"/>
              <a:sym typeface="Calibri"/>
            </a:endParaRPr>
          </a:p>
        </p:txBody>
      </p:sp>
      <p:sp>
        <p:nvSpPr>
          <p:cNvPr id="820" name="Google Shape;820;p19"/>
          <p:cNvSpPr txBox="1"/>
          <p:nvPr/>
        </p:nvSpPr>
        <p:spPr>
          <a:xfrm>
            <a:off x="6110755" y="1709386"/>
            <a:ext cx="3036973" cy="8305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dirty="0">
                <a:solidFill>
                  <a:schemeClr val="dk1"/>
                </a:solidFill>
                <a:latin typeface="Calibri"/>
                <a:ea typeface="Calibri"/>
                <a:cs typeface="Calibri"/>
                <a:sym typeface="Calibri"/>
              </a:rPr>
              <a:t>Open Governance Foundation</a:t>
            </a:r>
            <a:endParaRPr dirty="0"/>
          </a:p>
        </p:txBody>
      </p:sp>
      <p:sp>
        <p:nvSpPr>
          <p:cNvPr id="821" name="Google Shape;821;p19"/>
          <p:cNvSpPr txBox="1"/>
          <p:nvPr/>
        </p:nvSpPr>
        <p:spPr>
          <a:xfrm>
            <a:off x="1865436" y="3941295"/>
            <a:ext cx="1652303" cy="9537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99" b="1">
                <a:solidFill>
                  <a:schemeClr val="dk1"/>
                </a:solidFill>
                <a:latin typeface="Calibri"/>
                <a:ea typeface="Calibri"/>
                <a:cs typeface="Calibri"/>
                <a:sym typeface="Calibri"/>
              </a:rPr>
              <a:t>BOSH</a:t>
            </a:r>
            <a:endParaRPr/>
          </a:p>
          <a:p>
            <a:pPr marL="0" marR="0" lvl="0" indent="0" algn="ctr" rtl="0">
              <a:spcBef>
                <a:spcPts val="0"/>
              </a:spcBef>
              <a:spcAft>
                <a:spcPts val="0"/>
              </a:spcAft>
              <a:buNone/>
            </a:pPr>
            <a:r>
              <a:rPr lang="en-US" sz="1600">
                <a:solidFill>
                  <a:schemeClr val="dk1"/>
                </a:solidFill>
                <a:latin typeface="Calibri"/>
                <a:ea typeface="Calibri"/>
                <a:cs typeface="Calibri"/>
                <a:sym typeface="Calibri"/>
              </a:rPr>
              <a:t>Open Source Tools</a:t>
            </a:r>
            <a:endParaRPr/>
          </a:p>
        </p:txBody>
      </p:sp>
      <p:cxnSp>
        <p:nvCxnSpPr>
          <p:cNvPr id="822" name="Google Shape;822;p19"/>
          <p:cNvCxnSpPr>
            <a:stCxn id="805" idx="0"/>
            <a:endCxn id="802" idx="2"/>
          </p:cNvCxnSpPr>
          <p:nvPr/>
        </p:nvCxnSpPr>
        <p:spPr>
          <a:xfrm rot="5400000" flipH="1">
            <a:off x="4771239" y="4274039"/>
            <a:ext cx="582900" cy="1581600"/>
          </a:xfrm>
          <a:prstGeom prst="bentConnector3">
            <a:avLst>
              <a:gd name="adj1" fmla="val 50007"/>
            </a:avLst>
          </a:prstGeom>
          <a:noFill/>
          <a:ln w="9525" cap="flat" cmpd="sng">
            <a:solidFill>
              <a:schemeClr val="dk1"/>
            </a:solidFill>
            <a:prstDash val="solid"/>
            <a:round/>
            <a:headEnd type="none" w="sm" len="sm"/>
            <a:tailEnd type="triangle" w="med" len="med"/>
          </a:ln>
        </p:spPr>
      </p:cxnSp>
      <p:cxnSp>
        <p:nvCxnSpPr>
          <p:cNvPr id="823" name="Google Shape;823;p19"/>
          <p:cNvCxnSpPr>
            <a:stCxn id="803" idx="0"/>
            <a:endCxn id="802" idx="2"/>
          </p:cNvCxnSpPr>
          <p:nvPr/>
        </p:nvCxnSpPr>
        <p:spPr>
          <a:xfrm rot="-5400000">
            <a:off x="3190903" y="4275239"/>
            <a:ext cx="582900" cy="1579200"/>
          </a:xfrm>
          <a:prstGeom prst="bentConnector3">
            <a:avLst>
              <a:gd name="adj1" fmla="val 50006"/>
            </a:avLst>
          </a:prstGeom>
          <a:noFill/>
          <a:ln w="9525" cap="flat" cmpd="sng">
            <a:solidFill>
              <a:schemeClr val="dk1"/>
            </a:solidFill>
            <a:prstDash val="solid"/>
            <a:round/>
            <a:headEnd type="none" w="sm" len="sm"/>
            <a:tailEnd type="triangle" w="med" len="med"/>
          </a:ln>
        </p:spPr>
      </p:cxnSp>
      <p:cxnSp>
        <p:nvCxnSpPr>
          <p:cNvPr id="824" name="Google Shape;824;p19"/>
          <p:cNvCxnSpPr>
            <a:stCxn id="804" idx="0"/>
            <a:endCxn id="802" idx="2"/>
          </p:cNvCxnSpPr>
          <p:nvPr/>
        </p:nvCxnSpPr>
        <p:spPr>
          <a:xfrm rot="10800000">
            <a:off x="4271921" y="4773389"/>
            <a:ext cx="1200" cy="582900"/>
          </a:xfrm>
          <a:prstGeom prst="straightConnector1">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
          <p:cNvSpPr/>
          <p:nvPr/>
        </p:nvSpPr>
        <p:spPr>
          <a:xfrm>
            <a:off x="616656" y="1437229"/>
            <a:ext cx="1524531" cy="1277258"/>
          </a:xfrm>
          <a:custGeom>
            <a:avLst/>
            <a:gdLst/>
            <a:ahLst/>
            <a:cxnLst/>
            <a:rect l="l" t="t" r="r" b="b"/>
            <a:pathLst>
              <a:path w="1524531" h="1277258" extrusionOk="0">
                <a:moveTo>
                  <a:pt x="289823" y="0"/>
                </a:moveTo>
                <a:lnTo>
                  <a:pt x="1524531" y="0"/>
                </a:lnTo>
                <a:lnTo>
                  <a:pt x="1524531" y="1277258"/>
                </a:lnTo>
                <a:lnTo>
                  <a:pt x="289823" y="1277258"/>
                </a:lnTo>
                <a:lnTo>
                  <a:pt x="0" y="638629"/>
                </a:lnTo>
                <a:lnTo>
                  <a:pt x="28982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2" name="Google Shape;332;p2"/>
          <p:cNvSpPr/>
          <p:nvPr/>
        </p:nvSpPr>
        <p:spPr>
          <a:xfrm>
            <a:off x="616656" y="3123306"/>
            <a:ext cx="1524531" cy="1277258"/>
          </a:xfrm>
          <a:custGeom>
            <a:avLst/>
            <a:gdLst/>
            <a:ahLst/>
            <a:cxnLst/>
            <a:rect l="l" t="t" r="r" b="b"/>
            <a:pathLst>
              <a:path w="1524531" h="1277258" extrusionOk="0">
                <a:moveTo>
                  <a:pt x="289823" y="0"/>
                </a:moveTo>
                <a:lnTo>
                  <a:pt x="1524531" y="0"/>
                </a:lnTo>
                <a:lnTo>
                  <a:pt x="1524531" y="1277258"/>
                </a:lnTo>
                <a:lnTo>
                  <a:pt x="289823" y="1277258"/>
                </a:lnTo>
                <a:lnTo>
                  <a:pt x="0" y="638629"/>
                </a:lnTo>
                <a:lnTo>
                  <a:pt x="28982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3" name="Google Shape;333;p2"/>
          <p:cNvSpPr/>
          <p:nvPr/>
        </p:nvSpPr>
        <p:spPr>
          <a:xfrm>
            <a:off x="616656" y="4812507"/>
            <a:ext cx="1524531" cy="1277258"/>
          </a:xfrm>
          <a:custGeom>
            <a:avLst/>
            <a:gdLst/>
            <a:ahLst/>
            <a:cxnLst/>
            <a:rect l="l" t="t" r="r" b="b"/>
            <a:pathLst>
              <a:path w="1524531" h="1277258" extrusionOk="0">
                <a:moveTo>
                  <a:pt x="289823" y="0"/>
                </a:moveTo>
                <a:lnTo>
                  <a:pt x="1524531" y="0"/>
                </a:lnTo>
                <a:lnTo>
                  <a:pt x="1524531" y="1277258"/>
                </a:lnTo>
                <a:lnTo>
                  <a:pt x="289823" y="1277258"/>
                </a:lnTo>
                <a:lnTo>
                  <a:pt x="0" y="638629"/>
                </a:lnTo>
                <a:lnTo>
                  <a:pt x="28982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4" name="Google Shape;334;p2"/>
          <p:cNvSpPr/>
          <p:nvPr/>
        </p:nvSpPr>
        <p:spPr>
          <a:xfrm>
            <a:off x="10021022" y="1437229"/>
            <a:ext cx="1570146" cy="1277258"/>
          </a:xfrm>
          <a:custGeom>
            <a:avLst/>
            <a:gdLst/>
            <a:ahLst/>
            <a:cxnLst/>
            <a:rect l="l" t="t" r="r" b="b"/>
            <a:pathLst>
              <a:path w="1570146" h="1277258" extrusionOk="0">
                <a:moveTo>
                  <a:pt x="0" y="0"/>
                </a:moveTo>
                <a:lnTo>
                  <a:pt x="1280323" y="0"/>
                </a:lnTo>
                <a:lnTo>
                  <a:pt x="1570146" y="638629"/>
                </a:lnTo>
                <a:lnTo>
                  <a:pt x="1280323" y="1277258"/>
                </a:lnTo>
                <a:lnTo>
                  <a:pt x="0" y="1277258"/>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5" name="Google Shape;335;p2"/>
          <p:cNvSpPr/>
          <p:nvPr/>
        </p:nvSpPr>
        <p:spPr>
          <a:xfrm>
            <a:off x="10021022" y="3123306"/>
            <a:ext cx="1570146" cy="1277258"/>
          </a:xfrm>
          <a:custGeom>
            <a:avLst/>
            <a:gdLst/>
            <a:ahLst/>
            <a:cxnLst/>
            <a:rect l="l" t="t" r="r" b="b"/>
            <a:pathLst>
              <a:path w="1570146" h="1277258" extrusionOk="0">
                <a:moveTo>
                  <a:pt x="0" y="0"/>
                </a:moveTo>
                <a:lnTo>
                  <a:pt x="1280323" y="0"/>
                </a:lnTo>
                <a:lnTo>
                  <a:pt x="1570146" y="638629"/>
                </a:lnTo>
                <a:lnTo>
                  <a:pt x="1280323" y="1277258"/>
                </a:lnTo>
                <a:lnTo>
                  <a:pt x="0" y="1277258"/>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6" name="Google Shape;336;p2"/>
          <p:cNvSpPr/>
          <p:nvPr/>
        </p:nvSpPr>
        <p:spPr>
          <a:xfrm>
            <a:off x="10021022" y="4812507"/>
            <a:ext cx="1570146" cy="1277258"/>
          </a:xfrm>
          <a:custGeom>
            <a:avLst/>
            <a:gdLst/>
            <a:ahLst/>
            <a:cxnLst/>
            <a:rect l="l" t="t" r="r" b="b"/>
            <a:pathLst>
              <a:path w="1570146" h="1277258" extrusionOk="0">
                <a:moveTo>
                  <a:pt x="0" y="0"/>
                </a:moveTo>
                <a:lnTo>
                  <a:pt x="1280323" y="0"/>
                </a:lnTo>
                <a:lnTo>
                  <a:pt x="1570146" y="638629"/>
                </a:lnTo>
                <a:lnTo>
                  <a:pt x="1280323" y="1277258"/>
                </a:lnTo>
                <a:lnTo>
                  <a:pt x="0" y="1277258"/>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7" name="Google Shape;337;p2"/>
          <p:cNvSpPr txBox="1">
            <a:spLocks noGrp="1"/>
          </p:cNvSpPr>
          <p:nvPr>
            <p:ph type="title"/>
          </p:nvPr>
        </p:nvSpPr>
        <p:spPr>
          <a:xfrm>
            <a:off x="51939" y="177682"/>
            <a:ext cx="2562838" cy="711081"/>
          </a:xfrm>
          <a:prstGeom prst="rect">
            <a:avLst/>
          </a:prstGeom>
          <a:noFill/>
          <a:ln>
            <a:noFill/>
          </a:ln>
        </p:spPr>
        <p:txBody>
          <a:bodyPr spcFirstLastPara="1" wrap="square" lIns="121875" tIns="60925" rIns="121875" bIns="60925" anchor="ctr" anchorCtr="0">
            <a:noAutofit/>
          </a:bodyPr>
          <a:lstStyle/>
          <a:p>
            <a:pPr marL="0" lvl="0" indent="0" algn="ctr" rtl="0">
              <a:spcBef>
                <a:spcPts val="0"/>
              </a:spcBef>
              <a:spcAft>
                <a:spcPts val="0"/>
              </a:spcAft>
              <a:buClr>
                <a:srgbClr val="262626"/>
              </a:buClr>
              <a:buSzPts val="3600"/>
              <a:buFont typeface="Corben"/>
              <a:buNone/>
            </a:pPr>
            <a:r>
              <a:rPr lang="en-US" b="0" i="0">
                <a:solidFill>
                  <a:srgbClr val="262626"/>
                </a:solidFill>
                <a:latin typeface="Corben"/>
                <a:ea typeface="Corben"/>
                <a:cs typeface="Corben"/>
                <a:sym typeface="Corben"/>
              </a:rPr>
              <a:t>Agenda</a:t>
            </a:r>
            <a:endParaRPr>
              <a:solidFill>
                <a:srgbClr val="262626"/>
              </a:solidFill>
              <a:latin typeface="Corben"/>
              <a:ea typeface="Corben"/>
              <a:cs typeface="Corben"/>
              <a:sym typeface="Corben"/>
            </a:endParaRPr>
          </a:p>
        </p:txBody>
      </p:sp>
      <p:sp>
        <p:nvSpPr>
          <p:cNvPr id="338" name="Google Shape;338;p2"/>
          <p:cNvSpPr/>
          <p:nvPr/>
        </p:nvSpPr>
        <p:spPr>
          <a:xfrm>
            <a:off x="1618092" y="1277858"/>
            <a:ext cx="1596000" cy="1596000"/>
          </a:xfrm>
          <a:prstGeom prst="ellipse">
            <a:avLst/>
          </a:prstGeom>
          <a:solidFill>
            <a:srgbClr val="8D8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39" name="Google Shape;339;p2"/>
          <p:cNvSpPr/>
          <p:nvPr/>
        </p:nvSpPr>
        <p:spPr>
          <a:xfrm>
            <a:off x="1618092" y="2963935"/>
            <a:ext cx="1596000" cy="1596000"/>
          </a:xfrm>
          <a:prstGeom prst="ellipse">
            <a:avLst/>
          </a:prstGeom>
          <a:solidFill>
            <a:srgbClr val="7293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40" name="Google Shape;340;p2"/>
          <p:cNvSpPr/>
          <p:nvPr/>
        </p:nvSpPr>
        <p:spPr>
          <a:xfrm>
            <a:off x="1618092" y="4653136"/>
            <a:ext cx="1596000" cy="1596000"/>
          </a:xfrm>
          <a:prstGeom prst="ellipse">
            <a:avLst/>
          </a:prstGeom>
          <a:solidFill>
            <a:srgbClr val="5151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41" name="Google Shape;341;p2"/>
          <p:cNvSpPr/>
          <p:nvPr/>
        </p:nvSpPr>
        <p:spPr>
          <a:xfrm>
            <a:off x="9016546" y="1277858"/>
            <a:ext cx="1596000" cy="1596000"/>
          </a:xfrm>
          <a:prstGeom prst="ellipse">
            <a:avLst/>
          </a:prstGeom>
          <a:solidFill>
            <a:srgbClr val="114D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42" name="Google Shape;342;p2"/>
          <p:cNvSpPr/>
          <p:nvPr/>
        </p:nvSpPr>
        <p:spPr>
          <a:xfrm>
            <a:off x="9016546" y="2963935"/>
            <a:ext cx="1596000" cy="1596000"/>
          </a:xfrm>
          <a:prstGeom prst="ellipse">
            <a:avLst/>
          </a:prstGeom>
          <a:solidFill>
            <a:srgbClr val="A7ABB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43" name="Google Shape;343;p2"/>
          <p:cNvSpPr/>
          <p:nvPr/>
        </p:nvSpPr>
        <p:spPr>
          <a:xfrm>
            <a:off x="9016546" y="4653136"/>
            <a:ext cx="1596000" cy="1596000"/>
          </a:xfrm>
          <a:prstGeom prst="ellipse">
            <a:avLst/>
          </a:prstGeom>
          <a:solidFill>
            <a:srgbClr val="71A1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44" name="Google Shape;344;p2"/>
          <p:cNvSpPr txBox="1"/>
          <p:nvPr/>
        </p:nvSpPr>
        <p:spPr>
          <a:xfrm>
            <a:off x="3496976" y="1689281"/>
            <a:ext cx="1800200" cy="773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chemeClr val="dk1"/>
                </a:solidFill>
                <a:latin typeface="Arial Black"/>
                <a:ea typeface="Arial Black"/>
                <a:cs typeface="Arial Black"/>
                <a:sym typeface="Arial Black"/>
              </a:rPr>
              <a:t>Who is this course for?</a:t>
            </a:r>
            <a:endParaRPr sz="2000" b="1">
              <a:solidFill>
                <a:schemeClr val="dk1"/>
              </a:solidFill>
              <a:latin typeface="Arial Black"/>
              <a:ea typeface="Arial Black"/>
              <a:cs typeface="Arial Black"/>
              <a:sym typeface="Arial Black"/>
            </a:endParaRPr>
          </a:p>
        </p:txBody>
      </p:sp>
      <p:sp>
        <p:nvSpPr>
          <p:cNvPr id="345" name="Google Shape;345;p2"/>
          <p:cNvSpPr txBox="1"/>
          <p:nvPr/>
        </p:nvSpPr>
        <p:spPr>
          <a:xfrm>
            <a:off x="6803298" y="1826953"/>
            <a:ext cx="1800200" cy="773155"/>
          </a:xfrm>
          <a:prstGeom prst="rect">
            <a:avLst/>
          </a:prstGeom>
          <a:noFill/>
          <a:ln>
            <a:noFill/>
          </a:ln>
        </p:spPr>
        <p:txBody>
          <a:bodyPr spcFirstLastPara="1" wrap="square" lIns="0" tIns="0" rIns="0" bIns="0" anchor="ctr" anchorCtr="0">
            <a:noAutofit/>
          </a:bodyPr>
          <a:lstStyle/>
          <a:p>
            <a:pPr marL="0" marR="0" lvl="0" indent="0" algn="r" rtl="0">
              <a:lnSpc>
                <a:spcPct val="110000"/>
              </a:lnSpc>
              <a:spcBef>
                <a:spcPts val="0"/>
              </a:spcBef>
              <a:spcAft>
                <a:spcPts val="0"/>
              </a:spcAft>
              <a:buNone/>
            </a:pPr>
            <a:r>
              <a:rPr lang="en-US" sz="2000" b="1" i="0" u="none" strike="noStrike">
                <a:solidFill>
                  <a:srgbClr val="0C0C0C"/>
                </a:solidFill>
                <a:latin typeface="Arial Black"/>
                <a:ea typeface="Arial Black"/>
                <a:cs typeface="Arial Black"/>
                <a:sym typeface="Arial Black"/>
              </a:rPr>
              <a:t>What do </a:t>
            </a:r>
            <a:r>
              <a:rPr lang="en-US" sz="2000" b="1">
                <a:solidFill>
                  <a:srgbClr val="0C0C0C"/>
                </a:solidFill>
                <a:latin typeface="Arial Black"/>
                <a:ea typeface="Arial Black"/>
                <a:cs typeface="Arial Black"/>
                <a:sym typeface="Arial Black"/>
              </a:rPr>
              <a:t>we do</a:t>
            </a:r>
            <a:r>
              <a:rPr lang="en-US" sz="2000" b="1" i="0" u="none" strike="noStrike">
                <a:solidFill>
                  <a:srgbClr val="0C0C0C"/>
                </a:solidFill>
                <a:latin typeface="Arial Black"/>
                <a:ea typeface="Arial Black"/>
                <a:cs typeface="Arial Black"/>
                <a:sym typeface="Arial Black"/>
              </a:rPr>
              <a:t> today?</a:t>
            </a:r>
            <a:endParaRPr sz="2000">
              <a:solidFill>
                <a:srgbClr val="0C0C0C"/>
              </a:solidFill>
              <a:latin typeface="Arial Black"/>
              <a:ea typeface="Arial Black"/>
              <a:cs typeface="Arial Black"/>
              <a:sym typeface="Arial Black"/>
            </a:endParaRPr>
          </a:p>
          <a:p>
            <a:pPr marL="0" marR="0" lvl="0" indent="0" algn="r" rtl="0">
              <a:lnSpc>
                <a:spcPct val="110000"/>
              </a:lnSpc>
              <a:spcBef>
                <a:spcPts val="0"/>
              </a:spcBef>
              <a:spcAft>
                <a:spcPts val="0"/>
              </a:spcAft>
              <a:buNone/>
            </a:pPr>
            <a:r>
              <a:rPr lang="en-US" sz="1400">
                <a:solidFill>
                  <a:srgbClr val="595959"/>
                </a:solidFill>
                <a:latin typeface="Quattrocento Sans"/>
                <a:ea typeface="Quattrocento Sans"/>
                <a:cs typeface="Quattrocento Sans"/>
                <a:sym typeface="Quattrocento Sans"/>
              </a:rPr>
              <a:t>.</a:t>
            </a:r>
            <a:endParaRPr sz="1400">
              <a:solidFill>
                <a:srgbClr val="595959"/>
              </a:solidFill>
              <a:latin typeface="Calibri"/>
              <a:ea typeface="Calibri"/>
              <a:cs typeface="Calibri"/>
              <a:sym typeface="Calibri"/>
            </a:endParaRPr>
          </a:p>
        </p:txBody>
      </p:sp>
      <p:sp>
        <p:nvSpPr>
          <p:cNvPr id="346" name="Google Shape;346;p2"/>
          <p:cNvSpPr txBox="1"/>
          <p:nvPr/>
        </p:nvSpPr>
        <p:spPr>
          <a:xfrm>
            <a:off x="3423455" y="3396546"/>
            <a:ext cx="2078961" cy="773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i="0" u="none" strike="noStrike">
                <a:solidFill>
                  <a:srgbClr val="0C0C0C"/>
                </a:solidFill>
                <a:latin typeface="Arial Black"/>
                <a:ea typeface="Arial Black"/>
                <a:cs typeface="Arial Black"/>
                <a:sym typeface="Arial Black"/>
              </a:rPr>
              <a:t>What is Cloud Foundry</a:t>
            </a:r>
            <a:endParaRPr sz="2000">
              <a:solidFill>
                <a:srgbClr val="0C0C0C"/>
              </a:solidFill>
              <a:latin typeface="Arial Black"/>
              <a:ea typeface="Arial Black"/>
              <a:cs typeface="Arial Black"/>
              <a:sym typeface="Arial Black"/>
            </a:endParaRPr>
          </a:p>
        </p:txBody>
      </p:sp>
      <p:sp>
        <p:nvSpPr>
          <p:cNvPr id="347" name="Google Shape;347;p2"/>
          <p:cNvSpPr txBox="1"/>
          <p:nvPr/>
        </p:nvSpPr>
        <p:spPr>
          <a:xfrm>
            <a:off x="6982403" y="3396547"/>
            <a:ext cx="1800200" cy="773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C0C0C"/>
                </a:solidFill>
                <a:latin typeface="Arial Black"/>
                <a:ea typeface="Arial Black"/>
                <a:cs typeface="Arial Black"/>
                <a:sym typeface="Arial Black"/>
              </a:rPr>
              <a:t>FAQs</a:t>
            </a:r>
            <a:endParaRPr sz="2000" b="1">
              <a:solidFill>
                <a:srgbClr val="0C0C0C"/>
              </a:solidFill>
              <a:latin typeface="Arial Black"/>
              <a:ea typeface="Arial Black"/>
              <a:cs typeface="Arial Black"/>
              <a:sym typeface="Arial Black"/>
            </a:endParaRPr>
          </a:p>
        </p:txBody>
      </p:sp>
      <p:sp>
        <p:nvSpPr>
          <p:cNvPr id="348" name="Google Shape;348;p2"/>
          <p:cNvSpPr txBox="1"/>
          <p:nvPr/>
        </p:nvSpPr>
        <p:spPr>
          <a:xfrm>
            <a:off x="3151575" y="5109508"/>
            <a:ext cx="2548476" cy="773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1800" b="1" i="0" u="none" strike="noStrike">
                <a:solidFill>
                  <a:srgbClr val="0C0C0C"/>
                </a:solidFill>
                <a:latin typeface="Arial Black"/>
                <a:ea typeface="Arial Black"/>
                <a:cs typeface="Arial Black"/>
                <a:sym typeface="Arial Black"/>
              </a:rPr>
              <a:t>What is CAPM – Cloud Application Programming </a:t>
            </a:r>
            <a:endParaRPr/>
          </a:p>
          <a:p>
            <a:pPr marL="0" marR="0" lvl="0" indent="0" algn="ctr" rtl="0">
              <a:spcBef>
                <a:spcPts val="0"/>
              </a:spcBef>
              <a:spcAft>
                <a:spcPts val="0"/>
              </a:spcAft>
              <a:buNone/>
            </a:pPr>
            <a:r>
              <a:rPr lang="en-US" sz="1800" b="1" i="0" u="none" strike="noStrike">
                <a:solidFill>
                  <a:srgbClr val="0C0C0C"/>
                </a:solidFill>
                <a:latin typeface="Arial Black"/>
                <a:ea typeface="Arial Black"/>
                <a:cs typeface="Arial Black"/>
                <a:sym typeface="Arial Black"/>
              </a:rPr>
              <a:t>Model</a:t>
            </a:r>
            <a:endParaRPr/>
          </a:p>
        </p:txBody>
      </p:sp>
      <p:sp>
        <p:nvSpPr>
          <p:cNvPr id="349" name="Google Shape;349;p2"/>
          <p:cNvSpPr txBox="1"/>
          <p:nvPr/>
        </p:nvSpPr>
        <p:spPr>
          <a:xfrm>
            <a:off x="6930312" y="5073135"/>
            <a:ext cx="1800200" cy="773155"/>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C0C0C"/>
                </a:solidFill>
                <a:latin typeface="Arial Black"/>
                <a:ea typeface="Arial Black"/>
                <a:cs typeface="Arial Black"/>
                <a:sym typeface="Arial Black"/>
              </a:rPr>
              <a:t>Q&amp;A</a:t>
            </a:r>
            <a:endParaRPr sz="2000" b="1">
              <a:solidFill>
                <a:srgbClr val="0C0C0C"/>
              </a:solidFill>
              <a:latin typeface="Arial Black"/>
              <a:ea typeface="Arial Black"/>
              <a:cs typeface="Arial Black"/>
              <a:sym typeface="Arial Black"/>
            </a:endParaRPr>
          </a:p>
        </p:txBody>
      </p:sp>
      <p:sp>
        <p:nvSpPr>
          <p:cNvPr id="350" name="Google Shape;350;p2"/>
          <p:cNvSpPr/>
          <p:nvPr/>
        </p:nvSpPr>
        <p:spPr>
          <a:xfrm>
            <a:off x="1432262" y="1498428"/>
            <a:ext cx="1642540" cy="1642540"/>
          </a:xfrm>
          <a:prstGeom prst="ellipse">
            <a:avLst/>
          </a:pr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1" name="Google Shape;351;p2"/>
          <p:cNvSpPr/>
          <p:nvPr/>
        </p:nvSpPr>
        <p:spPr>
          <a:xfrm>
            <a:off x="1432262" y="3184505"/>
            <a:ext cx="1642540" cy="1642540"/>
          </a:xfrm>
          <a:prstGeom prst="ellipse">
            <a:avLst/>
          </a:pr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2" name="Google Shape;352;p2"/>
          <p:cNvSpPr/>
          <p:nvPr/>
        </p:nvSpPr>
        <p:spPr>
          <a:xfrm>
            <a:off x="1413262" y="4873706"/>
            <a:ext cx="1642540" cy="1642540"/>
          </a:xfrm>
          <a:prstGeom prst="ellipse">
            <a:avLst/>
          </a:pr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3" name="Google Shape;353;p2"/>
          <p:cNvSpPr/>
          <p:nvPr/>
        </p:nvSpPr>
        <p:spPr>
          <a:xfrm>
            <a:off x="8830716" y="1498428"/>
            <a:ext cx="1642540" cy="1642540"/>
          </a:xfrm>
          <a:prstGeom prst="ellipse">
            <a:avLst/>
          </a:pr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4" name="Google Shape;354;p2"/>
          <p:cNvSpPr/>
          <p:nvPr/>
        </p:nvSpPr>
        <p:spPr>
          <a:xfrm>
            <a:off x="8830716" y="3184505"/>
            <a:ext cx="1642540" cy="1642540"/>
          </a:xfrm>
          <a:prstGeom prst="ellipse">
            <a:avLst/>
          </a:pr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5" name="Google Shape;355;p2"/>
          <p:cNvSpPr/>
          <p:nvPr/>
        </p:nvSpPr>
        <p:spPr>
          <a:xfrm>
            <a:off x="8878576" y="4873706"/>
            <a:ext cx="1642540" cy="1642540"/>
          </a:xfrm>
          <a:prstGeom prst="ellipse">
            <a:avLst/>
          </a:prstGeom>
          <a:solidFill>
            <a:schemeClr val="dk1">
              <a:alpha val="4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6" name="Google Shape;356;p2"/>
          <p:cNvSpPr/>
          <p:nvPr/>
        </p:nvSpPr>
        <p:spPr>
          <a:xfrm>
            <a:off x="1776527" y="1436293"/>
            <a:ext cx="1279130" cy="1279130"/>
          </a:xfrm>
          <a:prstGeom prst="ellipse">
            <a:avLst/>
          </a:prstGeom>
          <a:gradFill>
            <a:gsLst>
              <a:gs pos="0">
                <a:srgbClr val="F2F2F2"/>
              </a:gs>
              <a:gs pos="1000">
                <a:srgbClr val="F2F2F2"/>
              </a:gs>
              <a:gs pos="100000">
                <a:schemeClr val="l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7" name="Google Shape;357;p2"/>
          <p:cNvSpPr/>
          <p:nvPr/>
        </p:nvSpPr>
        <p:spPr>
          <a:xfrm>
            <a:off x="1776527" y="3122370"/>
            <a:ext cx="1279130" cy="1279130"/>
          </a:xfrm>
          <a:prstGeom prst="ellipse">
            <a:avLst/>
          </a:prstGeom>
          <a:gradFill>
            <a:gsLst>
              <a:gs pos="0">
                <a:srgbClr val="F2F2F2"/>
              </a:gs>
              <a:gs pos="1000">
                <a:srgbClr val="F2F2F2"/>
              </a:gs>
              <a:gs pos="100000">
                <a:schemeClr val="l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8" name="Google Shape;358;p2"/>
          <p:cNvSpPr/>
          <p:nvPr/>
        </p:nvSpPr>
        <p:spPr>
          <a:xfrm>
            <a:off x="1776527" y="4811571"/>
            <a:ext cx="1279130" cy="1279130"/>
          </a:xfrm>
          <a:prstGeom prst="ellipse">
            <a:avLst/>
          </a:prstGeom>
          <a:gradFill>
            <a:gsLst>
              <a:gs pos="0">
                <a:srgbClr val="F2F2F2"/>
              </a:gs>
              <a:gs pos="1000">
                <a:srgbClr val="F2F2F2"/>
              </a:gs>
              <a:gs pos="100000">
                <a:schemeClr val="l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9" name="Google Shape;359;p2"/>
          <p:cNvSpPr/>
          <p:nvPr/>
        </p:nvSpPr>
        <p:spPr>
          <a:xfrm>
            <a:off x="9174981" y="1436293"/>
            <a:ext cx="1279130" cy="1279130"/>
          </a:xfrm>
          <a:prstGeom prst="ellipse">
            <a:avLst/>
          </a:prstGeom>
          <a:gradFill>
            <a:gsLst>
              <a:gs pos="0">
                <a:srgbClr val="F2F2F2"/>
              </a:gs>
              <a:gs pos="1000">
                <a:srgbClr val="F2F2F2"/>
              </a:gs>
              <a:gs pos="100000">
                <a:schemeClr val="l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0" name="Google Shape;360;p2"/>
          <p:cNvSpPr/>
          <p:nvPr/>
        </p:nvSpPr>
        <p:spPr>
          <a:xfrm>
            <a:off x="9174981" y="3122370"/>
            <a:ext cx="1279130" cy="1279130"/>
          </a:xfrm>
          <a:prstGeom prst="ellipse">
            <a:avLst/>
          </a:prstGeom>
          <a:gradFill>
            <a:gsLst>
              <a:gs pos="0">
                <a:srgbClr val="F2F2F2"/>
              </a:gs>
              <a:gs pos="1000">
                <a:srgbClr val="F2F2F2"/>
              </a:gs>
              <a:gs pos="100000">
                <a:schemeClr val="l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1" name="Google Shape;361;p2"/>
          <p:cNvSpPr/>
          <p:nvPr/>
        </p:nvSpPr>
        <p:spPr>
          <a:xfrm>
            <a:off x="9174981" y="4811571"/>
            <a:ext cx="1279130" cy="1279130"/>
          </a:xfrm>
          <a:prstGeom prst="ellipse">
            <a:avLst/>
          </a:prstGeom>
          <a:gradFill>
            <a:gsLst>
              <a:gs pos="0">
                <a:srgbClr val="F2F2F2"/>
              </a:gs>
              <a:gs pos="1000">
                <a:srgbClr val="F2F2F2"/>
              </a:gs>
              <a:gs pos="100000">
                <a:schemeClr val="lt1"/>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2" name="Google Shape;362;p2"/>
          <p:cNvSpPr txBox="1"/>
          <p:nvPr/>
        </p:nvSpPr>
        <p:spPr>
          <a:xfrm>
            <a:off x="2053431" y="1764265"/>
            <a:ext cx="725322" cy="6231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000">
                <a:solidFill>
                  <a:srgbClr val="8D8D8D"/>
                </a:solidFill>
                <a:latin typeface="Quattrocento Sans"/>
                <a:ea typeface="Quattrocento Sans"/>
                <a:cs typeface="Quattrocento Sans"/>
                <a:sym typeface="Quattrocento Sans"/>
              </a:rPr>
              <a:t>01</a:t>
            </a:r>
            <a:endParaRPr/>
          </a:p>
        </p:txBody>
      </p:sp>
      <p:sp>
        <p:nvSpPr>
          <p:cNvPr id="363" name="Google Shape;363;p2"/>
          <p:cNvSpPr txBox="1"/>
          <p:nvPr/>
        </p:nvSpPr>
        <p:spPr>
          <a:xfrm>
            <a:off x="2053431" y="3450342"/>
            <a:ext cx="725322" cy="6231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000">
                <a:solidFill>
                  <a:srgbClr val="729328"/>
                </a:solidFill>
                <a:latin typeface="Quattrocento Sans"/>
                <a:ea typeface="Quattrocento Sans"/>
                <a:cs typeface="Quattrocento Sans"/>
                <a:sym typeface="Quattrocento Sans"/>
              </a:rPr>
              <a:t>02</a:t>
            </a:r>
            <a:endParaRPr/>
          </a:p>
        </p:txBody>
      </p:sp>
      <p:sp>
        <p:nvSpPr>
          <p:cNvPr id="364" name="Google Shape;364;p2"/>
          <p:cNvSpPr txBox="1"/>
          <p:nvPr/>
        </p:nvSpPr>
        <p:spPr>
          <a:xfrm>
            <a:off x="2053431" y="5139543"/>
            <a:ext cx="725322" cy="6231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000">
                <a:solidFill>
                  <a:srgbClr val="515151"/>
                </a:solidFill>
                <a:latin typeface="Quattrocento Sans"/>
                <a:ea typeface="Quattrocento Sans"/>
                <a:cs typeface="Quattrocento Sans"/>
                <a:sym typeface="Quattrocento Sans"/>
              </a:rPr>
              <a:t>03</a:t>
            </a:r>
            <a:endParaRPr/>
          </a:p>
        </p:txBody>
      </p:sp>
      <p:sp>
        <p:nvSpPr>
          <p:cNvPr id="365" name="Google Shape;365;p2"/>
          <p:cNvSpPr txBox="1"/>
          <p:nvPr/>
        </p:nvSpPr>
        <p:spPr>
          <a:xfrm>
            <a:off x="9451885" y="1764265"/>
            <a:ext cx="725322" cy="6231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000">
                <a:solidFill>
                  <a:srgbClr val="114D81"/>
                </a:solidFill>
                <a:latin typeface="Quattrocento Sans"/>
                <a:ea typeface="Quattrocento Sans"/>
                <a:cs typeface="Quattrocento Sans"/>
                <a:sym typeface="Quattrocento Sans"/>
              </a:rPr>
              <a:t>04</a:t>
            </a:r>
            <a:endParaRPr/>
          </a:p>
        </p:txBody>
      </p:sp>
      <p:sp>
        <p:nvSpPr>
          <p:cNvPr id="366" name="Google Shape;366;p2"/>
          <p:cNvSpPr txBox="1"/>
          <p:nvPr/>
        </p:nvSpPr>
        <p:spPr>
          <a:xfrm>
            <a:off x="9451885" y="3450342"/>
            <a:ext cx="725322" cy="6231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000">
                <a:solidFill>
                  <a:srgbClr val="A7ABB1"/>
                </a:solidFill>
                <a:latin typeface="Quattrocento Sans"/>
                <a:ea typeface="Quattrocento Sans"/>
                <a:cs typeface="Quattrocento Sans"/>
                <a:sym typeface="Quattrocento Sans"/>
              </a:rPr>
              <a:t>05</a:t>
            </a:r>
            <a:endParaRPr/>
          </a:p>
        </p:txBody>
      </p:sp>
      <p:sp>
        <p:nvSpPr>
          <p:cNvPr id="367" name="Google Shape;367;p2"/>
          <p:cNvSpPr txBox="1"/>
          <p:nvPr/>
        </p:nvSpPr>
        <p:spPr>
          <a:xfrm>
            <a:off x="9451885" y="5139543"/>
            <a:ext cx="725322" cy="623186"/>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000">
                <a:solidFill>
                  <a:srgbClr val="71A146"/>
                </a:solidFill>
                <a:latin typeface="Quattrocento Sans"/>
                <a:ea typeface="Quattrocento Sans"/>
                <a:cs typeface="Quattrocento Sans"/>
                <a:sym typeface="Quattrocento Sans"/>
              </a:rPr>
              <a:t>06</a:t>
            </a:r>
            <a:endParaRPr/>
          </a:p>
        </p:txBody>
      </p:sp>
      <p:sp>
        <p:nvSpPr>
          <p:cNvPr id="368" name="Google Shape;368;p2"/>
          <p:cNvSpPr/>
          <p:nvPr/>
        </p:nvSpPr>
        <p:spPr>
          <a:xfrm>
            <a:off x="3021496" y="1437229"/>
            <a:ext cx="2875892" cy="1277258"/>
          </a:xfrm>
          <a:custGeom>
            <a:avLst/>
            <a:gdLst/>
            <a:ahLst/>
            <a:cxnLst/>
            <a:rect l="l" t="t" r="r" b="b"/>
            <a:pathLst>
              <a:path w="2875892" h="1277258" extrusionOk="0">
                <a:moveTo>
                  <a:pt x="0" y="0"/>
                </a:moveTo>
                <a:lnTo>
                  <a:pt x="2586069" y="0"/>
                </a:lnTo>
                <a:lnTo>
                  <a:pt x="2875892" y="638629"/>
                </a:lnTo>
                <a:lnTo>
                  <a:pt x="2586069" y="1277258"/>
                </a:lnTo>
                <a:lnTo>
                  <a:pt x="0" y="1277258"/>
                </a:lnTo>
              </a:path>
            </a:pathLst>
          </a:custGeom>
          <a:no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62626"/>
              </a:solidFill>
              <a:latin typeface="Calibri"/>
              <a:ea typeface="Calibri"/>
              <a:cs typeface="Calibri"/>
              <a:sym typeface="Calibri"/>
            </a:endParaRPr>
          </a:p>
        </p:txBody>
      </p:sp>
      <p:sp>
        <p:nvSpPr>
          <p:cNvPr id="369" name="Google Shape;369;p2"/>
          <p:cNvSpPr/>
          <p:nvPr/>
        </p:nvSpPr>
        <p:spPr>
          <a:xfrm>
            <a:off x="3021496" y="3123306"/>
            <a:ext cx="2875892" cy="1277258"/>
          </a:xfrm>
          <a:custGeom>
            <a:avLst/>
            <a:gdLst/>
            <a:ahLst/>
            <a:cxnLst/>
            <a:rect l="l" t="t" r="r" b="b"/>
            <a:pathLst>
              <a:path w="2875892" h="1277258" extrusionOk="0">
                <a:moveTo>
                  <a:pt x="0" y="0"/>
                </a:moveTo>
                <a:lnTo>
                  <a:pt x="2586069" y="0"/>
                </a:lnTo>
                <a:lnTo>
                  <a:pt x="2875892" y="638629"/>
                </a:lnTo>
                <a:lnTo>
                  <a:pt x="2586069" y="1277258"/>
                </a:lnTo>
                <a:lnTo>
                  <a:pt x="0" y="1277258"/>
                </a:lnTo>
              </a:path>
            </a:pathLst>
          </a:custGeom>
          <a:no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62626"/>
              </a:solidFill>
              <a:latin typeface="Calibri"/>
              <a:ea typeface="Calibri"/>
              <a:cs typeface="Calibri"/>
              <a:sym typeface="Calibri"/>
            </a:endParaRPr>
          </a:p>
        </p:txBody>
      </p:sp>
      <p:sp>
        <p:nvSpPr>
          <p:cNvPr id="370" name="Google Shape;370;p2"/>
          <p:cNvSpPr/>
          <p:nvPr/>
        </p:nvSpPr>
        <p:spPr>
          <a:xfrm>
            <a:off x="3031185" y="4827045"/>
            <a:ext cx="2875892" cy="1277258"/>
          </a:xfrm>
          <a:custGeom>
            <a:avLst/>
            <a:gdLst/>
            <a:ahLst/>
            <a:cxnLst/>
            <a:rect l="l" t="t" r="r" b="b"/>
            <a:pathLst>
              <a:path w="2875892" h="1277258" extrusionOk="0">
                <a:moveTo>
                  <a:pt x="0" y="0"/>
                </a:moveTo>
                <a:lnTo>
                  <a:pt x="2586069" y="0"/>
                </a:lnTo>
                <a:lnTo>
                  <a:pt x="2875892" y="638629"/>
                </a:lnTo>
                <a:lnTo>
                  <a:pt x="2586069" y="1277258"/>
                </a:lnTo>
                <a:lnTo>
                  <a:pt x="0" y="1277258"/>
                </a:lnTo>
              </a:path>
            </a:pathLst>
          </a:custGeom>
          <a:no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62626"/>
              </a:solidFill>
              <a:latin typeface="Calibri"/>
              <a:ea typeface="Calibri"/>
              <a:cs typeface="Calibri"/>
              <a:sym typeface="Calibri"/>
            </a:endParaRPr>
          </a:p>
        </p:txBody>
      </p:sp>
      <p:sp>
        <p:nvSpPr>
          <p:cNvPr id="371" name="Google Shape;371;p2"/>
          <p:cNvSpPr/>
          <p:nvPr/>
        </p:nvSpPr>
        <p:spPr>
          <a:xfrm>
            <a:off x="6310436" y="1437229"/>
            <a:ext cx="2882956" cy="1277258"/>
          </a:xfrm>
          <a:custGeom>
            <a:avLst/>
            <a:gdLst/>
            <a:ahLst/>
            <a:cxnLst/>
            <a:rect l="l" t="t" r="r" b="b"/>
            <a:pathLst>
              <a:path w="2882956" h="1277258" extrusionOk="0">
                <a:moveTo>
                  <a:pt x="2882956" y="1277258"/>
                </a:moveTo>
                <a:lnTo>
                  <a:pt x="289823" y="1277258"/>
                </a:lnTo>
                <a:lnTo>
                  <a:pt x="0" y="638629"/>
                </a:lnTo>
                <a:lnTo>
                  <a:pt x="289823" y="0"/>
                </a:lnTo>
                <a:lnTo>
                  <a:pt x="2882956" y="0"/>
                </a:lnTo>
              </a:path>
            </a:pathLst>
          </a:custGeom>
          <a:no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62626"/>
              </a:solidFill>
              <a:latin typeface="Calibri"/>
              <a:ea typeface="Calibri"/>
              <a:cs typeface="Calibri"/>
              <a:sym typeface="Calibri"/>
            </a:endParaRPr>
          </a:p>
        </p:txBody>
      </p:sp>
      <p:sp>
        <p:nvSpPr>
          <p:cNvPr id="372" name="Google Shape;372;p2"/>
          <p:cNvSpPr/>
          <p:nvPr/>
        </p:nvSpPr>
        <p:spPr>
          <a:xfrm>
            <a:off x="6310436" y="3123306"/>
            <a:ext cx="2882956" cy="1277258"/>
          </a:xfrm>
          <a:custGeom>
            <a:avLst/>
            <a:gdLst/>
            <a:ahLst/>
            <a:cxnLst/>
            <a:rect l="l" t="t" r="r" b="b"/>
            <a:pathLst>
              <a:path w="2882956" h="1277258" extrusionOk="0">
                <a:moveTo>
                  <a:pt x="2882956" y="1277258"/>
                </a:moveTo>
                <a:lnTo>
                  <a:pt x="289823" y="1277258"/>
                </a:lnTo>
                <a:lnTo>
                  <a:pt x="0" y="638629"/>
                </a:lnTo>
                <a:lnTo>
                  <a:pt x="289823" y="0"/>
                </a:lnTo>
                <a:lnTo>
                  <a:pt x="2882956" y="0"/>
                </a:lnTo>
              </a:path>
            </a:pathLst>
          </a:custGeom>
          <a:no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62626"/>
              </a:solidFill>
              <a:latin typeface="Calibri"/>
              <a:ea typeface="Calibri"/>
              <a:cs typeface="Calibri"/>
              <a:sym typeface="Calibri"/>
            </a:endParaRPr>
          </a:p>
        </p:txBody>
      </p:sp>
      <p:sp>
        <p:nvSpPr>
          <p:cNvPr id="373" name="Google Shape;373;p2"/>
          <p:cNvSpPr/>
          <p:nvPr/>
        </p:nvSpPr>
        <p:spPr>
          <a:xfrm>
            <a:off x="6310436" y="4812507"/>
            <a:ext cx="2882956" cy="1277258"/>
          </a:xfrm>
          <a:custGeom>
            <a:avLst/>
            <a:gdLst/>
            <a:ahLst/>
            <a:cxnLst/>
            <a:rect l="l" t="t" r="r" b="b"/>
            <a:pathLst>
              <a:path w="2882956" h="1277258" extrusionOk="0">
                <a:moveTo>
                  <a:pt x="2882956" y="1277258"/>
                </a:moveTo>
                <a:lnTo>
                  <a:pt x="289823" y="1277258"/>
                </a:lnTo>
                <a:lnTo>
                  <a:pt x="0" y="638629"/>
                </a:lnTo>
                <a:lnTo>
                  <a:pt x="289823" y="0"/>
                </a:lnTo>
                <a:lnTo>
                  <a:pt x="2882956" y="0"/>
                </a:lnTo>
              </a:path>
            </a:pathLst>
          </a:custGeom>
          <a:no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62626"/>
              </a:solidFill>
              <a:latin typeface="Calibri"/>
              <a:ea typeface="Calibri"/>
              <a:cs typeface="Calibri"/>
              <a:sym typeface="Calibri"/>
            </a:endParaRPr>
          </a:p>
        </p:txBody>
      </p:sp>
      <p:pic>
        <p:nvPicPr>
          <p:cNvPr id="374" name="Google Shape;374;p2" descr="Advertising with solid fill"/>
          <p:cNvPicPr preferRelativeResize="0"/>
          <p:nvPr/>
        </p:nvPicPr>
        <p:blipFill rotWithShape="1">
          <a:blip r:embed="rId3">
            <a:alphaModFix/>
          </a:blip>
          <a:srcRect/>
          <a:stretch/>
        </p:blipFill>
        <p:spPr>
          <a:xfrm>
            <a:off x="973663" y="1813249"/>
            <a:ext cx="525218" cy="525218"/>
          </a:xfrm>
          <a:prstGeom prst="rect">
            <a:avLst/>
          </a:prstGeom>
          <a:noFill/>
          <a:ln>
            <a:noFill/>
          </a:ln>
        </p:spPr>
      </p:pic>
      <p:pic>
        <p:nvPicPr>
          <p:cNvPr id="375" name="Google Shape;375;p2" descr="Decision chart with solid fill"/>
          <p:cNvPicPr preferRelativeResize="0"/>
          <p:nvPr/>
        </p:nvPicPr>
        <p:blipFill rotWithShape="1">
          <a:blip r:embed="rId4">
            <a:alphaModFix/>
          </a:blip>
          <a:srcRect/>
          <a:stretch/>
        </p:blipFill>
        <p:spPr>
          <a:xfrm>
            <a:off x="10749746" y="1806623"/>
            <a:ext cx="525218" cy="525218"/>
          </a:xfrm>
          <a:prstGeom prst="rect">
            <a:avLst/>
          </a:prstGeom>
          <a:noFill/>
          <a:ln>
            <a:noFill/>
          </a:ln>
        </p:spPr>
      </p:pic>
      <p:pic>
        <p:nvPicPr>
          <p:cNvPr id="376" name="Google Shape;376;p2" descr="Desk with solid fill"/>
          <p:cNvPicPr preferRelativeResize="0"/>
          <p:nvPr/>
        </p:nvPicPr>
        <p:blipFill rotWithShape="1">
          <a:blip r:embed="rId5">
            <a:alphaModFix/>
          </a:blip>
          <a:srcRect/>
          <a:stretch/>
        </p:blipFill>
        <p:spPr>
          <a:xfrm>
            <a:off x="10749746" y="3458817"/>
            <a:ext cx="525218" cy="525218"/>
          </a:xfrm>
          <a:prstGeom prst="rect">
            <a:avLst/>
          </a:prstGeom>
          <a:noFill/>
          <a:ln>
            <a:noFill/>
          </a:ln>
        </p:spPr>
      </p:pic>
      <p:pic>
        <p:nvPicPr>
          <p:cNvPr id="377" name="Google Shape;377;p2" descr="Diamond with solid fill"/>
          <p:cNvPicPr preferRelativeResize="0"/>
          <p:nvPr/>
        </p:nvPicPr>
        <p:blipFill rotWithShape="1">
          <a:blip r:embed="rId6">
            <a:alphaModFix/>
          </a:blip>
          <a:srcRect/>
          <a:stretch/>
        </p:blipFill>
        <p:spPr>
          <a:xfrm>
            <a:off x="10749746" y="5194515"/>
            <a:ext cx="525218" cy="525218"/>
          </a:xfrm>
          <a:prstGeom prst="rect">
            <a:avLst/>
          </a:prstGeom>
          <a:noFill/>
          <a:ln>
            <a:noFill/>
          </a:ln>
        </p:spPr>
      </p:pic>
      <p:pic>
        <p:nvPicPr>
          <p:cNvPr id="378" name="Google Shape;378;p2" descr="Document with solid fill"/>
          <p:cNvPicPr preferRelativeResize="0"/>
          <p:nvPr/>
        </p:nvPicPr>
        <p:blipFill rotWithShape="1">
          <a:blip r:embed="rId7">
            <a:alphaModFix/>
          </a:blip>
          <a:srcRect/>
          <a:stretch/>
        </p:blipFill>
        <p:spPr>
          <a:xfrm>
            <a:off x="973663" y="5188527"/>
            <a:ext cx="525218" cy="525218"/>
          </a:xfrm>
          <a:prstGeom prst="rect">
            <a:avLst/>
          </a:prstGeom>
          <a:noFill/>
          <a:ln>
            <a:noFill/>
          </a:ln>
        </p:spPr>
      </p:pic>
      <p:pic>
        <p:nvPicPr>
          <p:cNvPr id="379" name="Google Shape;379;p2" descr="Door Open with solid fill"/>
          <p:cNvPicPr preferRelativeResize="0"/>
          <p:nvPr/>
        </p:nvPicPr>
        <p:blipFill rotWithShape="1">
          <a:blip r:embed="rId8">
            <a:alphaModFix/>
          </a:blip>
          <a:srcRect/>
          <a:stretch/>
        </p:blipFill>
        <p:spPr>
          <a:xfrm>
            <a:off x="973663" y="3499326"/>
            <a:ext cx="525218" cy="525218"/>
          </a:xfrm>
          <a:prstGeom prst="rect">
            <a:avLst/>
          </a:prstGeom>
          <a:noFill/>
          <a:ln>
            <a:noFill/>
          </a:ln>
        </p:spPr>
      </p:pic>
      <p:pic>
        <p:nvPicPr>
          <p:cNvPr id="380" name="Google Shape;380;p2"/>
          <p:cNvPicPr preferRelativeResize="0"/>
          <p:nvPr/>
        </p:nvPicPr>
        <p:blipFill rotWithShape="1">
          <a:blip r:embed="rId9">
            <a:alphaModFix/>
          </a:blip>
          <a:srcRect/>
          <a:stretch/>
        </p:blipFill>
        <p:spPr>
          <a:xfrm>
            <a:off x="11557446" y="9744"/>
            <a:ext cx="628414" cy="620688"/>
          </a:xfrm>
          <a:prstGeom prst="rect">
            <a:avLst/>
          </a:prstGeom>
          <a:noFill/>
          <a:ln>
            <a:noFill/>
          </a:ln>
        </p:spPr>
      </p:pic>
      <p:pic>
        <p:nvPicPr>
          <p:cNvPr id="381" name="Google Shape;381;p2"/>
          <p:cNvPicPr preferRelativeResize="0"/>
          <p:nvPr/>
        </p:nvPicPr>
        <p:blipFill rotWithShape="1">
          <a:blip r:embed="rId10">
            <a:alphaModFix/>
          </a:blip>
          <a:srcRect/>
          <a:stretch/>
        </p:blipFill>
        <p:spPr>
          <a:xfrm>
            <a:off x="21224" y="6445370"/>
            <a:ext cx="373929" cy="369332"/>
          </a:xfrm>
          <a:prstGeom prst="rect">
            <a:avLst/>
          </a:prstGeom>
          <a:noFill/>
          <a:ln>
            <a:noFill/>
          </a:ln>
        </p:spPr>
      </p:pic>
      <p:sp>
        <p:nvSpPr>
          <p:cNvPr id="382" name="Google Shape;382;p2"/>
          <p:cNvSpPr txBox="1"/>
          <p:nvPr/>
        </p:nvSpPr>
        <p:spPr>
          <a:xfrm>
            <a:off x="4128194" y="6445370"/>
            <a:ext cx="37193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rben"/>
                <a:ea typeface="Corben"/>
                <a:cs typeface="Corben"/>
                <a:sym typeface="Corben"/>
              </a:rPr>
              <a:t>www.anubhavtranings.com</a:t>
            </a:r>
            <a:endParaRPr sz="1800">
              <a:solidFill>
                <a:schemeClr val="dk1"/>
              </a:solidFill>
              <a:latin typeface="Corben"/>
              <a:ea typeface="Corben"/>
              <a:cs typeface="Corben"/>
              <a:sym typeface="Corben"/>
            </a:endParaRPr>
          </a:p>
        </p:txBody>
      </p:sp>
      <p:sp>
        <p:nvSpPr>
          <p:cNvPr id="383" name="Google Shape;383;p2"/>
          <p:cNvSpPr txBox="1"/>
          <p:nvPr/>
        </p:nvSpPr>
        <p:spPr>
          <a:xfrm>
            <a:off x="11495012" y="6445370"/>
            <a:ext cx="3600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sz="16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2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20</a:t>
            </a:fld>
            <a:endParaRPr>
              <a:latin typeface="Quattrocento Sans"/>
              <a:ea typeface="Quattrocento Sans"/>
              <a:cs typeface="Quattrocento Sans"/>
              <a:sym typeface="Quattrocento Sans"/>
            </a:endParaRPr>
          </a:p>
        </p:txBody>
      </p:sp>
      <p:sp>
        <p:nvSpPr>
          <p:cNvPr id="831" name="Google Shape;831;p20"/>
          <p:cNvSpPr txBox="1"/>
          <p:nvPr/>
        </p:nvSpPr>
        <p:spPr>
          <a:xfrm>
            <a:off x="189756" y="0"/>
            <a:ext cx="1101722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Organization of BTP CF</a:t>
            </a:r>
            <a:endParaRPr sz="3600">
              <a:solidFill>
                <a:schemeClr val="dk1"/>
              </a:solidFill>
              <a:latin typeface="Corben"/>
              <a:ea typeface="Corben"/>
              <a:cs typeface="Corben"/>
              <a:sym typeface="Corben"/>
            </a:endParaRPr>
          </a:p>
        </p:txBody>
      </p:sp>
      <p:pic>
        <p:nvPicPr>
          <p:cNvPr id="832" name="Google Shape;832;p20"/>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833" name="Google Shape;833;p2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834" name="Google Shape;834;p20"/>
          <p:cNvSpPr/>
          <p:nvPr/>
        </p:nvSpPr>
        <p:spPr>
          <a:xfrm>
            <a:off x="189756" y="1982728"/>
            <a:ext cx="3168352" cy="2592288"/>
          </a:xfrm>
          <a:prstGeom prst="rect">
            <a:avLst/>
          </a:prstGeom>
          <a:solidFill>
            <a:srgbClr val="0B3356"/>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Global Account</a:t>
            </a:r>
            <a:endParaRPr dirty="0"/>
          </a:p>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(Representation of a customer – used for billing purpose)</a:t>
            </a:r>
            <a:endParaRPr dirty="0"/>
          </a:p>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e.g. IBM, EY, Nvidia</a:t>
            </a:r>
            <a:endParaRPr dirty="0"/>
          </a:p>
          <a:p>
            <a:pPr marL="0" marR="0" lvl="0" indent="0" algn="ctr" rtl="0">
              <a:spcBef>
                <a:spcPts val="0"/>
              </a:spcBef>
              <a:spcAft>
                <a:spcPts val="0"/>
              </a:spcAft>
              <a:buNone/>
            </a:pPr>
            <a:endParaRPr sz="1800" b="1"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Entitlements – </a:t>
            </a:r>
            <a:r>
              <a:rPr lang="en-US" sz="1800" dirty="0">
                <a:solidFill>
                  <a:schemeClr val="lt1"/>
                </a:solidFill>
                <a:latin typeface="Calibri"/>
                <a:ea typeface="Calibri"/>
                <a:cs typeface="Calibri"/>
                <a:sym typeface="Calibri"/>
              </a:rPr>
              <a:t>Services which this customer opted for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5 – HANA</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100 – CF Runtime</a:t>
            </a:r>
            <a:endParaRPr dirty="0"/>
          </a:p>
        </p:txBody>
      </p:sp>
      <p:sp>
        <p:nvSpPr>
          <p:cNvPr id="835" name="Google Shape;835;p20"/>
          <p:cNvSpPr/>
          <p:nvPr/>
        </p:nvSpPr>
        <p:spPr>
          <a:xfrm>
            <a:off x="4510236" y="1982728"/>
            <a:ext cx="3168352" cy="2592288"/>
          </a:xfrm>
          <a:prstGeom prst="rect">
            <a:avLst/>
          </a:prstGeom>
          <a:solidFill>
            <a:srgbClr val="0B3356"/>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Sub Account</a:t>
            </a:r>
            <a:endParaRPr dirty="0"/>
          </a:p>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Per Region, Datacenter, IaaS</a:t>
            </a:r>
            <a:endParaRPr dirty="0"/>
          </a:p>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(Organization by the customer, how they want to split their services and development teams)</a:t>
            </a:r>
            <a:endParaRPr dirty="0"/>
          </a:p>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S1 – EU (2), S2 – SG, S3 – US(3)</a:t>
            </a:r>
            <a:endParaRPr dirty="0"/>
          </a:p>
        </p:txBody>
      </p:sp>
      <p:sp>
        <p:nvSpPr>
          <p:cNvPr id="836" name="Google Shape;836;p20"/>
          <p:cNvSpPr/>
          <p:nvPr/>
        </p:nvSpPr>
        <p:spPr>
          <a:xfrm>
            <a:off x="8781630" y="1982728"/>
            <a:ext cx="3168352" cy="2592288"/>
          </a:xfrm>
          <a:prstGeom prst="rect">
            <a:avLst/>
          </a:prstGeom>
          <a:solidFill>
            <a:srgbClr val="0B3356"/>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Space</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(It is the compute unit in which we actually deploy and run our application – it constructs our landscape for development)</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DEV | QLT | PROD</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Assigned with Quota</a:t>
            </a:r>
            <a:endParaRPr/>
          </a:p>
        </p:txBody>
      </p:sp>
      <p:sp>
        <p:nvSpPr>
          <p:cNvPr id="837" name="Google Shape;837;p20"/>
          <p:cNvSpPr/>
          <p:nvPr/>
        </p:nvSpPr>
        <p:spPr>
          <a:xfrm>
            <a:off x="10702924" y="4871040"/>
            <a:ext cx="1299122" cy="504056"/>
          </a:xfrm>
          <a:prstGeom prst="roundRect">
            <a:avLst>
              <a:gd name="adj" fmla="val 16667"/>
            </a:avLst>
          </a:prstGeom>
          <a:solidFill>
            <a:srgbClr val="00B05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Apps</a:t>
            </a:r>
            <a:endParaRPr/>
          </a:p>
        </p:txBody>
      </p:sp>
      <p:cxnSp>
        <p:nvCxnSpPr>
          <p:cNvPr id="838" name="Google Shape;838;p20"/>
          <p:cNvCxnSpPr>
            <a:stCxn id="836" idx="2"/>
            <a:endCxn id="837" idx="1"/>
          </p:cNvCxnSpPr>
          <p:nvPr/>
        </p:nvCxnSpPr>
        <p:spPr>
          <a:xfrm rot="-5400000" flipH="1">
            <a:off x="10260356" y="4680466"/>
            <a:ext cx="548100" cy="337200"/>
          </a:xfrm>
          <a:prstGeom prst="bentConnector2">
            <a:avLst/>
          </a:prstGeom>
          <a:noFill/>
          <a:ln w="9525" cap="flat" cmpd="sng">
            <a:solidFill>
              <a:srgbClr val="B8B8B8"/>
            </a:solidFill>
            <a:prstDash val="solid"/>
            <a:round/>
            <a:headEnd type="none" w="sm" len="sm"/>
            <a:tailEnd type="none" w="sm" len="sm"/>
          </a:ln>
        </p:spPr>
      </p:cxnSp>
      <p:sp>
        <p:nvSpPr>
          <p:cNvPr id="839" name="Google Shape;839;p20"/>
          <p:cNvSpPr txBox="1"/>
          <p:nvPr/>
        </p:nvSpPr>
        <p:spPr>
          <a:xfrm>
            <a:off x="9838828" y="4797152"/>
            <a:ext cx="64807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a:p>
        </p:txBody>
      </p:sp>
      <p:sp>
        <p:nvSpPr>
          <p:cNvPr id="840" name="Google Shape;840;p20"/>
          <p:cNvSpPr/>
          <p:nvPr/>
        </p:nvSpPr>
        <p:spPr>
          <a:xfrm>
            <a:off x="10855324" y="5023440"/>
            <a:ext cx="1299122" cy="504056"/>
          </a:xfrm>
          <a:prstGeom prst="roundRect">
            <a:avLst>
              <a:gd name="adj" fmla="val 16667"/>
            </a:avLst>
          </a:prstGeom>
          <a:solidFill>
            <a:srgbClr val="00B05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Apps</a:t>
            </a:r>
            <a:endParaRPr/>
          </a:p>
        </p:txBody>
      </p:sp>
      <p:sp>
        <p:nvSpPr>
          <p:cNvPr id="841" name="Google Shape;841;p20"/>
          <p:cNvSpPr/>
          <p:nvPr/>
        </p:nvSpPr>
        <p:spPr>
          <a:xfrm>
            <a:off x="11007724" y="5175840"/>
            <a:ext cx="1299122" cy="504056"/>
          </a:xfrm>
          <a:prstGeom prst="roundRect">
            <a:avLst>
              <a:gd name="adj" fmla="val 16667"/>
            </a:avLst>
          </a:prstGeom>
          <a:solidFill>
            <a:srgbClr val="00B05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Apps</a:t>
            </a:r>
            <a:endParaRPr/>
          </a:p>
        </p:txBody>
      </p:sp>
      <p:cxnSp>
        <p:nvCxnSpPr>
          <p:cNvPr id="842" name="Google Shape;842;p20"/>
          <p:cNvCxnSpPr>
            <a:stCxn id="834" idx="3"/>
            <a:endCxn id="835" idx="1"/>
          </p:cNvCxnSpPr>
          <p:nvPr/>
        </p:nvCxnSpPr>
        <p:spPr>
          <a:xfrm>
            <a:off x="3358108" y="3278872"/>
            <a:ext cx="1152000" cy="0"/>
          </a:xfrm>
          <a:prstGeom prst="straightConnector1">
            <a:avLst/>
          </a:prstGeom>
          <a:noFill/>
          <a:ln w="9525" cap="flat" cmpd="sng">
            <a:solidFill>
              <a:srgbClr val="B8B8B8"/>
            </a:solidFill>
            <a:prstDash val="solid"/>
            <a:round/>
            <a:headEnd type="none" w="sm" len="sm"/>
            <a:tailEnd type="none" w="sm" len="sm"/>
          </a:ln>
        </p:spPr>
      </p:cxnSp>
      <p:sp>
        <p:nvSpPr>
          <p:cNvPr id="843" name="Google Shape;843;p20"/>
          <p:cNvSpPr txBox="1"/>
          <p:nvPr/>
        </p:nvSpPr>
        <p:spPr>
          <a:xfrm>
            <a:off x="3718148" y="2932524"/>
            <a:ext cx="64807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a:p>
        </p:txBody>
      </p:sp>
      <p:sp>
        <p:nvSpPr>
          <p:cNvPr id="844" name="Google Shape;844;p20"/>
          <p:cNvSpPr txBox="1"/>
          <p:nvPr/>
        </p:nvSpPr>
        <p:spPr>
          <a:xfrm>
            <a:off x="7909732" y="2763247"/>
            <a:ext cx="64807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a:p>
        </p:txBody>
      </p:sp>
      <p:cxnSp>
        <p:nvCxnSpPr>
          <p:cNvPr id="845" name="Google Shape;845;p20"/>
          <p:cNvCxnSpPr>
            <a:stCxn id="835" idx="3"/>
            <a:endCxn id="836" idx="1"/>
          </p:cNvCxnSpPr>
          <p:nvPr/>
        </p:nvCxnSpPr>
        <p:spPr>
          <a:xfrm>
            <a:off x="7678588" y="3278872"/>
            <a:ext cx="1103100" cy="0"/>
          </a:xfrm>
          <a:prstGeom prst="straightConnector1">
            <a:avLst/>
          </a:prstGeom>
          <a:noFill/>
          <a:ln w="9525" cap="flat" cmpd="sng">
            <a:solidFill>
              <a:srgbClr val="B8B8B8"/>
            </a:solidFill>
            <a:prstDash val="solid"/>
            <a:round/>
            <a:headEnd type="none" w="sm" len="sm"/>
            <a:tailEnd type="none" w="sm" len="sm"/>
          </a:ln>
        </p:spPr>
      </p:cxnSp>
      <p:sp>
        <p:nvSpPr>
          <p:cNvPr id="846" name="Google Shape;846;p20"/>
          <p:cNvSpPr/>
          <p:nvPr/>
        </p:nvSpPr>
        <p:spPr>
          <a:xfrm>
            <a:off x="7318548" y="323165"/>
            <a:ext cx="4320480" cy="1363537"/>
          </a:xfrm>
          <a:prstGeom prst="rect">
            <a:avLst/>
          </a:prstGeom>
          <a:solidFill>
            <a:srgbClr val="0B3356"/>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Calibri"/>
                <a:ea typeface="Calibri"/>
                <a:cs typeface="Calibri"/>
                <a:sym typeface="Calibri"/>
              </a:rPr>
              <a:t>Directories</a:t>
            </a:r>
            <a:endParaRPr dirty="0"/>
          </a:p>
          <a:p>
            <a:pPr marL="0" marR="0" lvl="0" indent="0" algn="ctr" rtl="0">
              <a:spcBef>
                <a:spcPts val="0"/>
              </a:spcBef>
              <a:spcAft>
                <a:spcPts val="0"/>
              </a:spcAft>
              <a:buNone/>
            </a:pPr>
            <a:r>
              <a:rPr lang="en-US" sz="1800" b="1" dirty="0">
                <a:solidFill>
                  <a:schemeClr val="lt1"/>
                </a:solidFill>
                <a:latin typeface="Calibri"/>
                <a:ea typeface="Calibri"/>
                <a:cs typeface="Calibri"/>
                <a:sym typeface="Calibri"/>
              </a:rPr>
              <a:t>Additional grouping of subaccount to manage policies easily</a:t>
            </a:r>
            <a:endParaRPr dirty="0"/>
          </a:p>
        </p:txBody>
      </p:sp>
      <p:sp>
        <p:nvSpPr>
          <p:cNvPr id="847" name="Google Shape;847;p20"/>
          <p:cNvSpPr txBox="1"/>
          <p:nvPr/>
        </p:nvSpPr>
        <p:spPr>
          <a:xfrm>
            <a:off x="4510236" y="4653136"/>
            <a:ext cx="316835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Here we assign entitlements which we got from global account to sub accounts to organize what is really needed at each sub account level</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21"/>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Customer View</a:t>
            </a:r>
            <a:endParaRPr/>
          </a:p>
        </p:txBody>
      </p:sp>
      <p:sp>
        <p:nvSpPr>
          <p:cNvPr id="853" name="Google Shape;853;p21"/>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854" name="Google Shape;854;p21"/>
          <p:cNvPicPr preferRelativeResize="0"/>
          <p:nvPr/>
        </p:nvPicPr>
        <p:blipFill rotWithShape="1">
          <a:blip r:embed="rId3">
            <a:alphaModFix/>
          </a:blip>
          <a:srcRect/>
          <a:stretch/>
        </p:blipFill>
        <p:spPr>
          <a:xfrm>
            <a:off x="11088469" y="53543"/>
            <a:ext cx="929479" cy="918051"/>
          </a:xfrm>
          <a:prstGeom prst="rect">
            <a:avLst/>
          </a:prstGeom>
          <a:noFill/>
          <a:ln>
            <a:noFill/>
          </a:ln>
        </p:spPr>
      </p:pic>
      <p:pic>
        <p:nvPicPr>
          <p:cNvPr id="855" name="Google Shape;855;p21" descr="Cloud Foundry [Part 1] - Orgs, Spaces, Buildpacks, and Services"/>
          <p:cNvPicPr preferRelativeResize="0"/>
          <p:nvPr/>
        </p:nvPicPr>
        <p:blipFill rotWithShape="1">
          <a:blip r:embed="rId4">
            <a:alphaModFix/>
          </a:blip>
          <a:srcRect/>
          <a:stretch/>
        </p:blipFill>
        <p:spPr>
          <a:xfrm>
            <a:off x="2010694" y="1257180"/>
            <a:ext cx="8167436" cy="51172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2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22</a:t>
            </a:fld>
            <a:endParaRPr>
              <a:latin typeface="Quattrocento Sans"/>
              <a:ea typeface="Quattrocento Sans"/>
              <a:cs typeface="Quattrocento Sans"/>
              <a:sym typeface="Quattrocento Sans"/>
            </a:endParaRPr>
          </a:p>
        </p:txBody>
      </p:sp>
      <p:sp>
        <p:nvSpPr>
          <p:cNvPr id="861" name="Google Shape;861;p22"/>
          <p:cNvSpPr txBox="1"/>
          <p:nvPr/>
        </p:nvSpPr>
        <p:spPr>
          <a:xfrm>
            <a:off x="189757" y="631859"/>
            <a:ext cx="11809312"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Create your SAP Account and SAP ID</a:t>
            </a:r>
            <a:endParaRPr/>
          </a:p>
          <a:p>
            <a:pPr marL="0" marR="0" lvl="0" indent="0" algn="l" rtl="0">
              <a:spcBef>
                <a:spcPts val="0"/>
              </a:spcBef>
              <a:spcAft>
                <a:spcPts val="0"/>
              </a:spcAft>
              <a:buNone/>
            </a:pP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https://sap.com</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4 Hours from now for today’s video</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Next Sat we don’t have a class as Anubhav will be going for team outing</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Sunday we have a class.</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862" name="Google Shape;862;p22"/>
          <p:cNvSpPr txBox="1"/>
          <p:nvPr/>
        </p:nvSpPr>
        <p:spPr>
          <a:xfrm>
            <a:off x="189756" y="0"/>
            <a:ext cx="1101722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Exercise: Setup your FREE SAP Account</a:t>
            </a:r>
            <a:endParaRPr sz="3600">
              <a:solidFill>
                <a:schemeClr val="dk1"/>
              </a:solidFill>
              <a:latin typeface="Corben"/>
              <a:ea typeface="Corben"/>
              <a:cs typeface="Corben"/>
              <a:sym typeface="Corben"/>
            </a:endParaRPr>
          </a:p>
        </p:txBody>
      </p:sp>
      <p:pic>
        <p:nvPicPr>
          <p:cNvPr id="863" name="Google Shape;863;p22"/>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864" name="Google Shape;864;p2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23"/>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Setup Your FREE Account</a:t>
            </a:r>
            <a:endParaRPr/>
          </a:p>
        </p:txBody>
      </p:sp>
      <p:sp>
        <p:nvSpPr>
          <p:cNvPr id="870" name="Google Shape;870;p23"/>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871" name="Google Shape;871;p23"/>
          <p:cNvPicPr preferRelativeResize="0"/>
          <p:nvPr/>
        </p:nvPicPr>
        <p:blipFill rotWithShape="1">
          <a:blip r:embed="rId3">
            <a:alphaModFix/>
          </a:blip>
          <a:srcRect/>
          <a:stretch/>
        </p:blipFill>
        <p:spPr>
          <a:xfrm>
            <a:off x="11088469" y="53543"/>
            <a:ext cx="929479" cy="918051"/>
          </a:xfrm>
          <a:prstGeom prst="rect">
            <a:avLst/>
          </a:prstGeom>
          <a:noFill/>
          <a:ln>
            <a:noFill/>
          </a:ln>
        </p:spPr>
      </p:pic>
      <p:sp>
        <p:nvSpPr>
          <p:cNvPr id="872" name="Google Shape;872;p23"/>
          <p:cNvSpPr/>
          <p:nvPr/>
        </p:nvSpPr>
        <p:spPr>
          <a:xfrm>
            <a:off x="170877" y="808615"/>
            <a:ext cx="8175110" cy="4614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9">
                <a:solidFill>
                  <a:schemeClr val="dk1"/>
                </a:solidFill>
                <a:latin typeface="Calibri"/>
                <a:ea typeface="Calibri"/>
                <a:cs typeface="Calibri"/>
                <a:sym typeface="Calibri"/>
              </a:rPr>
              <a:t>https://account.hanatrial.ondemand.com/trial/#/home/trial</a:t>
            </a:r>
            <a:endParaRPr/>
          </a:p>
        </p:txBody>
      </p:sp>
      <p:pic>
        <p:nvPicPr>
          <p:cNvPr id="873" name="Google Shape;873;p23"/>
          <p:cNvPicPr preferRelativeResize="0"/>
          <p:nvPr/>
        </p:nvPicPr>
        <p:blipFill rotWithShape="1">
          <a:blip r:embed="rId4">
            <a:alphaModFix/>
          </a:blip>
          <a:srcRect/>
          <a:stretch/>
        </p:blipFill>
        <p:spPr>
          <a:xfrm>
            <a:off x="621804" y="1700808"/>
            <a:ext cx="9865096" cy="3137714"/>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24"/>
          <p:cNvSpPr txBox="1"/>
          <p:nvPr/>
        </p:nvSpPr>
        <p:spPr>
          <a:xfrm>
            <a:off x="-38340" y="-137757"/>
            <a:ext cx="1034796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https://discovery-center.cloud.sap/viewServices</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Free Tier Account over free trial Account</a:t>
            </a:r>
            <a:endParaRPr/>
          </a:p>
          <a:p>
            <a:pPr marL="0" marR="0" lvl="0" indent="0" algn="l" rtl="0">
              <a:spcBef>
                <a:spcPts val="0"/>
              </a:spcBef>
              <a:spcAft>
                <a:spcPts val="0"/>
              </a:spcAft>
              <a:buNone/>
            </a:pPr>
            <a:r>
              <a:rPr lang="en-US" sz="1600" u="sng">
                <a:solidFill>
                  <a:srgbClr val="0000F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https://developers.sap.com/tutorials/btp-free-tier-account.html</a:t>
            </a:r>
            <a:endParaRPr sz="16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25"/>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5" name="Google Shape;885;p25"/>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p>
            <a:pPr marL="0" lvl="0" indent="0" algn="ctr" rtl="0">
              <a:spcBef>
                <a:spcPts val="0"/>
              </a:spcBef>
              <a:spcAft>
                <a:spcPts val="0"/>
              </a:spcAft>
              <a:buNone/>
            </a:pPr>
            <a:fld id="{00000000-1234-1234-1234-123412341234}" type="slidenum">
              <a:rPr lang="en-US"/>
              <a:t>25</a:t>
            </a:fld>
            <a:endParaRPr/>
          </a:p>
        </p:txBody>
      </p:sp>
      <p:sp>
        <p:nvSpPr>
          <p:cNvPr id="886" name="Google Shape;886;p25"/>
          <p:cNvSpPr txBox="1">
            <a:spLocks noGrp="1"/>
          </p:cNvSpPr>
          <p:nvPr>
            <p:ph type="title"/>
          </p:nvPr>
        </p:nvSpPr>
        <p:spPr>
          <a:xfrm>
            <a:off x="138176" y="96258"/>
            <a:ext cx="10924788"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a:solidFill>
                  <a:srgbClr val="000000"/>
                </a:solidFill>
                <a:latin typeface="Arial Black"/>
                <a:ea typeface="Arial Black"/>
                <a:cs typeface="Arial Black"/>
                <a:sym typeface="Arial Black"/>
              </a:rPr>
              <a:t>Environment, Subscriptions &amp; Instances</a:t>
            </a:r>
            <a:endParaRPr sz="3600" b="1">
              <a:solidFill>
                <a:srgbClr val="262626"/>
              </a:solidFill>
              <a:latin typeface="Arial Black"/>
              <a:ea typeface="Arial Black"/>
              <a:cs typeface="Arial Black"/>
              <a:sym typeface="Arial Black"/>
            </a:endParaRPr>
          </a:p>
        </p:txBody>
      </p:sp>
      <p:sp>
        <p:nvSpPr>
          <p:cNvPr id="887" name="Google Shape;887;p25"/>
          <p:cNvSpPr/>
          <p:nvPr/>
        </p:nvSpPr>
        <p:spPr>
          <a:xfrm>
            <a:off x="621804" y="6533181"/>
            <a:ext cx="2410207" cy="216024"/>
          </a:xfrm>
          <a:prstGeom prst="roundRect">
            <a:avLst>
              <a:gd name="adj" fmla="val 16667"/>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lt1"/>
                </a:solidFill>
                <a:latin typeface="Arial Black"/>
                <a:ea typeface="Arial Black"/>
                <a:cs typeface="Arial Black"/>
                <a:sym typeface="Arial Black"/>
              </a:rPr>
              <a:t>www.anubhavtrainings.com</a:t>
            </a:r>
            <a:endParaRPr sz="1050">
              <a:solidFill>
                <a:schemeClr val="lt1"/>
              </a:solidFill>
              <a:latin typeface="Arial Black"/>
              <a:ea typeface="Arial Black"/>
              <a:cs typeface="Arial Black"/>
              <a:sym typeface="Arial Black"/>
            </a:endParaRPr>
          </a:p>
        </p:txBody>
      </p:sp>
      <p:pic>
        <p:nvPicPr>
          <p:cNvPr id="888" name="Google Shape;888;p25"/>
          <p:cNvPicPr preferRelativeResize="0"/>
          <p:nvPr/>
        </p:nvPicPr>
        <p:blipFill rotWithShape="1">
          <a:blip r:embed="rId3">
            <a:alphaModFix/>
          </a:blip>
          <a:srcRect/>
          <a:stretch/>
        </p:blipFill>
        <p:spPr>
          <a:xfrm>
            <a:off x="11512806" y="51101"/>
            <a:ext cx="608198" cy="600720"/>
          </a:xfrm>
          <a:prstGeom prst="rect">
            <a:avLst/>
          </a:prstGeom>
          <a:noFill/>
          <a:ln>
            <a:noFill/>
          </a:ln>
        </p:spPr>
      </p:pic>
      <p:sp>
        <p:nvSpPr>
          <p:cNvPr id="889" name="Google Shape;889;p25"/>
          <p:cNvSpPr txBox="1"/>
          <p:nvPr/>
        </p:nvSpPr>
        <p:spPr>
          <a:xfrm>
            <a:off x="117748" y="962857"/>
            <a:ext cx="11809312" cy="50167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Environments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Environments constitute the actual platform-as-a-service offering of SAP BTP that allows for the development and administration of business applications. Environments are anchored in SAP BTP on subaccount level.</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SAP BTP offers three environments: ABAP, Cloud Foundry and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Some existing customers still have Neo, but this is no longer offered.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chemeClr val="dk1"/>
                </a:solidFill>
                <a:latin typeface="Calibri"/>
                <a:ea typeface="Calibri"/>
                <a:cs typeface="Calibri"/>
                <a:sym typeface="Calibri"/>
              </a:rPr>
              <a:t>Subscription based services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You will also see these ones called software as a service (SaaS), or multitenant applications. The are environment specific. Each environment has its own organization (for users and </a:t>
            </a:r>
            <a:r>
              <a:rPr lang="en-US" sz="1600" dirty="0" err="1">
                <a:solidFill>
                  <a:schemeClr val="dk1"/>
                </a:solidFill>
                <a:latin typeface="Calibri"/>
                <a:ea typeface="Calibri"/>
                <a:cs typeface="Calibri"/>
                <a:sym typeface="Calibri"/>
              </a:rPr>
              <a:t>applicati</a:t>
            </a:r>
            <a:r>
              <a:rPr lang="en-GB" sz="1600" dirty="0">
                <a:solidFill>
                  <a:schemeClr val="dk1"/>
                </a:solidFill>
                <a:latin typeface="Calibri"/>
                <a:ea typeface="Calibri"/>
                <a:cs typeface="Calibri"/>
                <a:sym typeface="Calibri"/>
              </a:rPr>
              <a:t>experience here is that you subscribe to the service, and in return you receive a URL, from which you can access that service. Opening the URL brings you to a web application from which you can leverage the service. This is how other SaaS like SuccessFactors or S/4HANA Cloud work as well. They are also enabled at a subaccount level, and are independent of the environments. You don’t need to have Cloud Foundry enabled to subscribe to SAP Launchpad Service, for example.</a:t>
            </a:r>
            <a:endParaRPr lang="en-GB" sz="1600" dirty="0"/>
          </a:p>
          <a:p>
            <a:pPr lvl="0"/>
            <a:r>
              <a:rPr lang="en-GB" sz="1600" dirty="0">
                <a:solidFill>
                  <a:schemeClr val="dk1"/>
                </a:solidFill>
                <a:latin typeface="Calibri"/>
                <a:ea typeface="Calibri"/>
                <a:cs typeface="Calibri"/>
                <a:sym typeface="Calibri"/>
              </a:rPr>
              <a:t>Examples include Launchpad, SAP Business Application Studio, Cloud Integration, Process Automation…</a:t>
            </a:r>
            <a:endParaRPr lang="en-GB" sz="1600" dirty="0"/>
          </a:p>
          <a:p>
            <a:pPr lvl="0"/>
            <a:endParaRPr lang="en-GB" sz="1600" dirty="0">
              <a:solidFill>
                <a:schemeClr val="dk1"/>
              </a:solidFill>
              <a:latin typeface="Calibri"/>
              <a:ea typeface="Calibri"/>
              <a:cs typeface="Calibri"/>
              <a:sym typeface="Calibri"/>
            </a:endParaRPr>
          </a:p>
          <a:p>
            <a:pPr lvl="0"/>
            <a:r>
              <a:rPr lang="en-GB" sz="1600" b="1" dirty="0">
                <a:solidFill>
                  <a:schemeClr val="dk1"/>
                </a:solidFill>
                <a:latin typeface="Calibri"/>
                <a:ea typeface="Calibri"/>
                <a:cs typeface="Calibri"/>
                <a:sym typeface="Calibri"/>
              </a:rPr>
              <a:t>Instance based services</a:t>
            </a:r>
            <a:endParaRPr lang="en-GB" sz="1600" dirty="0"/>
          </a:p>
          <a:p>
            <a:pPr lvl="0"/>
            <a:endParaRPr lang="en-GB" sz="1600" dirty="0">
              <a:solidFill>
                <a:schemeClr val="dk1"/>
              </a:solidFill>
              <a:latin typeface="Calibri"/>
              <a:ea typeface="Calibri"/>
              <a:cs typeface="Calibri"/>
              <a:sym typeface="Calibri"/>
            </a:endParaRPr>
          </a:p>
          <a:p>
            <a:pPr lvl="0"/>
            <a:r>
              <a:rPr lang="en-GB" sz="1600" dirty="0">
                <a:solidFill>
                  <a:schemeClr val="dk1"/>
                </a:solidFill>
                <a:latin typeface="Calibri"/>
                <a:ea typeface="Calibri"/>
                <a:cs typeface="Calibri"/>
                <a:sym typeface="Calibri"/>
              </a:rPr>
              <a:t>These are the purest services. They provide a specific functionality, like databases, connectivity, authentication…. You connect your application to them to leverage that functionality. These services don’t provide a UI to manage them. Instead, they rely on API to connect to applications and other services and provide their services. They are provisioned inside an environment, so they </a:t>
            </a:r>
            <a:r>
              <a:rPr lang="en-US" sz="1600" dirty="0" err="1">
                <a:solidFill>
                  <a:schemeClr val="dk1"/>
                </a:solidFill>
                <a:latin typeface="Calibri"/>
                <a:ea typeface="Calibri"/>
                <a:cs typeface="Calibri"/>
                <a:sym typeface="Calibri"/>
              </a:rPr>
              <a:t>ons</a:t>
            </a:r>
            <a:r>
              <a:rPr lang="en-US" sz="1600" dirty="0">
                <a:solidFill>
                  <a:schemeClr val="dk1"/>
                </a:solidFill>
                <a:latin typeface="Calibri"/>
                <a:ea typeface="Calibri"/>
                <a:cs typeface="Calibri"/>
                <a:sym typeface="Calibri"/>
              </a:rPr>
              <a:t>): In Cloud Foundry, instances are created inside a space. For </a:t>
            </a:r>
            <a:r>
              <a:rPr lang="en-US" sz="1600" dirty="0" err="1">
                <a:solidFill>
                  <a:schemeClr val="dk1"/>
                </a:solidFill>
                <a:latin typeface="Calibri"/>
                <a:ea typeface="Calibri"/>
                <a:cs typeface="Calibri"/>
                <a:sym typeface="Calibri"/>
              </a:rPr>
              <a:t>Kyma</a:t>
            </a:r>
            <a:r>
              <a:rPr lang="en-US" sz="1600" dirty="0">
                <a:solidFill>
                  <a:schemeClr val="dk1"/>
                </a:solidFill>
                <a:latin typeface="Calibri"/>
                <a:ea typeface="Calibri"/>
                <a:cs typeface="Calibri"/>
                <a:sym typeface="Calibri"/>
              </a:rPr>
              <a:t>, instances are created inside a namespace.</a:t>
            </a:r>
            <a:endParaRPr sz="1600" dirty="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26"/>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96" name="Google Shape;896;p26"/>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p>
            <a:pPr marL="0" lvl="0" indent="0" algn="ctr" rtl="0">
              <a:spcBef>
                <a:spcPts val="0"/>
              </a:spcBef>
              <a:spcAft>
                <a:spcPts val="0"/>
              </a:spcAft>
              <a:buNone/>
            </a:pPr>
            <a:fld id="{00000000-1234-1234-1234-123412341234}" type="slidenum">
              <a:rPr lang="en-US"/>
              <a:t>26</a:t>
            </a:fld>
            <a:endParaRPr/>
          </a:p>
        </p:txBody>
      </p:sp>
      <p:sp>
        <p:nvSpPr>
          <p:cNvPr id="897" name="Google Shape;897;p26"/>
          <p:cNvSpPr txBox="1">
            <a:spLocks noGrp="1"/>
          </p:cNvSpPr>
          <p:nvPr>
            <p:ph type="title"/>
          </p:nvPr>
        </p:nvSpPr>
        <p:spPr>
          <a:xfrm>
            <a:off x="549796" y="190652"/>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a:solidFill>
                  <a:srgbClr val="000000"/>
                </a:solidFill>
                <a:latin typeface="Arial Black"/>
                <a:ea typeface="Arial Black"/>
                <a:cs typeface="Arial Black"/>
                <a:sym typeface="Arial Black"/>
              </a:rPr>
              <a:t>Backing Service</a:t>
            </a:r>
            <a:endParaRPr sz="3600" b="1">
              <a:solidFill>
                <a:srgbClr val="262626"/>
              </a:solidFill>
              <a:latin typeface="Arial Black"/>
              <a:ea typeface="Arial Black"/>
              <a:cs typeface="Arial Black"/>
              <a:sym typeface="Arial Black"/>
            </a:endParaRPr>
          </a:p>
        </p:txBody>
      </p:sp>
      <p:sp>
        <p:nvSpPr>
          <p:cNvPr id="898" name="Google Shape;898;p26"/>
          <p:cNvSpPr/>
          <p:nvPr/>
        </p:nvSpPr>
        <p:spPr>
          <a:xfrm>
            <a:off x="621804" y="6533181"/>
            <a:ext cx="2410207" cy="216024"/>
          </a:xfrm>
          <a:prstGeom prst="roundRect">
            <a:avLst>
              <a:gd name="adj" fmla="val 16667"/>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lt1"/>
                </a:solidFill>
                <a:latin typeface="Arial Black"/>
                <a:ea typeface="Arial Black"/>
                <a:cs typeface="Arial Black"/>
                <a:sym typeface="Arial Black"/>
              </a:rPr>
              <a:t>www.anubhavtrainings.com</a:t>
            </a:r>
            <a:endParaRPr sz="1050">
              <a:solidFill>
                <a:schemeClr val="lt1"/>
              </a:solidFill>
              <a:latin typeface="Arial Black"/>
              <a:ea typeface="Arial Black"/>
              <a:cs typeface="Arial Black"/>
              <a:sym typeface="Arial Black"/>
            </a:endParaRPr>
          </a:p>
        </p:txBody>
      </p:sp>
      <p:pic>
        <p:nvPicPr>
          <p:cNvPr id="899" name="Google Shape;899;p26"/>
          <p:cNvPicPr preferRelativeResize="0"/>
          <p:nvPr/>
        </p:nvPicPr>
        <p:blipFill rotWithShape="1">
          <a:blip r:embed="rId3">
            <a:alphaModFix/>
          </a:blip>
          <a:srcRect/>
          <a:stretch/>
        </p:blipFill>
        <p:spPr>
          <a:xfrm>
            <a:off x="11512806" y="51101"/>
            <a:ext cx="608198" cy="600720"/>
          </a:xfrm>
          <a:prstGeom prst="rect">
            <a:avLst/>
          </a:prstGeom>
          <a:noFill/>
          <a:ln>
            <a:noFill/>
          </a:ln>
        </p:spPr>
      </p:pic>
      <p:pic>
        <p:nvPicPr>
          <p:cNvPr id="900" name="Google Shape;900;p26"/>
          <p:cNvPicPr preferRelativeResize="0"/>
          <p:nvPr/>
        </p:nvPicPr>
        <p:blipFill rotWithShape="1">
          <a:blip r:embed="rId4">
            <a:alphaModFix/>
          </a:blip>
          <a:srcRect/>
          <a:stretch/>
        </p:blipFill>
        <p:spPr>
          <a:xfrm>
            <a:off x="207912" y="2044946"/>
            <a:ext cx="4645677" cy="3600400"/>
          </a:xfrm>
          <a:prstGeom prst="rect">
            <a:avLst/>
          </a:prstGeom>
          <a:noFill/>
          <a:ln>
            <a:noFill/>
          </a:ln>
        </p:spPr>
      </p:pic>
      <p:pic>
        <p:nvPicPr>
          <p:cNvPr id="901" name="Google Shape;901;p26"/>
          <p:cNvPicPr preferRelativeResize="0"/>
          <p:nvPr/>
        </p:nvPicPr>
        <p:blipFill rotWithShape="1">
          <a:blip r:embed="rId5">
            <a:alphaModFix/>
          </a:blip>
          <a:srcRect/>
          <a:stretch/>
        </p:blipFill>
        <p:spPr>
          <a:xfrm>
            <a:off x="5680520" y="2044946"/>
            <a:ext cx="6103844" cy="3478687"/>
          </a:xfrm>
          <a:prstGeom prst="rect">
            <a:avLst/>
          </a:prstGeom>
          <a:noFill/>
          <a:ln>
            <a:noFill/>
          </a:ln>
        </p:spPr>
      </p:pic>
      <p:sp>
        <p:nvSpPr>
          <p:cNvPr id="902" name="Google Shape;902;p26"/>
          <p:cNvSpPr txBox="1"/>
          <p:nvPr/>
        </p:nvSpPr>
        <p:spPr>
          <a:xfrm>
            <a:off x="205333" y="1251796"/>
            <a:ext cx="432048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orben"/>
                <a:ea typeface="Corben"/>
                <a:cs typeface="Corben"/>
                <a:sym typeface="Corben"/>
              </a:rPr>
              <a:t>Choose Your service</a:t>
            </a:r>
            <a:endParaRPr/>
          </a:p>
          <a:p>
            <a:pPr marL="0" marR="0" lvl="0" indent="0" algn="l" rtl="0">
              <a:spcBef>
                <a:spcPts val="0"/>
              </a:spcBef>
              <a:spcAft>
                <a:spcPts val="0"/>
              </a:spcAft>
              <a:buNone/>
            </a:pPr>
            <a:r>
              <a:rPr lang="en-US" sz="2400" b="1">
                <a:solidFill>
                  <a:srgbClr val="FF0000"/>
                </a:solidFill>
                <a:latin typeface="Corben"/>
                <a:ea typeface="Corben"/>
                <a:cs typeface="Corben"/>
                <a:sym typeface="Corben"/>
              </a:rPr>
              <a:t>Backing Service</a:t>
            </a:r>
            <a:endParaRPr/>
          </a:p>
        </p:txBody>
      </p:sp>
      <p:sp>
        <p:nvSpPr>
          <p:cNvPr id="903" name="Google Shape;903;p26"/>
          <p:cNvSpPr txBox="1"/>
          <p:nvPr/>
        </p:nvSpPr>
        <p:spPr>
          <a:xfrm>
            <a:off x="5691381" y="1209210"/>
            <a:ext cx="432048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orben"/>
                <a:ea typeface="Corben"/>
                <a:cs typeface="Corben"/>
                <a:sym typeface="Corben"/>
              </a:rPr>
              <a:t>Select Plan</a:t>
            </a:r>
            <a:endParaRPr/>
          </a:p>
          <a:p>
            <a:pPr marL="0" marR="0" lvl="0" indent="0" algn="l" rtl="0">
              <a:spcBef>
                <a:spcPts val="0"/>
              </a:spcBef>
              <a:spcAft>
                <a:spcPts val="0"/>
              </a:spcAft>
              <a:buNone/>
            </a:pPr>
            <a:r>
              <a:rPr lang="en-US" sz="2400" b="1">
                <a:solidFill>
                  <a:srgbClr val="FF0000"/>
                </a:solidFill>
                <a:latin typeface="Corben"/>
                <a:ea typeface="Corben"/>
                <a:cs typeface="Corben"/>
                <a:sym typeface="Corben"/>
              </a:rPr>
              <a:t>Service Plan</a:t>
            </a:r>
            <a:endParaRPr/>
          </a:p>
        </p:txBody>
      </p:sp>
      <p:sp>
        <p:nvSpPr>
          <p:cNvPr id="904" name="Google Shape;904;p26"/>
          <p:cNvSpPr/>
          <p:nvPr/>
        </p:nvSpPr>
        <p:spPr>
          <a:xfrm>
            <a:off x="4961601" y="3269082"/>
            <a:ext cx="610907" cy="864096"/>
          </a:xfrm>
          <a:prstGeom prst="notchedRightArrow">
            <a:avLst>
              <a:gd name="adj1" fmla="val 50000"/>
              <a:gd name="adj2" fmla="val 50000"/>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05" name="Google Shape;905;p26"/>
          <p:cNvSpPr/>
          <p:nvPr/>
        </p:nvSpPr>
        <p:spPr>
          <a:xfrm>
            <a:off x="3952328" y="341309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06" name="Google Shape;906;p26"/>
          <p:cNvSpPr/>
          <p:nvPr/>
        </p:nvSpPr>
        <p:spPr>
          <a:xfrm>
            <a:off x="8732442" y="4853258"/>
            <a:ext cx="792088" cy="57606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07" name="Google Shape;907;p26"/>
          <p:cNvSpPr txBox="1"/>
          <p:nvPr/>
        </p:nvSpPr>
        <p:spPr>
          <a:xfrm>
            <a:off x="7882974" y="955735"/>
            <a:ext cx="4032761"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0" i="0">
                <a:solidFill>
                  <a:srgbClr val="333333"/>
                </a:solidFill>
                <a:latin typeface="Arial"/>
                <a:ea typeface="Arial"/>
                <a:cs typeface="Arial"/>
                <a:sym typeface="Arial"/>
              </a:rPr>
              <a:t>Each service has one or more </a:t>
            </a:r>
            <a:r>
              <a:rPr lang="en-US" sz="1200" b="1" i="0">
                <a:solidFill>
                  <a:srgbClr val="333333"/>
                </a:solidFill>
                <a:latin typeface="Arial"/>
                <a:ea typeface="Arial"/>
                <a:cs typeface="Arial"/>
                <a:sym typeface="Arial"/>
              </a:rPr>
              <a:t>service plans</a:t>
            </a:r>
            <a:r>
              <a:rPr lang="en-US" sz="1200" b="0" i="0">
                <a:solidFill>
                  <a:srgbClr val="333333"/>
                </a:solidFill>
                <a:latin typeface="Arial"/>
                <a:ea typeface="Arial"/>
                <a:cs typeface="Arial"/>
                <a:sym typeface="Arial"/>
              </a:rPr>
              <a:t> available. A service plan is the representation of the costs and benefits for a given variant of a particular service. For instance, a database may be configured with various "T-shirt sizes", each of which is a different service plan.</a:t>
            </a:r>
            <a:endParaRPr sz="12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5"/>
                                        </p:tgtEl>
                                        <p:attrNameLst>
                                          <p:attrName>style.visibility</p:attrName>
                                        </p:attrNameLst>
                                      </p:cBhvr>
                                      <p:to>
                                        <p:strVal val="visible"/>
                                      </p:to>
                                    </p:set>
                                    <p:animEffect transition="in" filter="fade">
                                      <p:cBhvr>
                                        <p:cTn id="7" dur="1000"/>
                                        <p:tgtEl>
                                          <p:spTgt spid="905"/>
                                        </p:tgtEl>
                                      </p:cBhvr>
                                    </p:animEffect>
                                  </p:childTnLst>
                                </p:cTn>
                              </p:par>
                              <p:par>
                                <p:cTn id="8" presetID="10" presetClass="entr" presetSubtype="0" fill="hold" nodeType="withEffect">
                                  <p:stCondLst>
                                    <p:cond delay="0"/>
                                  </p:stCondLst>
                                  <p:childTnLst>
                                    <p:set>
                                      <p:cBhvr>
                                        <p:cTn id="9" dur="1" fill="hold">
                                          <p:stCondLst>
                                            <p:cond delay="0"/>
                                          </p:stCondLst>
                                        </p:cTn>
                                        <p:tgtEl>
                                          <p:spTgt spid="900"/>
                                        </p:tgtEl>
                                        <p:attrNameLst>
                                          <p:attrName>style.visibility</p:attrName>
                                        </p:attrNameLst>
                                      </p:cBhvr>
                                      <p:to>
                                        <p:strVal val="visible"/>
                                      </p:to>
                                    </p:set>
                                    <p:animEffect transition="in" filter="fade">
                                      <p:cBhvr>
                                        <p:cTn id="10" dur="1000"/>
                                        <p:tgtEl>
                                          <p:spTgt spid="900"/>
                                        </p:tgtEl>
                                      </p:cBhvr>
                                    </p:animEffect>
                                  </p:childTnLst>
                                </p:cTn>
                              </p:par>
                              <p:par>
                                <p:cTn id="11" presetID="10" presetClass="entr" presetSubtype="0" fill="hold" nodeType="withEffect">
                                  <p:stCondLst>
                                    <p:cond delay="0"/>
                                  </p:stCondLst>
                                  <p:childTnLst>
                                    <p:set>
                                      <p:cBhvr>
                                        <p:cTn id="12" dur="1" fill="hold">
                                          <p:stCondLst>
                                            <p:cond delay="0"/>
                                          </p:stCondLst>
                                        </p:cTn>
                                        <p:tgtEl>
                                          <p:spTgt spid="902"/>
                                        </p:tgtEl>
                                        <p:attrNameLst>
                                          <p:attrName>style.visibility</p:attrName>
                                        </p:attrNameLst>
                                      </p:cBhvr>
                                      <p:to>
                                        <p:strVal val="visible"/>
                                      </p:to>
                                    </p:set>
                                    <p:animEffect transition="in" filter="fade">
                                      <p:cBhvr>
                                        <p:cTn id="13" dur="1000"/>
                                        <p:tgtEl>
                                          <p:spTgt spid="90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04"/>
                                        </p:tgtEl>
                                        <p:attrNameLst>
                                          <p:attrName>style.visibility</p:attrName>
                                        </p:attrNameLst>
                                      </p:cBhvr>
                                      <p:to>
                                        <p:strVal val="visible"/>
                                      </p:to>
                                    </p:set>
                                    <p:anim calcmode="lin" valueType="num">
                                      <p:cBhvr additive="base">
                                        <p:cTn id="18" dur="500"/>
                                        <p:tgtEl>
                                          <p:spTgt spid="90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06"/>
                                        </p:tgtEl>
                                        <p:attrNameLst>
                                          <p:attrName>style.visibility</p:attrName>
                                        </p:attrNameLst>
                                      </p:cBhvr>
                                      <p:to>
                                        <p:strVal val="visible"/>
                                      </p:to>
                                    </p:set>
                                    <p:animEffect transition="in" filter="fade">
                                      <p:cBhvr>
                                        <p:cTn id="23" dur="1000"/>
                                        <p:tgtEl>
                                          <p:spTgt spid="906"/>
                                        </p:tgtEl>
                                      </p:cBhvr>
                                    </p:animEffect>
                                  </p:childTnLst>
                                </p:cTn>
                              </p:par>
                              <p:par>
                                <p:cTn id="24" presetID="10" presetClass="entr" presetSubtype="0" fill="hold" nodeType="withEffect">
                                  <p:stCondLst>
                                    <p:cond delay="0"/>
                                  </p:stCondLst>
                                  <p:childTnLst>
                                    <p:set>
                                      <p:cBhvr>
                                        <p:cTn id="25" dur="1" fill="hold">
                                          <p:stCondLst>
                                            <p:cond delay="0"/>
                                          </p:stCondLst>
                                        </p:cTn>
                                        <p:tgtEl>
                                          <p:spTgt spid="901"/>
                                        </p:tgtEl>
                                        <p:attrNameLst>
                                          <p:attrName>style.visibility</p:attrName>
                                        </p:attrNameLst>
                                      </p:cBhvr>
                                      <p:to>
                                        <p:strVal val="visible"/>
                                      </p:to>
                                    </p:set>
                                    <p:animEffect transition="in" filter="fade">
                                      <p:cBhvr>
                                        <p:cTn id="26" dur="1000"/>
                                        <p:tgtEl>
                                          <p:spTgt spid="901"/>
                                        </p:tgtEl>
                                      </p:cBhvr>
                                    </p:animEffect>
                                  </p:childTnLst>
                                </p:cTn>
                              </p:par>
                              <p:par>
                                <p:cTn id="27" presetID="10" presetClass="entr" presetSubtype="0" fill="hold" nodeType="withEffect">
                                  <p:stCondLst>
                                    <p:cond delay="0"/>
                                  </p:stCondLst>
                                  <p:childTnLst>
                                    <p:set>
                                      <p:cBhvr>
                                        <p:cTn id="28" dur="1" fill="hold">
                                          <p:stCondLst>
                                            <p:cond delay="0"/>
                                          </p:stCondLst>
                                        </p:cTn>
                                        <p:tgtEl>
                                          <p:spTgt spid="903"/>
                                        </p:tgtEl>
                                        <p:attrNameLst>
                                          <p:attrName>style.visibility</p:attrName>
                                        </p:attrNameLst>
                                      </p:cBhvr>
                                      <p:to>
                                        <p:strVal val="visible"/>
                                      </p:to>
                                    </p:set>
                                    <p:animEffect transition="in" filter="fade">
                                      <p:cBhvr>
                                        <p:cTn id="29" dur="1000"/>
                                        <p:tgtEl>
                                          <p:spTgt spid="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27"/>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14" name="Google Shape;914;p27"/>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p>
            <a:pPr marL="0" lvl="0" indent="0" algn="ctr" rtl="0">
              <a:spcBef>
                <a:spcPts val="0"/>
              </a:spcBef>
              <a:spcAft>
                <a:spcPts val="0"/>
              </a:spcAft>
              <a:buNone/>
            </a:pPr>
            <a:fld id="{00000000-1234-1234-1234-123412341234}" type="slidenum">
              <a:rPr lang="en-US"/>
              <a:t>27</a:t>
            </a:fld>
            <a:endParaRPr/>
          </a:p>
        </p:txBody>
      </p:sp>
      <p:sp>
        <p:nvSpPr>
          <p:cNvPr id="915" name="Google Shape;915;p27"/>
          <p:cNvSpPr txBox="1">
            <a:spLocks noGrp="1"/>
          </p:cNvSpPr>
          <p:nvPr>
            <p:ph type="title"/>
          </p:nvPr>
        </p:nvSpPr>
        <p:spPr>
          <a:xfrm>
            <a:off x="549796" y="190652"/>
            <a:ext cx="8568952"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a:solidFill>
                  <a:srgbClr val="000000"/>
                </a:solidFill>
                <a:latin typeface="Arial Black"/>
                <a:ea typeface="Arial Black"/>
                <a:cs typeface="Arial Black"/>
                <a:sym typeface="Arial Black"/>
              </a:rPr>
              <a:t>Backing service instance</a:t>
            </a:r>
            <a:endParaRPr sz="3600" b="1">
              <a:solidFill>
                <a:srgbClr val="262626"/>
              </a:solidFill>
              <a:latin typeface="Arial Black"/>
              <a:ea typeface="Arial Black"/>
              <a:cs typeface="Arial Black"/>
              <a:sym typeface="Arial Black"/>
            </a:endParaRPr>
          </a:p>
        </p:txBody>
      </p:sp>
      <p:sp>
        <p:nvSpPr>
          <p:cNvPr id="916" name="Google Shape;916;p27"/>
          <p:cNvSpPr/>
          <p:nvPr/>
        </p:nvSpPr>
        <p:spPr>
          <a:xfrm>
            <a:off x="621804" y="6533181"/>
            <a:ext cx="2410207" cy="216024"/>
          </a:xfrm>
          <a:prstGeom prst="roundRect">
            <a:avLst>
              <a:gd name="adj" fmla="val 16667"/>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lt1"/>
                </a:solidFill>
                <a:latin typeface="Arial Black"/>
                <a:ea typeface="Arial Black"/>
                <a:cs typeface="Arial Black"/>
                <a:sym typeface="Arial Black"/>
              </a:rPr>
              <a:t>www.anubhavtrainings.com</a:t>
            </a:r>
            <a:endParaRPr sz="1050">
              <a:solidFill>
                <a:schemeClr val="lt1"/>
              </a:solidFill>
              <a:latin typeface="Arial Black"/>
              <a:ea typeface="Arial Black"/>
              <a:cs typeface="Arial Black"/>
              <a:sym typeface="Arial Black"/>
            </a:endParaRPr>
          </a:p>
        </p:txBody>
      </p:sp>
      <p:pic>
        <p:nvPicPr>
          <p:cNvPr id="917" name="Google Shape;917;p27"/>
          <p:cNvPicPr preferRelativeResize="0"/>
          <p:nvPr/>
        </p:nvPicPr>
        <p:blipFill rotWithShape="1">
          <a:blip r:embed="rId3">
            <a:alphaModFix/>
          </a:blip>
          <a:srcRect/>
          <a:stretch/>
        </p:blipFill>
        <p:spPr>
          <a:xfrm>
            <a:off x="11512806" y="51101"/>
            <a:ext cx="608198" cy="600720"/>
          </a:xfrm>
          <a:prstGeom prst="rect">
            <a:avLst/>
          </a:prstGeom>
          <a:noFill/>
          <a:ln>
            <a:noFill/>
          </a:ln>
        </p:spPr>
      </p:pic>
      <p:pic>
        <p:nvPicPr>
          <p:cNvPr id="918" name="Google Shape;918;p27"/>
          <p:cNvPicPr preferRelativeResize="0"/>
          <p:nvPr/>
        </p:nvPicPr>
        <p:blipFill rotWithShape="1">
          <a:blip r:embed="rId4">
            <a:alphaModFix/>
          </a:blip>
          <a:srcRect/>
          <a:stretch/>
        </p:blipFill>
        <p:spPr>
          <a:xfrm>
            <a:off x="549796" y="2345748"/>
            <a:ext cx="4569378" cy="3303402"/>
          </a:xfrm>
          <a:prstGeom prst="rect">
            <a:avLst/>
          </a:prstGeom>
          <a:noFill/>
          <a:ln>
            <a:noFill/>
          </a:ln>
        </p:spPr>
      </p:pic>
      <p:sp>
        <p:nvSpPr>
          <p:cNvPr id="919" name="Google Shape;919;p27"/>
          <p:cNvSpPr txBox="1"/>
          <p:nvPr/>
        </p:nvSpPr>
        <p:spPr>
          <a:xfrm>
            <a:off x="996509" y="1433912"/>
            <a:ext cx="432048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orben"/>
                <a:ea typeface="Corben"/>
                <a:cs typeface="Corben"/>
                <a:sym typeface="Corben"/>
              </a:rPr>
              <a:t>Actual Car</a:t>
            </a:r>
            <a:endParaRPr/>
          </a:p>
          <a:p>
            <a:pPr marL="0" marR="0" lvl="0" indent="0" algn="l" rtl="0">
              <a:spcBef>
                <a:spcPts val="0"/>
              </a:spcBef>
              <a:spcAft>
                <a:spcPts val="0"/>
              </a:spcAft>
              <a:buNone/>
            </a:pPr>
            <a:r>
              <a:rPr lang="en-US" sz="2400" b="1">
                <a:solidFill>
                  <a:srgbClr val="FF0000"/>
                </a:solidFill>
                <a:latin typeface="Corben"/>
                <a:ea typeface="Corben"/>
                <a:cs typeface="Corben"/>
                <a:sym typeface="Corben"/>
              </a:rPr>
              <a:t>Service Instance</a:t>
            </a:r>
            <a:endParaRPr/>
          </a:p>
        </p:txBody>
      </p:sp>
      <p:pic>
        <p:nvPicPr>
          <p:cNvPr id="920" name="Google Shape;920;p27" descr="Car Key PNG Image | Lost car keys, Car keys, Car key replacement"/>
          <p:cNvPicPr preferRelativeResize="0"/>
          <p:nvPr/>
        </p:nvPicPr>
        <p:blipFill rotWithShape="1">
          <a:blip r:embed="rId5">
            <a:alphaModFix/>
          </a:blip>
          <a:srcRect/>
          <a:stretch/>
        </p:blipFill>
        <p:spPr>
          <a:xfrm>
            <a:off x="6094412" y="2345748"/>
            <a:ext cx="4965982" cy="3212976"/>
          </a:xfrm>
          <a:prstGeom prst="rect">
            <a:avLst/>
          </a:prstGeom>
          <a:noFill/>
          <a:ln>
            <a:noFill/>
          </a:ln>
        </p:spPr>
      </p:pic>
      <p:sp>
        <p:nvSpPr>
          <p:cNvPr id="921" name="Google Shape;921;p27"/>
          <p:cNvSpPr txBox="1"/>
          <p:nvPr/>
        </p:nvSpPr>
        <p:spPr>
          <a:xfrm>
            <a:off x="6294159" y="1240685"/>
            <a:ext cx="432048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orben"/>
                <a:ea typeface="Corben"/>
                <a:cs typeface="Corben"/>
                <a:sym typeface="Corben"/>
              </a:rPr>
              <a:t>Car key to use Car</a:t>
            </a:r>
            <a:endParaRPr/>
          </a:p>
          <a:p>
            <a:pPr marL="0" marR="0" lvl="0" indent="0" algn="l" rtl="0">
              <a:spcBef>
                <a:spcPts val="0"/>
              </a:spcBef>
              <a:spcAft>
                <a:spcPts val="0"/>
              </a:spcAft>
              <a:buNone/>
            </a:pPr>
            <a:r>
              <a:rPr lang="en-US" sz="2400" b="1">
                <a:solidFill>
                  <a:srgbClr val="FF0000"/>
                </a:solidFill>
                <a:latin typeface="Corben"/>
                <a:ea typeface="Corben"/>
                <a:cs typeface="Corben"/>
                <a:sym typeface="Corben"/>
              </a:rPr>
              <a:t>Service Key to Consume Service instance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8"/>
                                        </p:tgtEl>
                                        <p:attrNameLst>
                                          <p:attrName>style.visibility</p:attrName>
                                        </p:attrNameLst>
                                      </p:cBhvr>
                                      <p:to>
                                        <p:strVal val="visible"/>
                                      </p:to>
                                    </p:set>
                                    <p:animEffect transition="in" filter="fade">
                                      <p:cBhvr>
                                        <p:cTn id="7" dur="1000"/>
                                        <p:tgtEl>
                                          <p:spTgt spid="918"/>
                                        </p:tgtEl>
                                      </p:cBhvr>
                                    </p:animEffect>
                                  </p:childTnLst>
                                </p:cTn>
                              </p:par>
                              <p:par>
                                <p:cTn id="8" presetID="10" presetClass="entr" presetSubtype="0" fill="hold" nodeType="withEffect">
                                  <p:stCondLst>
                                    <p:cond delay="0"/>
                                  </p:stCondLst>
                                  <p:childTnLst>
                                    <p:set>
                                      <p:cBhvr>
                                        <p:cTn id="9" dur="1" fill="hold">
                                          <p:stCondLst>
                                            <p:cond delay="0"/>
                                          </p:stCondLst>
                                        </p:cTn>
                                        <p:tgtEl>
                                          <p:spTgt spid="919"/>
                                        </p:tgtEl>
                                        <p:attrNameLst>
                                          <p:attrName>style.visibility</p:attrName>
                                        </p:attrNameLst>
                                      </p:cBhvr>
                                      <p:to>
                                        <p:strVal val="visible"/>
                                      </p:to>
                                    </p:set>
                                    <p:animEffect transition="in" filter="fade">
                                      <p:cBhvr>
                                        <p:cTn id="10" dur="1000"/>
                                        <p:tgtEl>
                                          <p:spTgt spid="9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0"/>
                                        </p:tgtEl>
                                        <p:attrNameLst>
                                          <p:attrName>style.visibility</p:attrName>
                                        </p:attrNameLst>
                                      </p:cBhvr>
                                      <p:to>
                                        <p:strVal val="visible"/>
                                      </p:to>
                                    </p:set>
                                    <p:animEffect transition="in" filter="fade">
                                      <p:cBhvr>
                                        <p:cTn id="15" dur="1000"/>
                                        <p:tgtEl>
                                          <p:spTgt spid="920"/>
                                        </p:tgtEl>
                                      </p:cBhvr>
                                    </p:animEffect>
                                  </p:childTnLst>
                                </p:cTn>
                              </p:par>
                              <p:par>
                                <p:cTn id="16" presetID="10" presetClass="entr" presetSubtype="0" fill="hold" nodeType="withEffect">
                                  <p:stCondLst>
                                    <p:cond delay="0"/>
                                  </p:stCondLst>
                                  <p:childTnLst>
                                    <p:set>
                                      <p:cBhvr>
                                        <p:cTn id="17" dur="1" fill="hold">
                                          <p:stCondLst>
                                            <p:cond delay="0"/>
                                          </p:stCondLst>
                                        </p:cTn>
                                        <p:tgtEl>
                                          <p:spTgt spid="921"/>
                                        </p:tgtEl>
                                        <p:attrNameLst>
                                          <p:attrName>style.visibility</p:attrName>
                                        </p:attrNameLst>
                                      </p:cBhvr>
                                      <p:to>
                                        <p:strVal val="visible"/>
                                      </p:to>
                                    </p:set>
                                    <p:animEffect transition="in" filter="fade">
                                      <p:cBhvr>
                                        <p:cTn id="18" dur="1000"/>
                                        <p:tgtEl>
                                          <p:spTgt spid="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28"/>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28" name="Google Shape;928;p28"/>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p>
            <a:pPr marL="0" lvl="0" indent="0" algn="ctr" rtl="0">
              <a:spcBef>
                <a:spcPts val="0"/>
              </a:spcBef>
              <a:spcAft>
                <a:spcPts val="0"/>
              </a:spcAft>
              <a:buNone/>
            </a:pPr>
            <a:fld id="{00000000-1234-1234-1234-123412341234}" type="slidenum">
              <a:rPr lang="en-US"/>
              <a:t>28</a:t>
            </a:fld>
            <a:endParaRPr/>
          </a:p>
        </p:txBody>
      </p:sp>
      <p:sp>
        <p:nvSpPr>
          <p:cNvPr id="929" name="Google Shape;929;p28"/>
          <p:cNvSpPr txBox="1">
            <a:spLocks noGrp="1"/>
          </p:cNvSpPr>
          <p:nvPr>
            <p:ph type="title"/>
          </p:nvPr>
        </p:nvSpPr>
        <p:spPr>
          <a:xfrm>
            <a:off x="549796" y="190652"/>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a:solidFill>
                  <a:srgbClr val="000000"/>
                </a:solidFill>
                <a:latin typeface="Arial Black"/>
                <a:ea typeface="Arial Black"/>
                <a:cs typeface="Arial Black"/>
                <a:sym typeface="Arial Black"/>
              </a:rPr>
              <a:t>BTP Service catalog</a:t>
            </a:r>
            <a:endParaRPr sz="3600" b="1">
              <a:solidFill>
                <a:srgbClr val="262626"/>
              </a:solidFill>
              <a:latin typeface="Arial Black"/>
              <a:ea typeface="Arial Black"/>
              <a:cs typeface="Arial Black"/>
              <a:sym typeface="Arial Black"/>
            </a:endParaRPr>
          </a:p>
        </p:txBody>
      </p:sp>
      <p:sp>
        <p:nvSpPr>
          <p:cNvPr id="930" name="Google Shape;930;p28"/>
          <p:cNvSpPr/>
          <p:nvPr/>
        </p:nvSpPr>
        <p:spPr>
          <a:xfrm>
            <a:off x="621804" y="6533181"/>
            <a:ext cx="2410207" cy="216024"/>
          </a:xfrm>
          <a:prstGeom prst="roundRect">
            <a:avLst>
              <a:gd name="adj" fmla="val 16667"/>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lt1"/>
                </a:solidFill>
                <a:latin typeface="Arial Black"/>
                <a:ea typeface="Arial Black"/>
                <a:cs typeface="Arial Black"/>
                <a:sym typeface="Arial Black"/>
              </a:rPr>
              <a:t>www.anubhavtrainings.com</a:t>
            </a:r>
            <a:endParaRPr sz="1050">
              <a:solidFill>
                <a:schemeClr val="lt1"/>
              </a:solidFill>
              <a:latin typeface="Arial Black"/>
              <a:ea typeface="Arial Black"/>
              <a:cs typeface="Arial Black"/>
              <a:sym typeface="Arial Black"/>
            </a:endParaRPr>
          </a:p>
        </p:txBody>
      </p:sp>
      <p:pic>
        <p:nvPicPr>
          <p:cNvPr id="931" name="Google Shape;931;p28"/>
          <p:cNvPicPr preferRelativeResize="0"/>
          <p:nvPr/>
        </p:nvPicPr>
        <p:blipFill rotWithShape="1">
          <a:blip r:embed="rId3">
            <a:alphaModFix/>
          </a:blip>
          <a:srcRect/>
          <a:stretch/>
        </p:blipFill>
        <p:spPr>
          <a:xfrm>
            <a:off x="11512806" y="51101"/>
            <a:ext cx="608198" cy="600720"/>
          </a:xfrm>
          <a:prstGeom prst="rect">
            <a:avLst/>
          </a:prstGeom>
          <a:noFill/>
          <a:ln>
            <a:noFill/>
          </a:ln>
        </p:spPr>
      </p:pic>
      <p:sp>
        <p:nvSpPr>
          <p:cNvPr id="932" name="Google Shape;932;p28"/>
          <p:cNvSpPr txBox="1"/>
          <p:nvPr/>
        </p:nvSpPr>
        <p:spPr>
          <a:xfrm>
            <a:off x="189756" y="1173224"/>
            <a:ext cx="11809312" cy="17851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000000"/>
                </a:solidFill>
                <a:latin typeface="Montserrat"/>
                <a:ea typeface="Montserrat"/>
                <a:cs typeface="Montserrat"/>
                <a:sym typeface="Montserrat"/>
              </a:rPr>
              <a:t>The SAP Discovery Center is a relatively new site hosted by SAP for developers and architects to find the services hosted by sap in SAP BTP and their respective service plans available.</a:t>
            </a:r>
            <a:endParaRPr/>
          </a:p>
          <a:p>
            <a:pPr marL="0" marR="0" lvl="0" indent="0" algn="l" rtl="0">
              <a:spcBef>
                <a:spcPts val="0"/>
              </a:spcBef>
              <a:spcAft>
                <a:spcPts val="0"/>
              </a:spcAft>
              <a:buNone/>
            </a:pPr>
            <a:endParaRPr sz="1400" b="0" i="0">
              <a:solidFill>
                <a:srgbClr val="000000"/>
              </a:solidFill>
              <a:latin typeface="Montserrat"/>
              <a:ea typeface="Montserrat"/>
              <a:cs typeface="Montserrat"/>
              <a:sym typeface="Montserrat"/>
            </a:endParaRPr>
          </a:p>
          <a:p>
            <a:pPr marL="0" marR="0" lvl="0" indent="0" algn="l" rtl="0">
              <a:spcBef>
                <a:spcPts val="0"/>
              </a:spcBef>
              <a:spcAft>
                <a:spcPts val="0"/>
              </a:spcAft>
              <a:buNone/>
            </a:pPr>
            <a:r>
              <a:rPr lang="en-US" sz="1400">
                <a:solidFill>
                  <a:srgbClr val="000000"/>
                </a:solidFill>
                <a:latin typeface="Montserrat"/>
                <a:ea typeface="Montserrat"/>
                <a:cs typeface="Montserrat"/>
                <a:sym typeface="Montserrat"/>
              </a:rPr>
              <a:t>It will also help technical team to identify the data center availability and cost associated with each service.</a:t>
            </a:r>
            <a:endParaRPr sz="1400" b="0" i="0">
              <a:solidFill>
                <a:srgbClr val="000000"/>
              </a:solidFill>
              <a:latin typeface="Montserrat"/>
              <a:ea typeface="Montserrat"/>
              <a:cs typeface="Montserrat"/>
              <a:sym typeface="Montserrat"/>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https://discovery-center.cloud.sap/#/serviceCatalog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29"/>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39" name="Google Shape;939;p29"/>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p>
            <a:pPr marL="0" lvl="0" indent="0" algn="ctr" rtl="0">
              <a:spcBef>
                <a:spcPts val="0"/>
              </a:spcBef>
              <a:spcAft>
                <a:spcPts val="0"/>
              </a:spcAft>
              <a:buNone/>
            </a:pPr>
            <a:fld id="{00000000-1234-1234-1234-123412341234}" type="slidenum">
              <a:rPr lang="en-US"/>
              <a:t>29</a:t>
            </a:fld>
            <a:endParaRPr/>
          </a:p>
        </p:txBody>
      </p:sp>
      <p:sp>
        <p:nvSpPr>
          <p:cNvPr id="940" name="Google Shape;940;p29"/>
          <p:cNvSpPr txBox="1">
            <a:spLocks noGrp="1"/>
          </p:cNvSpPr>
          <p:nvPr>
            <p:ph type="title"/>
          </p:nvPr>
        </p:nvSpPr>
        <p:spPr>
          <a:xfrm>
            <a:off x="549796" y="190652"/>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a:solidFill>
                  <a:srgbClr val="000000"/>
                </a:solidFill>
                <a:latin typeface="Arial Black"/>
                <a:ea typeface="Arial Black"/>
                <a:cs typeface="Arial Black"/>
                <a:sym typeface="Arial Black"/>
              </a:rPr>
              <a:t>BTP Entitlement</a:t>
            </a:r>
            <a:endParaRPr sz="3600" b="1">
              <a:solidFill>
                <a:srgbClr val="262626"/>
              </a:solidFill>
              <a:latin typeface="Arial Black"/>
              <a:ea typeface="Arial Black"/>
              <a:cs typeface="Arial Black"/>
              <a:sym typeface="Arial Black"/>
            </a:endParaRPr>
          </a:p>
        </p:txBody>
      </p:sp>
      <p:sp>
        <p:nvSpPr>
          <p:cNvPr id="941" name="Google Shape;941;p29"/>
          <p:cNvSpPr/>
          <p:nvPr/>
        </p:nvSpPr>
        <p:spPr>
          <a:xfrm>
            <a:off x="621804" y="6533181"/>
            <a:ext cx="2410207" cy="216024"/>
          </a:xfrm>
          <a:prstGeom prst="roundRect">
            <a:avLst>
              <a:gd name="adj" fmla="val 16667"/>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lt1"/>
                </a:solidFill>
                <a:latin typeface="Arial Black"/>
                <a:ea typeface="Arial Black"/>
                <a:cs typeface="Arial Black"/>
                <a:sym typeface="Arial Black"/>
              </a:rPr>
              <a:t>www.anubhavtrainings.com</a:t>
            </a:r>
            <a:endParaRPr sz="1050">
              <a:solidFill>
                <a:schemeClr val="lt1"/>
              </a:solidFill>
              <a:latin typeface="Arial Black"/>
              <a:ea typeface="Arial Black"/>
              <a:cs typeface="Arial Black"/>
              <a:sym typeface="Arial Black"/>
            </a:endParaRPr>
          </a:p>
        </p:txBody>
      </p:sp>
      <p:pic>
        <p:nvPicPr>
          <p:cNvPr id="942" name="Google Shape;942;p29"/>
          <p:cNvPicPr preferRelativeResize="0"/>
          <p:nvPr/>
        </p:nvPicPr>
        <p:blipFill rotWithShape="1">
          <a:blip r:embed="rId3">
            <a:alphaModFix/>
          </a:blip>
          <a:srcRect/>
          <a:stretch/>
        </p:blipFill>
        <p:spPr>
          <a:xfrm>
            <a:off x="11512806" y="51101"/>
            <a:ext cx="608198" cy="600720"/>
          </a:xfrm>
          <a:prstGeom prst="rect">
            <a:avLst/>
          </a:prstGeom>
          <a:noFill/>
          <a:ln>
            <a:noFill/>
          </a:ln>
        </p:spPr>
      </p:pic>
      <p:sp>
        <p:nvSpPr>
          <p:cNvPr id="943" name="Google Shape;943;p29"/>
          <p:cNvSpPr txBox="1"/>
          <p:nvPr/>
        </p:nvSpPr>
        <p:spPr>
          <a:xfrm>
            <a:off x="189756" y="1092385"/>
            <a:ext cx="11809312"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a:solidFill>
                  <a:srgbClr val="1F1F1F"/>
                </a:solidFill>
                <a:latin typeface="Arial"/>
                <a:ea typeface="Arial"/>
                <a:cs typeface="Arial"/>
                <a:sym typeface="Arial"/>
              </a:rPr>
              <a:t>Entitlements are the heart of all subaccounts in SAP BTP. They define which service and runtime artifacts you are able to use. </a:t>
            </a:r>
            <a:r>
              <a:rPr lang="en-US" sz="1400" b="0" i="0">
                <a:solidFill>
                  <a:srgbClr val="333333"/>
                </a:solidFill>
                <a:latin typeface="Arial"/>
                <a:ea typeface="Arial"/>
                <a:cs typeface="Arial"/>
                <a:sym typeface="Arial"/>
              </a:rPr>
              <a:t>When you purchase an enterprise account, you’re entitled to use a specific set of resources, such as the amount of memory that can be allocated to your applications.</a:t>
            </a:r>
            <a:endParaRPr/>
          </a:p>
          <a:p>
            <a:pPr marL="0" marR="0" lvl="0" indent="0" algn="l" rtl="0">
              <a:spcBef>
                <a:spcPts val="0"/>
              </a:spcBef>
              <a:spcAft>
                <a:spcPts val="0"/>
              </a:spcAft>
              <a:buNone/>
            </a:pPr>
            <a:endParaRPr sz="1400" b="0" i="0">
              <a:solidFill>
                <a:srgbClr val="333333"/>
              </a:solidFill>
              <a:latin typeface="Arial"/>
              <a:ea typeface="Arial"/>
              <a:cs typeface="Arial"/>
              <a:sym typeface="Arial"/>
            </a:endParaRPr>
          </a:p>
          <a:p>
            <a:pPr marL="0" marR="0" lvl="0" indent="0" algn="l" rtl="0">
              <a:spcBef>
                <a:spcPts val="0"/>
              </a:spcBef>
              <a:spcAft>
                <a:spcPts val="0"/>
              </a:spcAft>
              <a:buNone/>
            </a:pPr>
            <a:r>
              <a:rPr lang="en-US" sz="1400" b="0" i="0">
                <a:solidFill>
                  <a:srgbClr val="333333"/>
                </a:solidFill>
                <a:latin typeface="Arial"/>
                <a:ea typeface="Arial"/>
                <a:cs typeface="Arial"/>
                <a:sym typeface="Arial"/>
              </a:rPr>
              <a:t>An </a:t>
            </a:r>
            <a:r>
              <a:rPr lang="en-US" sz="1400" b="1" i="0">
                <a:solidFill>
                  <a:srgbClr val="333333"/>
                </a:solidFill>
                <a:latin typeface="Arial"/>
                <a:ea typeface="Arial"/>
                <a:cs typeface="Arial"/>
                <a:sym typeface="Arial"/>
              </a:rPr>
              <a:t>entitlement</a:t>
            </a:r>
            <a:r>
              <a:rPr lang="en-US" sz="1400" b="0" i="0">
                <a:solidFill>
                  <a:srgbClr val="333333"/>
                </a:solidFill>
                <a:latin typeface="Arial"/>
                <a:ea typeface="Arial"/>
                <a:cs typeface="Arial"/>
                <a:sym typeface="Arial"/>
              </a:rPr>
              <a:t> is your right to provision and consume a resource. In other words, entitlements are </a:t>
            </a:r>
            <a:r>
              <a:rPr lang="en-US" sz="1400" b="1" i="0">
                <a:solidFill>
                  <a:srgbClr val="333333"/>
                </a:solidFill>
                <a:latin typeface="Arial"/>
                <a:ea typeface="Arial"/>
                <a:cs typeface="Arial"/>
                <a:sym typeface="Arial"/>
              </a:rPr>
              <a:t>the service plans</a:t>
            </a:r>
            <a:r>
              <a:rPr lang="en-US" sz="1400" b="0" i="0">
                <a:solidFill>
                  <a:srgbClr val="333333"/>
                </a:solidFill>
                <a:latin typeface="Arial"/>
                <a:ea typeface="Arial"/>
                <a:cs typeface="Arial"/>
                <a:sym typeface="Arial"/>
              </a:rPr>
              <a:t> that you're entitled to use.</a:t>
            </a:r>
            <a:endParaRPr/>
          </a:p>
          <a:p>
            <a:pPr marL="0" marR="0" lvl="0" indent="0" algn="l" rtl="0">
              <a:spcBef>
                <a:spcPts val="0"/>
              </a:spcBef>
              <a:spcAft>
                <a:spcPts val="0"/>
              </a:spcAft>
              <a:buNone/>
            </a:pPr>
            <a:endParaRPr sz="1400">
              <a:solidFill>
                <a:srgbClr val="333333"/>
              </a:solidFill>
              <a:latin typeface="Arial"/>
              <a:ea typeface="Arial"/>
              <a:cs typeface="Arial"/>
              <a:sym typeface="Arial"/>
            </a:endParaRPr>
          </a:p>
          <a:p>
            <a:pPr marL="0" marR="0" lvl="0" indent="0" algn="l" rtl="0">
              <a:spcBef>
                <a:spcPts val="0"/>
              </a:spcBef>
              <a:spcAft>
                <a:spcPts val="0"/>
              </a:spcAft>
              <a:buNone/>
            </a:pPr>
            <a:r>
              <a:rPr lang="en-US" sz="1400" b="0" i="0">
                <a:solidFill>
                  <a:srgbClr val="333333"/>
                </a:solidFill>
                <a:latin typeface="Arial"/>
                <a:ea typeface="Arial"/>
                <a:cs typeface="Arial"/>
                <a:sym typeface="Arial"/>
              </a:rPr>
              <a:t>A </a:t>
            </a:r>
            <a:r>
              <a:rPr lang="en-US" sz="1400" b="1" i="0">
                <a:solidFill>
                  <a:srgbClr val="333333"/>
                </a:solidFill>
                <a:latin typeface="Arial"/>
                <a:ea typeface="Arial"/>
                <a:cs typeface="Arial"/>
                <a:sym typeface="Arial"/>
              </a:rPr>
              <a:t>quota</a:t>
            </a:r>
            <a:r>
              <a:rPr lang="en-US" sz="1400" b="0" i="0">
                <a:solidFill>
                  <a:srgbClr val="333333"/>
                </a:solidFill>
                <a:latin typeface="Arial"/>
                <a:ea typeface="Arial"/>
                <a:cs typeface="Arial"/>
                <a:sym typeface="Arial"/>
              </a:rPr>
              <a:t> represents the numeric quantity that defines the maximum allowed consumption of a resource. In other words, </a:t>
            </a:r>
            <a:r>
              <a:rPr lang="en-US" sz="1400" b="1" i="0">
                <a:solidFill>
                  <a:srgbClr val="333333"/>
                </a:solidFill>
                <a:latin typeface="Arial"/>
                <a:ea typeface="Arial"/>
                <a:cs typeface="Arial"/>
                <a:sym typeface="Arial"/>
              </a:rPr>
              <a:t>how much</a:t>
            </a:r>
            <a:r>
              <a:rPr lang="en-US" sz="1400" b="0" i="0">
                <a:solidFill>
                  <a:srgbClr val="333333"/>
                </a:solidFill>
                <a:latin typeface="Arial"/>
                <a:ea typeface="Arial"/>
                <a:cs typeface="Arial"/>
                <a:sym typeface="Arial"/>
              </a:rPr>
              <a:t> of a service plan you're entitled to use.</a:t>
            </a:r>
            <a:endParaRPr/>
          </a:p>
          <a:p>
            <a:pPr marL="0" marR="0" lvl="0" indent="0" algn="l" rtl="0">
              <a:spcBef>
                <a:spcPts val="0"/>
              </a:spcBef>
              <a:spcAft>
                <a:spcPts val="0"/>
              </a:spcAft>
              <a:buNone/>
            </a:pPr>
            <a:endParaRPr sz="1400">
              <a:solidFill>
                <a:srgbClr val="333333"/>
              </a:solidFill>
              <a:latin typeface="Arial"/>
              <a:ea typeface="Arial"/>
              <a:cs typeface="Arial"/>
              <a:sym typeface="Arial"/>
            </a:endParaRPr>
          </a:p>
          <a:p>
            <a:pPr marL="0" marR="0" lvl="0" indent="0" algn="l" rtl="0">
              <a:spcBef>
                <a:spcPts val="0"/>
              </a:spcBef>
              <a:spcAft>
                <a:spcPts val="0"/>
              </a:spcAft>
              <a:buNone/>
            </a:pPr>
            <a:r>
              <a:rPr lang="en-US" sz="1400" b="0" i="0">
                <a:solidFill>
                  <a:srgbClr val="333333"/>
                </a:solidFill>
                <a:latin typeface="Arial"/>
                <a:ea typeface="Arial"/>
                <a:cs typeface="Arial"/>
                <a:sym typeface="Arial"/>
              </a:rPr>
              <a:t>Entitlements and quotas are purchased and managed at global account level, from where they’re distributed to subaccounts, which consume them.</a:t>
            </a:r>
            <a:endParaRPr/>
          </a:p>
          <a:p>
            <a:pPr marL="0" marR="0" lvl="0" indent="0" algn="l" rtl="0">
              <a:spcBef>
                <a:spcPts val="0"/>
              </a:spcBef>
              <a:spcAft>
                <a:spcPts val="0"/>
              </a:spcAft>
              <a:buNone/>
            </a:pPr>
            <a:r>
              <a:rPr lang="en-US" sz="1400" b="0" i="0">
                <a:solidFill>
                  <a:srgbClr val="333333"/>
                </a:solidFill>
                <a:latin typeface="Arial"/>
                <a:ea typeface="Arial"/>
                <a:cs typeface="Arial"/>
                <a:sym typeface="Arial"/>
              </a:rPr>
              <a:t>When you remove quotas or entitlements from a subaccount, they become available again at global account level and can be assigned to other subaccounts.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3">
                                            <p:txEl>
                                              <p:pRg st="0" end="0"/>
                                            </p:txEl>
                                          </p:spTgt>
                                        </p:tgtEl>
                                        <p:attrNameLst>
                                          <p:attrName>style.visibility</p:attrName>
                                        </p:attrNameLst>
                                      </p:cBhvr>
                                      <p:to>
                                        <p:strVal val="visible"/>
                                      </p:to>
                                    </p:set>
                                    <p:animEffect transition="in" filter="fade">
                                      <p:cBhvr>
                                        <p:cTn id="7" dur="1000"/>
                                        <p:tgtEl>
                                          <p:spTgt spid="9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3">
                                            <p:txEl>
                                              <p:pRg st="1" end="1"/>
                                            </p:txEl>
                                          </p:spTgt>
                                        </p:tgtEl>
                                        <p:attrNameLst>
                                          <p:attrName>style.visibility</p:attrName>
                                        </p:attrNameLst>
                                      </p:cBhvr>
                                      <p:to>
                                        <p:strVal val="visible"/>
                                      </p:to>
                                    </p:set>
                                    <p:animEffect transition="in" filter="fade">
                                      <p:cBhvr>
                                        <p:cTn id="12" dur="1000"/>
                                        <p:tgtEl>
                                          <p:spTgt spid="9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3">
                                            <p:txEl>
                                              <p:pRg st="2" end="2"/>
                                            </p:txEl>
                                          </p:spTgt>
                                        </p:tgtEl>
                                        <p:attrNameLst>
                                          <p:attrName>style.visibility</p:attrName>
                                        </p:attrNameLst>
                                      </p:cBhvr>
                                      <p:to>
                                        <p:strVal val="visible"/>
                                      </p:to>
                                    </p:set>
                                    <p:animEffect transition="in" filter="fade">
                                      <p:cBhvr>
                                        <p:cTn id="17" dur="1000"/>
                                        <p:tgtEl>
                                          <p:spTgt spid="9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3">
                                            <p:txEl>
                                              <p:pRg st="3" end="3"/>
                                            </p:txEl>
                                          </p:spTgt>
                                        </p:tgtEl>
                                        <p:attrNameLst>
                                          <p:attrName>style.visibility</p:attrName>
                                        </p:attrNameLst>
                                      </p:cBhvr>
                                      <p:to>
                                        <p:strVal val="visible"/>
                                      </p:to>
                                    </p:set>
                                    <p:animEffect transition="in" filter="fade">
                                      <p:cBhvr>
                                        <p:cTn id="22" dur="1000"/>
                                        <p:tgtEl>
                                          <p:spTgt spid="9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3">
                                            <p:txEl>
                                              <p:pRg st="4" end="4"/>
                                            </p:txEl>
                                          </p:spTgt>
                                        </p:tgtEl>
                                        <p:attrNameLst>
                                          <p:attrName>style.visibility</p:attrName>
                                        </p:attrNameLst>
                                      </p:cBhvr>
                                      <p:to>
                                        <p:strVal val="visible"/>
                                      </p:to>
                                    </p:set>
                                    <p:animEffect transition="in" filter="fade">
                                      <p:cBhvr>
                                        <p:cTn id="27" dur="1000"/>
                                        <p:tgtEl>
                                          <p:spTgt spid="9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3">
                                            <p:txEl>
                                              <p:pRg st="5" end="5"/>
                                            </p:txEl>
                                          </p:spTgt>
                                        </p:tgtEl>
                                        <p:attrNameLst>
                                          <p:attrName>style.visibility</p:attrName>
                                        </p:attrNameLst>
                                      </p:cBhvr>
                                      <p:to>
                                        <p:strVal val="visible"/>
                                      </p:to>
                                    </p:set>
                                    <p:animEffect transition="in" filter="fade">
                                      <p:cBhvr>
                                        <p:cTn id="32" dur="1000"/>
                                        <p:tgtEl>
                                          <p:spTgt spid="9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43">
                                            <p:txEl>
                                              <p:pRg st="6" end="6"/>
                                            </p:txEl>
                                          </p:spTgt>
                                        </p:tgtEl>
                                        <p:attrNameLst>
                                          <p:attrName>style.visibility</p:attrName>
                                        </p:attrNameLst>
                                      </p:cBhvr>
                                      <p:to>
                                        <p:strVal val="visible"/>
                                      </p:to>
                                    </p:set>
                                    <p:animEffect transition="in" filter="fade">
                                      <p:cBhvr>
                                        <p:cTn id="37" dur="1000"/>
                                        <p:tgtEl>
                                          <p:spTgt spid="94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43">
                                            <p:txEl>
                                              <p:pRg st="7" end="7"/>
                                            </p:txEl>
                                          </p:spTgt>
                                        </p:tgtEl>
                                        <p:attrNameLst>
                                          <p:attrName>style.visibility</p:attrName>
                                        </p:attrNameLst>
                                      </p:cBhvr>
                                      <p:to>
                                        <p:strVal val="visible"/>
                                      </p:to>
                                    </p:set>
                                    <p:animEffect transition="in" filter="fade">
                                      <p:cBhvr>
                                        <p:cTn id="42" dur="1000"/>
                                        <p:tgtEl>
                                          <p:spTgt spid="94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43">
                                            <p:txEl>
                                              <p:pRg st="8" end="8"/>
                                            </p:txEl>
                                          </p:spTgt>
                                        </p:tgtEl>
                                        <p:attrNameLst>
                                          <p:attrName>style.visibility</p:attrName>
                                        </p:attrNameLst>
                                      </p:cBhvr>
                                      <p:to>
                                        <p:strVal val="visible"/>
                                      </p:to>
                                    </p:set>
                                    <p:animEffect transition="in" filter="fade">
                                      <p:cBhvr>
                                        <p:cTn id="47" dur="1000"/>
                                        <p:tgtEl>
                                          <p:spTgt spid="9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
          <p:cNvSpPr/>
          <p:nvPr/>
        </p:nvSpPr>
        <p:spPr>
          <a:xfrm>
            <a:off x="-35351" y="6360079"/>
            <a:ext cx="588428" cy="316381"/>
          </a:xfrm>
          <a:prstGeom prst="rect">
            <a:avLst/>
          </a:prstGeom>
          <a:solidFill>
            <a:srgbClr val="1A22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89" name="Google Shape;389;p3"/>
          <p:cNvSpPr txBox="1">
            <a:spLocks noGrp="1"/>
          </p:cNvSpPr>
          <p:nvPr>
            <p:ph type="sldNum" idx="12"/>
          </p:nvPr>
        </p:nvSpPr>
        <p:spPr>
          <a:xfrm>
            <a:off x="-8905" y="6270456"/>
            <a:ext cx="588428" cy="316381"/>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endParaRPr sz="1100"/>
          </a:p>
          <a:p>
            <a:pPr marL="0" lvl="0" indent="0" algn="r" rtl="0">
              <a:spcBef>
                <a:spcPts val="0"/>
              </a:spcBef>
              <a:spcAft>
                <a:spcPts val="0"/>
              </a:spcAft>
              <a:buNone/>
            </a:pPr>
            <a:endParaRPr sz="1100"/>
          </a:p>
          <a:p>
            <a:pPr marL="0" lvl="0" indent="0" algn="r" rtl="0">
              <a:spcBef>
                <a:spcPts val="0"/>
              </a:spcBef>
              <a:spcAft>
                <a:spcPts val="0"/>
              </a:spcAft>
              <a:buNone/>
            </a:pPr>
            <a:fld id="{00000000-1234-1234-1234-123412341234}" type="slidenum">
              <a:rPr lang="en-US" sz="1100"/>
              <a:t>3</a:t>
            </a:fld>
            <a:endParaRPr sz="1100"/>
          </a:p>
        </p:txBody>
      </p:sp>
      <p:sp>
        <p:nvSpPr>
          <p:cNvPr id="390" name="Google Shape;390;p3"/>
          <p:cNvSpPr txBox="1"/>
          <p:nvPr/>
        </p:nvSpPr>
        <p:spPr>
          <a:xfrm>
            <a:off x="4935126" y="21305"/>
            <a:ext cx="278204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C000"/>
                </a:solidFill>
                <a:latin typeface="Corben"/>
                <a:ea typeface="Corben"/>
                <a:cs typeface="Corben"/>
                <a:sym typeface="Corben"/>
              </a:rPr>
              <a:t>www.anubhavtrainings.com</a:t>
            </a:r>
            <a:endParaRPr sz="1600" b="1">
              <a:solidFill>
                <a:srgbClr val="FFC000"/>
              </a:solidFill>
              <a:latin typeface="Corben"/>
              <a:ea typeface="Corben"/>
              <a:cs typeface="Corben"/>
              <a:sym typeface="Corben"/>
            </a:endParaRPr>
          </a:p>
        </p:txBody>
      </p:sp>
      <p:pic>
        <p:nvPicPr>
          <p:cNvPr id="391" name="Google Shape;391;p3"/>
          <p:cNvPicPr preferRelativeResize="0"/>
          <p:nvPr/>
        </p:nvPicPr>
        <p:blipFill rotWithShape="1">
          <a:blip r:embed="rId3">
            <a:alphaModFix/>
          </a:blip>
          <a:srcRect/>
          <a:stretch/>
        </p:blipFill>
        <p:spPr>
          <a:xfrm>
            <a:off x="11558115" y="24021"/>
            <a:ext cx="497673" cy="425932"/>
          </a:xfrm>
          <a:prstGeom prst="rect">
            <a:avLst/>
          </a:prstGeom>
          <a:noFill/>
          <a:ln>
            <a:noFill/>
          </a:ln>
        </p:spPr>
      </p:pic>
      <p:sp>
        <p:nvSpPr>
          <p:cNvPr id="392" name="Google Shape;392;p3"/>
          <p:cNvSpPr txBox="1"/>
          <p:nvPr/>
        </p:nvSpPr>
        <p:spPr>
          <a:xfrm>
            <a:off x="285309" y="357097"/>
            <a:ext cx="10969943" cy="6161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600"/>
              <a:buFont typeface="Quattrocento Sans"/>
              <a:buNone/>
            </a:pPr>
            <a:r>
              <a:rPr lang="en-US" sz="3600">
                <a:solidFill>
                  <a:schemeClr val="dk1"/>
                </a:solidFill>
                <a:latin typeface="Quattrocento Sans"/>
                <a:ea typeface="Quattrocento Sans"/>
                <a:cs typeface="Quattrocento Sans"/>
                <a:sym typeface="Quattrocento Sans"/>
              </a:rPr>
              <a:t>Who is this course for? </a:t>
            </a:r>
            <a:endParaRPr/>
          </a:p>
        </p:txBody>
      </p:sp>
      <p:pic>
        <p:nvPicPr>
          <p:cNvPr id="393" name="Google Shape;393;p3"/>
          <p:cNvPicPr preferRelativeResize="0"/>
          <p:nvPr/>
        </p:nvPicPr>
        <p:blipFill rotWithShape="1">
          <a:blip r:embed="rId4">
            <a:alphaModFix/>
          </a:blip>
          <a:srcRect l="13927" r="22946"/>
          <a:stretch/>
        </p:blipFill>
        <p:spPr>
          <a:xfrm>
            <a:off x="3862164" y="1346831"/>
            <a:ext cx="1719288" cy="1846202"/>
          </a:xfrm>
          <a:prstGeom prst="ellipse">
            <a:avLst/>
          </a:prstGeom>
          <a:noFill/>
          <a:ln w="9525" cap="flat" cmpd="sng">
            <a:solidFill>
              <a:srgbClr val="00B0F0"/>
            </a:solidFill>
            <a:prstDash val="solid"/>
            <a:round/>
            <a:headEnd type="none" w="sm" len="sm"/>
            <a:tailEnd type="none" w="sm" len="sm"/>
          </a:ln>
        </p:spPr>
      </p:pic>
      <p:pic>
        <p:nvPicPr>
          <p:cNvPr id="394" name="Google Shape;394;p3"/>
          <p:cNvPicPr preferRelativeResize="0"/>
          <p:nvPr/>
        </p:nvPicPr>
        <p:blipFill rotWithShape="1">
          <a:blip r:embed="rId5">
            <a:alphaModFix/>
          </a:blip>
          <a:srcRect l="30967" r="2675"/>
          <a:stretch/>
        </p:blipFill>
        <p:spPr>
          <a:xfrm>
            <a:off x="572483" y="1308149"/>
            <a:ext cx="1870064" cy="1846201"/>
          </a:xfrm>
          <a:prstGeom prst="ellipse">
            <a:avLst/>
          </a:prstGeom>
          <a:noFill/>
          <a:ln w="9525" cap="flat" cmpd="sng">
            <a:solidFill>
              <a:srgbClr val="00B0F0"/>
            </a:solidFill>
            <a:prstDash val="solid"/>
            <a:round/>
            <a:headEnd type="none" w="sm" len="sm"/>
            <a:tailEnd type="none" w="sm" len="sm"/>
          </a:ln>
        </p:spPr>
      </p:pic>
      <p:pic>
        <p:nvPicPr>
          <p:cNvPr id="395" name="Google Shape;395;p3"/>
          <p:cNvPicPr preferRelativeResize="0"/>
          <p:nvPr/>
        </p:nvPicPr>
        <p:blipFill rotWithShape="1">
          <a:blip r:embed="rId6">
            <a:alphaModFix/>
          </a:blip>
          <a:srcRect b="16815"/>
          <a:stretch/>
        </p:blipFill>
        <p:spPr>
          <a:xfrm>
            <a:off x="6740340" y="1338382"/>
            <a:ext cx="1719288" cy="1846202"/>
          </a:xfrm>
          <a:prstGeom prst="ellipse">
            <a:avLst/>
          </a:prstGeom>
          <a:noFill/>
          <a:ln w="9525" cap="flat" cmpd="sng">
            <a:solidFill>
              <a:srgbClr val="00B0F0"/>
            </a:solidFill>
            <a:prstDash val="solid"/>
            <a:round/>
            <a:headEnd type="none" w="sm" len="sm"/>
            <a:tailEnd type="none" w="sm" len="sm"/>
          </a:ln>
        </p:spPr>
      </p:pic>
      <p:sp>
        <p:nvSpPr>
          <p:cNvPr id="396" name="Google Shape;396;p3"/>
          <p:cNvSpPr txBox="1"/>
          <p:nvPr/>
        </p:nvSpPr>
        <p:spPr>
          <a:xfrm>
            <a:off x="446201" y="3718678"/>
            <a:ext cx="2791681" cy="24929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ABAP Developer- </a:t>
            </a:r>
            <a:endParaRPr/>
          </a:p>
          <a:p>
            <a:pPr marL="0" marR="0" lvl="0" indent="0" algn="l" rtl="0">
              <a:spcBef>
                <a:spcPts val="0"/>
              </a:spcBef>
              <a:spcAft>
                <a:spcPts val="0"/>
              </a:spcAft>
              <a:buNone/>
            </a:pPr>
            <a:r>
              <a:rPr lang="en-US" sz="1800" b="1">
                <a:solidFill>
                  <a:srgbClr val="71A146"/>
                </a:solidFill>
                <a:latin typeface="Calibri"/>
                <a:ea typeface="Calibri"/>
                <a:cs typeface="Calibri"/>
                <a:sym typeface="Calibri"/>
              </a:rPr>
              <a:t>Sumit Ghosh</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0" i="0">
                <a:solidFill>
                  <a:schemeClr val="dk1"/>
                </a:solidFill>
                <a:latin typeface="Arial"/>
                <a:ea typeface="Arial"/>
                <a:cs typeface="Arial"/>
                <a:sym typeface="Arial"/>
              </a:rPr>
              <a:t>Deliver new innovations that natively integrate with SAP applications like S/4HANA (Side by Side Extensions) on SAP BTP</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3"/>
          <p:cNvSpPr txBox="1"/>
          <p:nvPr/>
        </p:nvSpPr>
        <p:spPr>
          <a:xfrm>
            <a:off x="6530328" y="3718678"/>
            <a:ext cx="2373685"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BTP Developer- </a:t>
            </a:r>
            <a:endParaRPr/>
          </a:p>
          <a:p>
            <a:pPr marL="0" marR="0" lvl="0" indent="0" algn="l" rtl="0">
              <a:spcBef>
                <a:spcPts val="0"/>
              </a:spcBef>
              <a:spcAft>
                <a:spcPts val="0"/>
              </a:spcAft>
              <a:buNone/>
            </a:pPr>
            <a:r>
              <a:rPr lang="en-US" sz="1800" b="1">
                <a:solidFill>
                  <a:srgbClr val="71A146"/>
                </a:solidFill>
                <a:latin typeface="Calibri"/>
                <a:ea typeface="Calibri"/>
                <a:cs typeface="Calibri"/>
                <a:sym typeface="Calibri"/>
              </a:rPr>
              <a:t>Stevia Jack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0" i="0">
                <a:solidFill>
                  <a:schemeClr val="dk1"/>
                </a:solidFill>
                <a:latin typeface="arial"/>
                <a:ea typeface="arial"/>
                <a:cs typeface="arial"/>
                <a:sym typeface="arial"/>
              </a:rPr>
              <a:t>Developing Applications Running on SAP BTP Using SAP HANA Cloud, Java and Node JS.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3"/>
          <p:cNvSpPr txBox="1"/>
          <p:nvPr/>
        </p:nvSpPr>
        <p:spPr>
          <a:xfrm>
            <a:off x="3463013" y="3718678"/>
            <a:ext cx="2937077" cy="29854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Any Technical Consultant-</a:t>
            </a:r>
            <a:endParaRPr/>
          </a:p>
          <a:p>
            <a:pPr marL="0" marR="0" lvl="0" indent="0" algn="l" rtl="0">
              <a:spcBef>
                <a:spcPts val="0"/>
              </a:spcBef>
              <a:spcAft>
                <a:spcPts val="0"/>
              </a:spcAft>
              <a:buNone/>
            </a:pPr>
            <a:r>
              <a:rPr lang="en-US" sz="1800" b="1">
                <a:solidFill>
                  <a:srgbClr val="71A146"/>
                </a:solidFill>
                <a:latin typeface="Calibri"/>
                <a:ea typeface="Calibri"/>
                <a:cs typeface="Calibri"/>
                <a:sym typeface="Calibri"/>
              </a:rPr>
              <a:t>Neha Joshi</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0" i="0">
                <a:solidFill>
                  <a:schemeClr val="dk1"/>
                </a:solidFill>
                <a:latin typeface="Arial"/>
                <a:ea typeface="Arial"/>
                <a:cs typeface="Arial"/>
                <a:sym typeface="Arial"/>
              </a:rPr>
              <a:t>Work faster with latest development tools like Business application Studio and Frameworks like CAPM with Node JS.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3"/>
          <p:cNvSpPr txBox="1"/>
          <p:nvPr/>
        </p:nvSpPr>
        <p:spPr>
          <a:xfrm>
            <a:off x="9310026" y="3698463"/>
            <a:ext cx="3024336" cy="27084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SAP Administrator- </a:t>
            </a:r>
            <a:endParaRPr/>
          </a:p>
          <a:p>
            <a:pPr marL="0" marR="0" lvl="0" indent="0" algn="l" rtl="0">
              <a:spcBef>
                <a:spcPts val="0"/>
              </a:spcBef>
              <a:spcAft>
                <a:spcPts val="0"/>
              </a:spcAft>
              <a:buNone/>
            </a:pPr>
            <a:r>
              <a:rPr lang="en-US" sz="2000" b="1">
                <a:solidFill>
                  <a:srgbClr val="71A146"/>
                </a:solidFill>
                <a:latin typeface="Calibri"/>
                <a:ea typeface="Calibri"/>
                <a:cs typeface="Calibri"/>
                <a:sym typeface="Calibri"/>
              </a:rPr>
              <a:t>Mohan Grava</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0" i="0">
                <a:solidFill>
                  <a:schemeClr val="dk1"/>
                </a:solidFill>
                <a:latin typeface="Arial"/>
                <a:ea typeface="Arial"/>
                <a:cs typeface="Arial"/>
                <a:sym typeface="Arial"/>
              </a:rPr>
              <a:t>Learn the security and administration of SAP BTP Cloud Applications. Understand connectivity basics and manage Central Fiori Launchpad in BTP.</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pic>
        <p:nvPicPr>
          <p:cNvPr id="400" name="Google Shape;400;p3" descr="Dr. Mohan Kumar.V - General Physician - Book Appointment Online, View Fees,  Feedbacks | Practo"/>
          <p:cNvPicPr preferRelativeResize="0"/>
          <p:nvPr/>
        </p:nvPicPr>
        <p:blipFill rotWithShape="1">
          <a:blip r:embed="rId7">
            <a:alphaModFix/>
          </a:blip>
          <a:srcRect/>
          <a:stretch/>
        </p:blipFill>
        <p:spPr>
          <a:xfrm>
            <a:off x="9618516" y="1308149"/>
            <a:ext cx="1870064" cy="1843005"/>
          </a:xfrm>
          <a:prstGeom prst="ellipse">
            <a:avLst/>
          </a:prstGeom>
          <a:noFill/>
          <a:ln w="9525" cap="flat" cmpd="sng">
            <a:solidFill>
              <a:srgbClr val="00B0F0"/>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30"/>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50" name="Google Shape;950;p30"/>
          <p:cNvSpPr txBox="1">
            <a:spLocks noGrp="1"/>
          </p:cNvSpPr>
          <p:nvPr>
            <p:ph type="sldNum" idx="12"/>
          </p:nvPr>
        </p:nvSpPr>
        <p:spPr>
          <a:xfrm>
            <a:off x="11259404" y="6245529"/>
            <a:ext cx="506804" cy="369310"/>
          </a:xfrm>
          <a:prstGeom prst="rect">
            <a:avLst/>
          </a:prstGeom>
          <a:noFill/>
          <a:ln>
            <a:noFill/>
          </a:ln>
        </p:spPr>
        <p:txBody>
          <a:bodyPr spcFirstLastPara="1" wrap="square" lIns="121875" tIns="0" rIns="121875" bIns="0" anchor="ctr" anchorCtr="0">
            <a:noAutofit/>
          </a:bodyPr>
          <a:lstStyle/>
          <a:p>
            <a:pPr marL="0" lvl="0" indent="0" algn="ctr" rtl="0">
              <a:spcBef>
                <a:spcPts val="0"/>
              </a:spcBef>
              <a:spcAft>
                <a:spcPts val="0"/>
              </a:spcAft>
              <a:buNone/>
            </a:pPr>
            <a:fld id="{00000000-1234-1234-1234-123412341234}" type="slidenum">
              <a:rPr lang="en-US"/>
              <a:t>30</a:t>
            </a:fld>
            <a:endParaRPr/>
          </a:p>
        </p:txBody>
      </p:sp>
      <p:sp>
        <p:nvSpPr>
          <p:cNvPr id="951" name="Google Shape;951;p30"/>
          <p:cNvSpPr txBox="1">
            <a:spLocks noGrp="1"/>
          </p:cNvSpPr>
          <p:nvPr>
            <p:ph type="title"/>
          </p:nvPr>
        </p:nvSpPr>
        <p:spPr>
          <a:xfrm>
            <a:off x="549796" y="190652"/>
            <a:ext cx="6472499"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a:solidFill>
                  <a:srgbClr val="000000"/>
                </a:solidFill>
                <a:latin typeface="Arial Black"/>
                <a:ea typeface="Arial Black"/>
                <a:cs typeface="Arial Black"/>
                <a:sym typeface="Arial Black"/>
              </a:rPr>
              <a:t>Quota Plans</a:t>
            </a:r>
            <a:endParaRPr sz="3600" b="1">
              <a:solidFill>
                <a:srgbClr val="262626"/>
              </a:solidFill>
              <a:latin typeface="Arial Black"/>
              <a:ea typeface="Arial Black"/>
              <a:cs typeface="Arial Black"/>
              <a:sym typeface="Arial Black"/>
            </a:endParaRPr>
          </a:p>
        </p:txBody>
      </p:sp>
      <p:sp>
        <p:nvSpPr>
          <p:cNvPr id="952" name="Google Shape;952;p30"/>
          <p:cNvSpPr/>
          <p:nvPr/>
        </p:nvSpPr>
        <p:spPr>
          <a:xfrm>
            <a:off x="621804" y="6533181"/>
            <a:ext cx="2410207" cy="216024"/>
          </a:xfrm>
          <a:prstGeom prst="roundRect">
            <a:avLst>
              <a:gd name="adj" fmla="val 16667"/>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lt1"/>
                </a:solidFill>
                <a:latin typeface="Arial Black"/>
                <a:ea typeface="Arial Black"/>
                <a:cs typeface="Arial Black"/>
                <a:sym typeface="Arial Black"/>
              </a:rPr>
              <a:t>www.anubhavtrainings.com</a:t>
            </a:r>
            <a:endParaRPr sz="1050">
              <a:solidFill>
                <a:schemeClr val="lt1"/>
              </a:solidFill>
              <a:latin typeface="Arial Black"/>
              <a:ea typeface="Arial Black"/>
              <a:cs typeface="Arial Black"/>
              <a:sym typeface="Arial Black"/>
            </a:endParaRPr>
          </a:p>
        </p:txBody>
      </p:sp>
      <p:pic>
        <p:nvPicPr>
          <p:cNvPr id="953" name="Google Shape;953;p30"/>
          <p:cNvPicPr preferRelativeResize="0"/>
          <p:nvPr/>
        </p:nvPicPr>
        <p:blipFill rotWithShape="1">
          <a:blip r:embed="rId3">
            <a:alphaModFix/>
          </a:blip>
          <a:srcRect/>
          <a:stretch/>
        </p:blipFill>
        <p:spPr>
          <a:xfrm>
            <a:off x="11512806" y="51101"/>
            <a:ext cx="608198" cy="600720"/>
          </a:xfrm>
          <a:prstGeom prst="rect">
            <a:avLst/>
          </a:prstGeom>
          <a:noFill/>
          <a:ln>
            <a:noFill/>
          </a:ln>
        </p:spPr>
      </p:pic>
      <p:sp>
        <p:nvSpPr>
          <p:cNvPr id="954" name="Google Shape;954;p30"/>
          <p:cNvSpPr txBox="1"/>
          <p:nvPr/>
        </p:nvSpPr>
        <p:spPr>
          <a:xfrm>
            <a:off x="189756" y="1092385"/>
            <a:ext cx="11809312"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dirty="0">
                <a:solidFill>
                  <a:srgbClr val="333333"/>
                </a:solidFill>
                <a:latin typeface="Arial"/>
                <a:ea typeface="Arial"/>
                <a:cs typeface="Arial"/>
                <a:sym typeface="Arial"/>
              </a:rPr>
              <a:t>In the Cloud Foundry environment, you can further distribute the quotas that are allocated to a subaccount. This is done by creating space quota plans and assigning them to the spaces.</a:t>
            </a:r>
            <a:endParaRPr dirty="0"/>
          </a:p>
          <a:p>
            <a:pPr marL="0" marR="0" lvl="0" indent="0" algn="l" rtl="0">
              <a:spcBef>
                <a:spcPts val="0"/>
              </a:spcBef>
              <a:spcAft>
                <a:spcPts val="0"/>
              </a:spcAft>
              <a:buNone/>
            </a:pPr>
            <a:endParaRPr sz="1600" b="0" i="0" dirty="0">
              <a:solidFill>
                <a:srgbClr val="333333"/>
              </a:solidFill>
              <a:latin typeface="Arial"/>
              <a:ea typeface="Arial"/>
              <a:cs typeface="Arial"/>
              <a:sym typeface="Arial"/>
            </a:endParaRPr>
          </a:p>
          <a:p>
            <a:pPr marL="0" marR="0" lvl="0" indent="0" algn="l" rtl="0">
              <a:spcBef>
                <a:spcPts val="0"/>
              </a:spcBef>
              <a:spcAft>
                <a:spcPts val="0"/>
              </a:spcAft>
              <a:buNone/>
            </a:pPr>
            <a:r>
              <a:rPr lang="en-US" sz="1600" b="0" i="0" dirty="0">
                <a:solidFill>
                  <a:srgbClr val="333333"/>
                </a:solidFill>
                <a:latin typeface="Arial"/>
                <a:ea typeface="Arial"/>
                <a:cs typeface="Arial"/>
                <a:sym typeface="Arial"/>
              </a:rPr>
              <a:t>Space quota plans are optional and are used to limit how much each space can use, not to enable. If you don't create any space quota plans, all spaces in a subaccount using the Cloud Foundry environment have access to all entitlements and quotas in that subaccount. This means that one space could use up all the quota in a subaccount. </a:t>
            </a:r>
            <a:endParaRPr dirty="0"/>
          </a:p>
          <a:p>
            <a:pPr marL="0" marR="0" lvl="0" indent="0" algn="l" rtl="0">
              <a:spcBef>
                <a:spcPts val="0"/>
              </a:spcBef>
              <a:spcAft>
                <a:spcPts val="0"/>
              </a:spcAft>
              <a:buNone/>
            </a:pPr>
            <a:endParaRPr sz="1600" dirty="0">
              <a:solidFill>
                <a:srgbClr val="333333"/>
              </a:solidFill>
              <a:latin typeface="Arial"/>
              <a:ea typeface="Arial"/>
              <a:cs typeface="Arial"/>
              <a:sym typeface="Arial"/>
            </a:endParaRPr>
          </a:p>
          <a:p>
            <a:pPr marL="0" marR="0" lvl="0" indent="0" algn="l" rtl="0">
              <a:spcBef>
                <a:spcPts val="0"/>
              </a:spcBef>
              <a:spcAft>
                <a:spcPts val="0"/>
              </a:spcAft>
              <a:buNone/>
            </a:pPr>
            <a:r>
              <a:rPr lang="en-US" sz="1600" b="0" i="0" dirty="0">
                <a:solidFill>
                  <a:srgbClr val="333333"/>
                </a:solidFill>
                <a:latin typeface="Arial"/>
                <a:ea typeface="Arial"/>
                <a:cs typeface="Arial"/>
                <a:sym typeface="Arial"/>
              </a:rPr>
              <a:t>If you want to prevent that from happening and set a limit to how much each space can use from the total quota available in the subaccount, you can use quota plans and assign them to spaces.</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1"/>
          <p:cNvSpPr/>
          <p:nvPr/>
        </p:nvSpPr>
        <p:spPr>
          <a:xfrm>
            <a:off x="-1" y="0"/>
            <a:ext cx="1993020" cy="982572"/>
          </a:xfrm>
          <a:custGeom>
            <a:avLst/>
            <a:gdLst/>
            <a:ahLst/>
            <a:cxnLst/>
            <a:rect l="l" t="t" r="r" b="b"/>
            <a:pathLst>
              <a:path w="1993020" h="1803466" extrusionOk="0">
                <a:moveTo>
                  <a:pt x="0" y="0"/>
                </a:moveTo>
                <a:lnTo>
                  <a:pt x="1993020" y="0"/>
                </a:lnTo>
                <a:lnTo>
                  <a:pt x="1229306" y="1803466"/>
                </a:lnTo>
                <a:lnTo>
                  <a:pt x="0" y="1803466"/>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61" name="Google Shape;961;p31"/>
          <p:cNvSpPr txBox="1">
            <a:spLocks noGrp="1"/>
          </p:cNvSpPr>
          <p:nvPr>
            <p:ph type="sldNum" idx="12"/>
          </p:nvPr>
        </p:nvSpPr>
        <p:spPr>
          <a:xfrm>
            <a:off x="11206980" y="6382202"/>
            <a:ext cx="555529" cy="216025"/>
          </a:xfrm>
          <a:prstGeom prst="rect">
            <a:avLst/>
          </a:prstGeom>
          <a:noFill/>
          <a:ln>
            <a:noFill/>
          </a:ln>
        </p:spPr>
        <p:txBody>
          <a:bodyPr spcFirstLastPara="1" wrap="square" lIns="121875" tIns="0" rIns="121875" bIns="0" anchor="ctr" anchorCtr="0">
            <a:noAutofit/>
          </a:bodyPr>
          <a:lstStyle/>
          <a:p>
            <a:pPr marL="0" lvl="0" indent="0" algn="ctr" rtl="0">
              <a:spcBef>
                <a:spcPts val="0"/>
              </a:spcBef>
              <a:spcAft>
                <a:spcPts val="0"/>
              </a:spcAft>
              <a:buNone/>
            </a:pPr>
            <a:fld id="{00000000-1234-1234-1234-123412341234}" type="slidenum">
              <a:rPr lang="en-US"/>
              <a:t>31</a:t>
            </a:fld>
            <a:endParaRPr/>
          </a:p>
        </p:txBody>
      </p:sp>
      <p:sp>
        <p:nvSpPr>
          <p:cNvPr id="962" name="Google Shape;962;p31"/>
          <p:cNvSpPr txBox="1">
            <a:spLocks noGrp="1"/>
          </p:cNvSpPr>
          <p:nvPr>
            <p:ph type="title"/>
          </p:nvPr>
        </p:nvSpPr>
        <p:spPr>
          <a:xfrm>
            <a:off x="549796" y="190652"/>
            <a:ext cx="8208912" cy="711081"/>
          </a:xfrm>
          <a:prstGeom prst="rect">
            <a:avLst/>
          </a:prstGeom>
          <a:noFill/>
          <a:ln>
            <a:noFill/>
          </a:ln>
        </p:spPr>
        <p:txBody>
          <a:bodyPr spcFirstLastPara="1" wrap="square" lIns="121875" tIns="60925" rIns="121875" bIns="60925" anchor="b" anchorCtr="0">
            <a:noAutofit/>
          </a:bodyPr>
          <a:lstStyle/>
          <a:p>
            <a:pPr marL="0" lvl="0" indent="0" algn="l" rtl="0">
              <a:spcBef>
                <a:spcPts val="0"/>
              </a:spcBef>
              <a:spcAft>
                <a:spcPts val="0"/>
              </a:spcAft>
              <a:buClr>
                <a:srgbClr val="000000"/>
              </a:buClr>
              <a:buSzPts val="3600"/>
              <a:buFont typeface="Arial Black"/>
              <a:buNone/>
            </a:pPr>
            <a:r>
              <a:rPr lang="en-US" sz="3600" b="1" i="0">
                <a:solidFill>
                  <a:srgbClr val="000000"/>
                </a:solidFill>
                <a:latin typeface="Arial Black"/>
                <a:ea typeface="Arial Black"/>
                <a:cs typeface="Arial Black"/>
                <a:sym typeface="Arial Black"/>
              </a:rPr>
              <a:t>Business Application Studio</a:t>
            </a:r>
            <a:endParaRPr sz="3600" b="1">
              <a:solidFill>
                <a:srgbClr val="262626"/>
              </a:solidFill>
              <a:latin typeface="Arial Black"/>
              <a:ea typeface="Arial Black"/>
              <a:cs typeface="Arial Black"/>
              <a:sym typeface="Arial Black"/>
            </a:endParaRPr>
          </a:p>
        </p:txBody>
      </p:sp>
      <p:sp>
        <p:nvSpPr>
          <p:cNvPr id="963" name="Google Shape;963;p31"/>
          <p:cNvSpPr/>
          <p:nvPr/>
        </p:nvSpPr>
        <p:spPr>
          <a:xfrm>
            <a:off x="621804" y="6533181"/>
            <a:ext cx="2410207" cy="216024"/>
          </a:xfrm>
          <a:prstGeom prst="roundRect">
            <a:avLst>
              <a:gd name="adj" fmla="val 16667"/>
            </a:avLst>
          </a:prstGeom>
          <a:solidFill>
            <a:schemeClr val="accent1"/>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50">
                <a:solidFill>
                  <a:schemeClr val="lt1"/>
                </a:solidFill>
                <a:latin typeface="Arial Black"/>
                <a:ea typeface="Arial Black"/>
                <a:cs typeface="Arial Black"/>
                <a:sym typeface="Arial Black"/>
              </a:rPr>
              <a:t>www.anubhavtrainings.com</a:t>
            </a:r>
            <a:endParaRPr sz="1050">
              <a:solidFill>
                <a:schemeClr val="lt1"/>
              </a:solidFill>
              <a:latin typeface="Arial Black"/>
              <a:ea typeface="Arial Black"/>
              <a:cs typeface="Arial Black"/>
              <a:sym typeface="Arial Black"/>
            </a:endParaRPr>
          </a:p>
        </p:txBody>
      </p:sp>
      <p:pic>
        <p:nvPicPr>
          <p:cNvPr id="964" name="Google Shape;964;p31"/>
          <p:cNvPicPr preferRelativeResize="0"/>
          <p:nvPr/>
        </p:nvPicPr>
        <p:blipFill rotWithShape="1">
          <a:blip r:embed="rId3">
            <a:alphaModFix/>
          </a:blip>
          <a:srcRect/>
          <a:stretch/>
        </p:blipFill>
        <p:spPr>
          <a:xfrm>
            <a:off x="11512806" y="51101"/>
            <a:ext cx="608198" cy="600720"/>
          </a:xfrm>
          <a:prstGeom prst="rect">
            <a:avLst/>
          </a:prstGeom>
          <a:noFill/>
          <a:ln>
            <a:noFill/>
          </a:ln>
        </p:spPr>
      </p:pic>
      <p:sp>
        <p:nvSpPr>
          <p:cNvPr id="965" name="Google Shape;965;p31"/>
          <p:cNvSpPr txBox="1"/>
          <p:nvPr/>
        </p:nvSpPr>
        <p:spPr>
          <a:xfrm>
            <a:off x="189756" y="1092385"/>
            <a:ext cx="11809312"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0" i="0">
                <a:solidFill>
                  <a:srgbClr val="1F1F1F"/>
                </a:solidFill>
                <a:latin typeface="Arial"/>
                <a:ea typeface="Arial"/>
                <a:cs typeface="Arial"/>
                <a:sym typeface="Arial"/>
              </a:rPr>
              <a:t>SAP Business Application Studio is a development environment available on SAP Business Technology Platform. Before you can start developing using SAP Business Application Studio.</a:t>
            </a:r>
            <a:endParaRPr/>
          </a:p>
          <a:p>
            <a:pPr marL="0" marR="0" lvl="0" indent="0" algn="just" rtl="0">
              <a:spcBef>
                <a:spcPts val="0"/>
              </a:spcBef>
              <a:spcAft>
                <a:spcPts val="0"/>
              </a:spcAft>
              <a:buNone/>
            </a:pPr>
            <a:endParaRPr sz="1600" b="0" i="0">
              <a:solidFill>
                <a:srgbClr val="1F1F1F"/>
              </a:solidFill>
              <a:latin typeface="Arial"/>
              <a:ea typeface="Arial"/>
              <a:cs typeface="Arial"/>
              <a:sym typeface="Arial"/>
            </a:endParaRPr>
          </a:p>
          <a:p>
            <a:pPr marL="0" marR="0" lvl="0" indent="0" algn="just" rtl="0">
              <a:spcBef>
                <a:spcPts val="0"/>
              </a:spcBef>
              <a:spcAft>
                <a:spcPts val="0"/>
              </a:spcAft>
              <a:buNone/>
            </a:pPr>
            <a:r>
              <a:rPr lang="en-US" sz="1600" b="0" i="0">
                <a:solidFill>
                  <a:srgbClr val="1F1F1F"/>
                </a:solidFill>
                <a:latin typeface="Arial"/>
                <a:ea typeface="Arial"/>
                <a:cs typeface="Arial"/>
                <a:sym typeface="Arial"/>
              </a:rPr>
              <a:t>In an Enterprise Account you can set up SAP Business Application Studio as a Free-Tier service by checking its free plan during its entitlement configuration.</a:t>
            </a:r>
            <a:endParaRPr/>
          </a:p>
          <a:p>
            <a:pPr marL="0" marR="0" lvl="0" indent="0" algn="just" rtl="0">
              <a:spcBef>
                <a:spcPts val="0"/>
              </a:spcBef>
              <a:spcAft>
                <a:spcPts val="0"/>
              </a:spcAft>
              <a:buNone/>
            </a:pPr>
            <a:endParaRPr sz="1600">
              <a:solidFill>
                <a:srgbClr val="1F1F1F"/>
              </a:solidFill>
              <a:latin typeface="Arial"/>
              <a:ea typeface="Arial"/>
              <a:cs typeface="Arial"/>
              <a:sym typeface="Arial"/>
            </a:endParaRPr>
          </a:p>
          <a:p>
            <a:pPr marL="0" marR="0" lvl="0" indent="0" algn="just" rtl="0">
              <a:spcBef>
                <a:spcPts val="0"/>
              </a:spcBef>
              <a:spcAft>
                <a:spcPts val="0"/>
              </a:spcAft>
              <a:buNone/>
            </a:pPr>
            <a:r>
              <a:rPr lang="en-US" sz="1600">
                <a:solidFill>
                  <a:srgbClr val="1F1F1F"/>
                </a:solidFill>
                <a:latin typeface="Arial"/>
                <a:ea typeface="Arial"/>
                <a:cs typeface="Arial"/>
                <a:sym typeface="Arial"/>
              </a:rPr>
              <a:t>The business application studio provides a dev space for developers to create private workspace to have pre-defined dependencies installed for creating particular type of applications e.g. sap fiori, Native HANA development, Cloud application programming development etc.</a:t>
            </a:r>
            <a:endParaRPr sz="20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3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32</a:t>
            </a:fld>
            <a:endParaRPr>
              <a:latin typeface="Quattrocento Sans"/>
              <a:ea typeface="Quattrocento Sans"/>
              <a:cs typeface="Quattrocento Sans"/>
              <a:sym typeface="Quattrocento Sans"/>
            </a:endParaRPr>
          </a:p>
        </p:txBody>
      </p:sp>
      <p:sp>
        <p:nvSpPr>
          <p:cNvPr id="971" name="Google Shape;971;p32"/>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972" name="Google Shape;972;p3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973" name="Google Shape;973;p3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974" name="Google Shape;974;p3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33"/>
          <p:cNvSpPr/>
          <p:nvPr/>
        </p:nvSpPr>
        <p:spPr>
          <a:xfrm>
            <a:off x="8471454" y="4284113"/>
            <a:ext cx="2087453" cy="1927555"/>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btp cli</a:t>
            </a:r>
            <a:endParaRPr/>
          </a:p>
          <a:p>
            <a:pPr marL="0" marR="0" lvl="0" indent="0" algn="ctr" rtl="0">
              <a:spcBef>
                <a:spcPts val="0"/>
              </a:spcBef>
              <a:spcAft>
                <a:spcPts val="0"/>
              </a:spcAft>
              <a:buNone/>
            </a:pPr>
            <a:endParaRPr sz="2400">
              <a:solidFill>
                <a:schemeClr val="lt1"/>
              </a:solidFill>
              <a:latin typeface="Calibri"/>
              <a:ea typeface="Calibri"/>
              <a:cs typeface="Calibri"/>
              <a:sym typeface="Calibri"/>
            </a:endParaRPr>
          </a:p>
          <a:p>
            <a:pPr marL="0" marR="0" lvl="0" indent="0" algn="ctr" rtl="0">
              <a:spcBef>
                <a:spcPts val="0"/>
              </a:spcBef>
              <a:spcAft>
                <a:spcPts val="0"/>
              </a:spcAft>
              <a:buNone/>
            </a:pPr>
            <a:endParaRPr sz="2400">
              <a:solidFill>
                <a:schemeClr val="lt1"/>
              </a:solidFill>
              <a:latin typeface="Calibri"/>
              <a:ea typeface="Calibri"/>
              <a:cs typeface="Calibri"/>
              <a:sym typeface="Calibri"/>
            </a:endParaRPr>
          </a:p>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80" name="Google Shape;980;p33"/>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33</a:t>
            </a:fld>
            <a:endParaRPr>
              <a:latin typeface="Quattrocento Sans"/>
              <a:ea typeface="Quattrocento Sans"/>
              <a:cs typeface="Quattrocento Sans"/>
              <a:sym typeface="Quattrocento Sans"/>
            </a:endParaRPr>
          </a:p>
        </p:txBody>
      </p:sp>
      <p:sp>
        <p:nvSpPr>
          <p:cNvPr id="981" name="Google Shape;981;p33"/>
          <p:cNvSpPr txBox="1"/>
          <p:nvPr/>
        </p:nvSpPr>
        <p:spPr>
          <a:xfrm>
            <a:off x="189757" y="646331"/>
            <a:ext cx="11809312" cy="594008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JRE and Node (Runtime)</a:t>
            </a:r>
            <a:endParaRPr/>
          </a:p>
          <a:p>
            <a:pPr marL="609493" marR="0" lvl="1"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JDK (jdk 11) - </a:t>
            </a:r>
            <a:r>
              <a:rPr lang="en-US" sz="20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https://www.oracle.com/in/java/technologies/javase/jdk11-archive-downloads.html</a:t>
            </a:r>
            <a:r>
              <a:rPr lang="en-US" sz="2000" b="0" i="0" u="none" strike="noStrike" cap="none">
                <a:solidFill>
                  <a:schemeClr val="dk1"/>
                </a:solidFill>
                <a:latin typeface="Calibri"/>
                <a:ea typeface="Calibri"/>
                <a:cs typeface="Calibri"/>
                <a:sym typeface="Calibri"/>
              </a:rPr>
              <a:t> </a:t>
            </a:r>
            <a:r>
              <a:rPr lang="en-US" sz="2000" b="1" i="0" u="none" strike="noStrike" cap="none">
                <a:solidFill>
                  <a:schemeClr val="dk1"/>
                </a:solidFill>
                <a:latin typeface="Calibri"/>
                <a:ea typeface="Calibri"/>
                <a:cs typeface="Calibri"/>
                <a:sym typeface="Calibri"/>
              </a:rPr>
              <a:t>java -version</a:t>
            </a:r>
            <a:endParaRPr/>
          </a:p>
          <a:p>
            <a:pPr marL="609493" marR="0" lvl="1"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Node JS (version 18) - </a:t>
            </a:r>
            <a:r>
              <a:rPr lang="en-US" sz="20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https://nodejs.org/en/download</a:t>
            </a:r>
            <a:r>
              <a:rPr lang="en-US" sz="2000" b="0" i="0" u="none" strike="noStrike" cap="none">
                <a:solidFill>
                  <a:schemeClr val="dk1"/>
                </a:solidFill>
                <a:latin typeface="Calibri"/>
                <a:ea typeface="Calibri"/>
                <a:cs typeface="Calibri"/>
                <a:sym typeface="Calibri"/>
              </a:rPr>
              <a:t>  OR </a:t>
            </a:r>
            <a:r>
              <a:rPr lang="en-US" sz="2000" b="0" i="0" u="sng" strike="noStrike" cap="non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direct link</a:t>
            </a:r>
            <a:endParaRPr sz="2000" b="0" i="0" u="none" strike="noStrike" cap="none">
              <a:solidFill>
                <a:schemeClr val="dk1"/>
              </a:solidFill>
              <a:latin typeface="Calibri"/>
              <a:ea typeface="Calibri"/>
              <a:cs typeface="Calibri"/>
              <a:sym typeface="Calibri"/>
            </a:endParaRPr>
          </a:p>
          <a:p>
            <a:pPr marL="609493" marR="0" lvl="1" indent="0" algn="l" rtl="0">
              <a:spcBef>
                <a:spcPts val="0"/>
              </a:spcBef>
              <a:spcAft>
                <a:spcPts val="0"/>
              </a:spcAft>
              <a:buNone/>
            </a:pPr>
            <a:endParaRPr sz="2000" b="0" i="0" u="none" strike="noStrike" cap="none">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CF CLI (Command Line interface) to communicate with SAP BTP</a:t>
            </a:r>
            <a:endParaRPr/>
          </a:p>
          <a:p>
            <a:pPr marL="609493" marR="0" lvl="1" indent="0" algn="l" rtl="0">
              <a:spcBef>
                <a:spcPts val="0"/>
              </a:spcBef>
              <a:spcAft>
                <a:spcPts val="0"/>
              </a:spcAft>
              <a:buNone/>
            </a:pPr>
            <a:r>
              <a:rPr lang="en-US" sz="2000" b="0" i="0" u="sng" strike="noStrike" cap="non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https://github.com/cloudfoundry/cli/blob/main/doc/installation-instructions/installation-instructions-v7.md#installers-and-compressed-binaries</a:t>
            </a:r>
            <a:endParaRPr sz="2000" b="0" i="0" u="none" strike="noStrike" cap="none">
              <a:solidFill>
                <a:schemeClr val="dk1"/>
              </a:solidFill>
              <a:latin typeface="Calibri"/>
              <a:ea typeface="Calibri"/>
              <a:cs typeface="Calibri"/>
              <a:sym typeface="Calibri"/>
            </a:endParaRPr>
          </a:p>
          <a:p>
            <a:pPr marL="609493" marR="0" lvl="1"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OR </a:t>
            </a:r>
            <a:r>
              <a:rPr lang="en-US" sz="2000" b="0" i="0" u="sng" strike="noStrike" cap="none">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direct link</a:t>
            </a:r>
            <a:endParaRPr sz="2000" b="0" i="0" u="none" strike="noStrike" cap="none">
              <a:solidFill>
                <a:schemeClr val="dk1"/>
              </a:solidFill>
              <a:latin typeface="Calibri"/>
              <a:ea typeface="Calibri"/>
              <a:cs typeface="Calibri"/>
              <a:sym typeface="Calibri"/>
            </a:endParaRPr>
          </a:p>
          <a:p>
            <a:pPr marL="609493" marR="0" lvl="1" indent="0" algn="l" rtl="0">
              <a:spcBef>
                <a:spcPts val="0"/>
              </a:spcBef>
              <a:spcAft>
                <a:spcPts val="0"/>
              </a:spcAft>
              <a:buNone/>
            </a:pPr>
            <a:r>
              <a:rPr lang="en-US" sz="2000" b="1" i="0" u="none" strike="noStrike" cap="none">
                <a:solidFill>
                  <a:schemeClr val="dk1"/>
                </a:solidFill>
                <a:latin typeface="Calibri"/>
                <a:ea typeface="Calibri"/>
                <a:cs typeface="Calibri"/>
                <a:sym typeface="Calibri"/>
              </a:rPr>
              <a:t>cf --help</a:t>
            </a:r>
            <a:endParaRPr/>
          </a:p>
          <a:p>
            <a:pPr marL="609493" marR="0" lvl="1" indent="0" algn="l" rtl="0">
              <a:spcBef>
                <a:spcPts val="0"/>
              </a:spcBef>
              <a:spcAft>
                <a:spcPts val="0"/>
              </a:spcAft>
              <a:buNone/>
            </a:pPr>
            <a:endParaRPr sz="2000" b="1" i="0" u="none" strike="noStrike" cap="none">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Development tool – VS Code (free, offline, billions of dev) + Extensions (Java Extension pack, Spring Extension pack, Fiori Extension pack and SAP CDS language support)</a:t>
            </a:r>
            <a:endParaRPr/>
          </a:p>
          <a:p>
            <a:pPr marL="609493" marR="0" lvl="1" indent="0" algn="l" rtl="0">
              <a:spcBef>
                <a:spcPts val="0"/>
              </a:spcBef>
              <a:spcAft>
                <a:spcPts val="0"/>
              </a:spcAft>
              <a:buNone/>
            </a:pPr>
            <a:r>
              <a:rPr lang="en-US" sz="2000" b="0" i="0" u="sng" strike="noStrike" cap="none">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https://code.visualstudio.com/download</a:t>
            </a:r>
            <a:endParaRPr sz="2000" b="0" i="0" u="none" strike="noStrike" cap="none">
              <a:solidFill>
                <a:schemeClr val="dk1"/>
              </a:solidFill>
              <a:latin typeface="Calibri"/>
              <a:ea typeface="Calibri"/>
              <a:cs typeface="Calibri"/>
              <a:sym typeface="Calibri"/>
            </a:endParaRPr>
          </a:p>
          <a:p>
            <a:pPr marL="609493" marR="0" lvl="1" indent="0" algn="l" rtl="0">
              <a:spcBef>
                <a:spcPts val="0"/>
              </a:spcBef>
              <a:spcAft>
                <a:spcPts val="0"/>
              </a:spcAft>
              <a:buNone/>
            </a:pPr>
            <a:endParaRPr sz="20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4. Install postgresql database in local machine</a:t>
            </a:r>
            <a:endParaRPr/>
          </a:p>
          <a:p>
            <a:pPr marL="0" marR="0" lvl="0" indent="0" algn="l" rtl="0">
              <a:spcBef>
                <a:spcPts val="0"/>
              </a:spcBef>
              <a:spcAft>
                <a:spcPts val="0"/>
              </a:spcAft>
              <a:buNone/>
            </a:pPr>
            <a:r>
              <a:rPr lang="en-US" sz="2000" u="sng">
                <a:solidFill>
                  <a:schemeClr val="dk1"/>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https://www.postgresql.org/download/windows/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u="sng">
                <a:solidFill>
                  <a:schemeClr val="dk1"/>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https://www.enterprisedb.com/downloads/postgres-postgresql-downloads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982" name="Google Shape;982;p33"/>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Tools and Installation</a:t>
            </a:r>
            <a:endParaRPr sz="3600">
              <a:solidFill>
                <a:schemeClr val="dk1"/>
              </a:solidFill>
              <a:latin typeface="Corben"/>
              <a:ea typeface="Corben"/>
              <a:cs typeface="Corben"/>
              <a:sym typeface="Corben"/>
            </a:endParaRPr>
          </a:p>
        </p:txBody>
      </p:sp>
      <p:pic>
        <p:nvPicPr>
          <p:cNvPr id="983" name="Google Shape;983;p33"/>
          <p:cNvPicPr preferRelativeResize="0"/>
          <p:nvPr/>
        </p:nvPicPr>
        <p:blipFill rotWithShape="1">
          <a:blip r:embed="rId11">
            <a:alphaModFix/>
          </a:blip>
          <a:srcRect/>
          <a:stretch/>
        </p:blipFill>
        <p:spPr>
          <a:xfrm>
            <a:off x="11720196" y="21813"/>
            <a:ext cx="467413" cy="461666"/>
          </a:xfrm>
          <a:prstGeom prst="rect">
            <a:avLst/>
          </a:prstGeom>
          <a:noFill/>
          <a:ln>
            <a:noFill/>
          </a:ln>
        </p:spPr>
      </p:pic>
      <p:sp>
        <p:nvSpPr>
          <p:cNvPr id="984" name="Google Shape;984;p3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985" name="Google Shape;985;p33"/>
          <p:cNvSpPr/>
          <p:nvPr/>
        </p:nvSpPr>
        <p:spPr>
          <a:xfrm>
            <a:off x="8867108" y="5120776"/>
            <a:ext cx="1296144" cy="792088"/>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Cf cli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34"/>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34</a:t>
            </a:fld>
            <a:endParaRPr>
              <a:latin typeface="Quattrocento Sans"/>
              <a:ea typeface="Quattrocento Sans"/>
              <a:cs typeface="Quattrocento Sans"/>
              <a:sym typeface="Quattrocento Sans"/>
            </a:endParaRPr>
          </a:p>
        </p:txBody>
      </p:sp>
      <p:sp>
        <p:nvSpPr>
          <p:cNvPr id="991" name="Google Shape;991;p34"/>
          <p:cNvSpPr txBox="1"/>
          <p:nvPr/>
        </p:nvSpPr>
        <p:spPr>
          <a:xfrm>
            <a:off x="189757" y="646331"/>
            <a:ext cx="11809312" cy="65556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This is a file which we must have to create as a developer to let sap </a:t>
            </a:r>
            <a:r>
              <a:rPr lang="en-US" sz="2000" dirty="0" err="1">
                <a:solidFill>
                  <a:schemeClr val="dk1"/>
                </a:solidFill>
                <a:latin typeface="Calibri"/>
                <a:ea typeface="Calibri"/>
                <a:cs typeface="Calibri"/>
                <a:sym typeface="Calibri"/>
              </a:rPr>
              <a:t>btp</a:t>
            </a:r>
            <a:r>
              <a:rPr lang="en-US" sz="2000" dirty="0">
                <a:solidFill>
                  <a:schemeClr val="dk1"/>
                </a:solidFill>
                <a:latin typeface="Calibri"/>
                <a:ea typeface="Calibri"/>
                <a:cs typeface="Calibri"/>
                <a:sym typeface="Calibri"/>
              </a:rPr>
              <a:t> know everything about our project properties like</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App name</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Size</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Runtime environment – </a:t>
            </a:r>
            <a:r>
              <a:rPr lang="en-US" sz="2000" b="1" dirty="0" err="1">
                <a:solidFill>
                  <a:schemeClr val="dk1"/>
                </a:solidFill>
                <a:latin typeface="Calibri"/>
                <a:ea typeface="Calibri"/>
                <a:cs typeface="Calibri"/>
                <a:sym typeface="Calibri"/>
              </a:rPr>
              <a:t>buildpack</a:t>
            </a:r>
            <a:endParaRPr sz="2000" b="1"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Automatically allocate a URL – random-route</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We can refer the documentation of writing this file</a:t>
            </a:r>
            <a:endParaRPr dirty="0"/>
          </a:p>
          <a:p>
            <a:pPr marL="0" marR="0" lvl="0" indent="0" algn="l" rtl="0">
              <a:spcBef>
                <a:spcPts val="0"/>
              </a:spcBef>
              <a:spcAft>
                <a:spcPts val="0"/>
              </a:spcAft>
              <a:buNone/>
            </a:pPr>
            <a:r>
              <a:rPr lang="en-US" sz="20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https://docs.cloudfoundry.org/devguide/deploy-apps/manifest-attributes.html</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To deploy our first app to BTP</a:t>
            </a:r>
            <a:endParaRPr dirty="0"/>
          </a:p>
          <a:p>
            <a:pPr marL="457200" marR="0" lvl="0" indent="-457200" algn="l" rtl="0">
              <a:spcBef>
                <a:spcPts val="0"/>
              </a:spcBef>
              <a:spcAft>
                <a:spcPts val="0"/>
              </a:spcAft>
              <a:buClr>
                <a:schemeClr val="dk1"/>
              </a:buClr>
              <a:buSzPts val="2000"/>
              <a:buFont typeface="Calibri"/>
              <a:buAutoNum type="arabicPeriod"/>
            </a:pPr>
            <a:r>
              <a:rPr lang="en-US" sz="2000" b="1" dirty="0" err="1">
                <a:solidFill>
                  <a:schemeClr val="dk1"/>
                </a:solidFill>
                <a:latin typeface="Calibri"/>
                <a:ea typeface="Calibri"/>
                <a:cs typeface="Calibri"/>
                <a:sym typeface="Calibri"/>
              </a:rPr>
              <a:t>cf</a:t>
            </a:r>
            <a:r>
              <a:rPr lang="en-US" sz="2000" b="1" dirty="0">
                <a:solidFill>
                  <a:schemeClr val="dk1"/>
                </a:solidFill>
                <a:latin typeface="Calibri"/>
                <a:ea typeface="Calibri"/>
                <a:cs typeface="Calibri"/>
                <a:sym typeface="Calibri"/>
              </a:rPr>
              <a:t> login </a:t>
            </a:r>
            <a:r>
              <a:rPr lang="en-US" sz="2000" dirty="0">
                <a:solidFill>
                  <a:schemeClr val="dk1"/>
                </a:solidFill>
                <a:latin typeface="Calibri"/>
                <a:ea typeface="Calibri"/>
                <a:cs typeface="Calibri"/>
                <a:sym typeface="Calibri"/>
              </a:rPr>
              <a:t>in </a:t>
            </a:r>
            <a:r>
              <a:rPr lang="en-US" sz="2000" b="1" dirty="0">
                <a:solidFill>
                  <a:schemeClr val="dk1"/>
                </a:solidFill>
                <a:latin typeface="Calibri"/>
                <a:ea typeface="Calibri"/>
                <a:cs typeface="Calibri"/>
                <a:sym typeface="Calibri"/>
              </a:rPr>
              <a:t>command prompt </a:t>
            </a:r>
            <a:r>
              <a:rPr lang="en-US" sz="2000" dirty="0">
                <a:solidFill>
                  <a:schemeClr val="dk1"/>
                </a:solidFill>
                <a:latin typeface="Calibri"/>
                <a:ea typeface="Calibri"/>
                <a:cs typeface="Calibri"/>
                <a:sym typeface="Calibri"/>
              </a:rPr>
              <a:t>in vs code, provide sap </a:t>
            </a:r>
            <a:r>
              <a:rPr lang="en-US" sz="2000" dirty="0" err="1">
                <a:solidFill>
                  <a:schemeClr val="dk1"/>
                </a:solidFill>
                <a:latin typeface="Calibri"/>
                <a:ea typeface="Calibri"/>
                <a:cs typeface="Calibri"/>
                <a:sym typeface="Calibri"/>
              </a:rPr>
              <a:t>btp</a:t>
            </a:r>
            <a:r>
              <a:rPr lang="en-US" sz="2000" dirty="0">
                <a:solidFill>
                  <a:schemeClr val="dk1"/>
                </a:solidFill>
                <a:latin typeface="Calibri"/>
                <a:ea typeface="Calibri"/>
                <a:cs typeface="Calibri"/>
                <a:sym typeface="Calibri"/>
              </a:rPr>
              <a:t> a/c credentials to login</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Choose dev space</a:t>
            </a:r>
            <a:endParaRPr dirty="0"/>
          </a:p>
          <a:p>
            <a:pPr marL="457200" marR="0" lvl="0" indent="-457200" algn="l" rtl="0">
              <a:spcBef>
                <a:spcPts val="0"/>
              </a:spcBef>
              <a:spcAft>
                <a:spcPts val="0"/>
              </a:spcAft>
              <a:buClr>
                <a:schemeClr val="dk1"/>
              </a:buClr>
              <a:buSzPts val="2000"/>
              <a:buFont typeface="Calibri"/>
              <a:buAutoNum type="arabicPeriod"/>
            </a:pPr>
            <a:r>
              <a:rPr lang="en-US" sz="2000" b="1" dirty="0" err="1">
                <a:solidFill>
                  <a:schemeClr val="dk1"/>
                </a:solidFill>
                <a:latin typeface="Calibri"/>
                <a:ea typeface="Calibri"/>
                <a:cs typeface="Calibri"/>
                <a:sym typeface="Calibri"/>
              </a:rPr>
              <a:t>cf</a:t>
            </a:r>
            <a:r>
              <a:rPr lang="en-US" sz="2000" b="1" dirty="0">
                <a:solidFill>
                  <a:schemeClr val="dk1"/>
                </a:solidFill>
                <a:latin typeface="Calibri"/>
                <a:ea typeface="Calibri"/>
                <a:cs typeface="Calibri"/>
                <a:sym typeface="Calibri"/>
              </a:rPr>
              <a:t> </a:t>
            </a:r>
            <a:r>
              <a:rPr lang="en-US" sz="2000" b="1" dirty="0" err="1">
                <a:solidFill>
                  <a:schemeClr val="dk1"/>
                </a:solidFill>
                <a:latin typeface="Calibri"/>
                <a:ea typeface="Calibri"/>
                <a:cs typeface="Calibri"/>
                <a:sym typeface="Calibri"/>
              </a:rPr>
              <a:t>buildpacks</a:t>
            </a:r>
            <a:r>
              <a:rPr lang="en-US" sz="2000" b="1" dirty="0">
                <a:solidFill>
                  <a:schemeClr val="dk1"/>
                </a:solidFill>
                <a:latin typeface="Calibri"/>
                <a:ea typeface="Calibri"/>
                <a:cs typeface="Calibri"/>
                <a:sym typeface="Calibri"/>
              </a:rPr>
              <a:t> </a:t>
            </a:r>
            <a:r>
              <a:rPr lang="en-US" sz="2000" dirty="0">
                <a:solidFill>
                  <a:schemeClr val="dk1"/>
                </a:solidFill>
                <a:latin typeface="Calibri"/>
                <a:ea typeface="Calibri"/>
                <a:cs typeface="Calibri"/>
                <a:sym typeface="Calibri"/>
              </a:rPr>
              <a:t>to know which runtimes are supported by BTP CF</a:t>
            </a:r>
            <a:endParaRPr dirty="0"/>
          </a:p>
          <a:p>
            <a:pPr marL="457200" marR="0" lvl="0" indent="-457200" algn="l" rtl="0">
              <a:spcBef>
                <a:spcPts val="0"/>
              </a:spcBef>
              <a:spcAft>
                <a:spcPts val="0"/>
              </a:spcAft>
              <a:buClr>
                <a:schemeClr val="dk1"/>
              </a:buClr>
              <a:buSzPts val="2000"/>
              <a:buFont typeface="Calibri"/>
              <a:buAutoNum type="arabicPeriod"/>
            </a:pPr>
            <a:r>
              <a:rPr lang="en-US" sz="2000" b="1" dirty="0">
                <a:solidFill>
                  <a:schemeClr val="dk1"/>
                </a:solidFill>
                <a:latin typeface="Calibri"/>
                <a:ea typeface="Calibri"/>
                <a:cs typeface="Calibri"/>
                <a:sym typeface="Calibri"/>
              </a:rPr>
              <a:t>cd &lt;</a:t>
            </a:r>
            <a:r>
              <a:rPr lang="en-US" sz="2000" b="1" dirty="0" err="1">
                <a:solidFill>
                  <a:schemeClr val="dk1"/>
                </a:solidFill>
                <a:latin typeface="Calibri"/>
                <a:ea typeface="Calibri"/>
                <a:cs typeface="Calibri"/>
                <a:sym typeface="Calibri"/>
              </a:rPr>
              <a:t>projectdir</a:t>
            </a:r>
            <a:r>
              <a:rPr lang="en-US" sz="2000" b="1" dirty="0">
                <a:solidFill>
                  <a:schemeClr val="dk1"/>
                </a:solidFill>
                <a:latin typeface="Calibri"/>
                <a:ea typeface="Calibri"/>
                <a:cs typeface="Calibri"/>
                <a:sym typeface="Calibri"/>
              </a:rPr>
              <a:t>&gt;</a:t>
            </a:r>
            <a:endParaRPr dirty="0"/>
          </a:p>
          <a:p>
            <a:pPr marL="457200" marR="0" lvl="0" indent="-457200" algn="l" rtl="0">
              <a:spcBef>
                <a:spcPts val="0"/>
              </a:spcBef>
              <a:spcAft>
                <a:spcPts val="0"/>
              </a:spcAft>
              <a:buClr>
                <a:schemeClr val="dk1"/>
              </a:buClr>
              <a:buSzPts val="2000"/>
              <a:buFont typeface="Calibri"/>
              <a:buAutoNum type="arabicPeriod"/>
            </a:pPr>
            <a:r>
              <a:rPr lang="en-US" sz="2000" b="1" dirty="0" err="1">
                <a:solidFill>
                  <a:schemeClr val="dk1"/>
                </a:solidFill>
                <a:latin typeface="Calibri"/>
                <a:ea typeface="Calibri"/>
                <a:cs typeface="Calibri"/>
                <a:sym typeface="Calibri"/>
              </a:rPr>
              <a:t>cf</a:t>
            </a:r>
            <a:r>
              <a:rPr lang="en-US" sz="2000" b="1" dirty="0">
                <a:solidFill>
                  <a:schemeClr val="dk1"/>
                </a:solidFill>
                <a:latin typeface="Calibri"/>
                <a:ea typeface="Calibri"/>
                <a:cs typeface="Calibri"/>
                <a:sym typeface="Calibri"/>
              </a:rPr>
              <a:t> push </a:t>
            </a:r>
            <a:r>
              <a:rPr lang="en-US" sz="2000" dirty="0">
                <a:solidFill>
                  <a:schemeClr val="dk1"/>
                </a:solidFill>
                <a:latin typeface="Calibri"/>
                <a:ea typeface="Calibri"/>
                <a:cs typeface="Calibri"/>
                <a:sym typeface="Calibri"/>
              </a:rPr>
              <a:t>to start deploying our app, which reads the </a:t>
            </a:r>
            <a:r>
              <a:rPr lang="en-US" sz="2000" dirty="0" err="1">
                <a:solidFill>
                  <a:schemeClr val="dk1"/>
                </a:solidFill>
                <a:latin typeface="Calibri"/>
                <a:ea typeface="Calibri"/>
                <a:cs typeface="Calibri"/>
                <a:sym typeface="Calibri"/>
              </a:rPr>
              <a:t>manifest.yml</a:t>
            </a:r>
            <a:r>
              <a:rPr lang="en-US" sz="2000" dirty="0">
                <a:solidFill>
                  <a:schemeClr val="dk1"/>
                </a:solidFill>
                <a:latin typeface="Calibri"/>
                <a:ea typeface="Calibri"/>
                <a:cs typeface="Calibri"/>
                <a:sym typeface="Calibri"/>
              </a:rPr>
              <a:t> file and deploys the app</a:t>
            </a:r>
            <a:endParaRPr dirty="0"/>
          </a:p>
          <a:p>
            <a:pPr marL="457200" marR="0" lvl="0" indent="-457200" algn="l" rtl="0">
              <a:spcBef>
                <a:spcPts val="0"/>
              </a:spcBef>
              <a:spcAft>
                <a:spcPts val="0"/>
              </a:spcAft>
              <a:buClr>
                <a:schemeClr val="dk1"/>
              </a:buClr>
              <a:buSzPts val="2000"/>
              <a:buFont typeface="Calibri"/>
              <a:buAutoNum type="arabicPeriod"/>
            </a:pPr>
            <a:r>
              <a:rPr lang="en-US" sz="2000" b="1" dirty="0" err="1">
                <a:solidFill>
                  <a:schemeClr val="dk1"/>
                </a:solidFill>
                <a:latin typeface="Calibri"/>
                <a:ea typeface="Calibri"/>
                <a:cs typeface="Calibri"/>
                <a:sym typeface="Calibri"/>
              </a:rPr>
              <a:t>cf</a:t>
            </a:r>
            <a:r>
              <a:rPr lang="en-US" sz="2000" b="1" dirty="0">
                <a:solidFill>
                  <a:schemeClr val="dk1"/>
                </a:solidFill>
                <a:latin typeface="Calibri"/>
                <a:ea typeface="Calibri"/>
                <a:cs typeface="Calibri"/>
                <a:sym typeface="Calibri"/>
              </a:rPr>
              <a:t> logs &lt;</a:t>
            </a:r>
            <a:r>
              <a:rPr lang="en-US" sz="2000" b="1" dirty="0" err="1">
                <a:solidFill>
                  <a:schemeClr val="dk1"/>
                </a:solidFill>
                <a:latin typeface="Calibri"/>
                <a:ea typeface="Calibri"/>
                <a:cs typeface="Calibri"/>
                <a:sym typeface="Calibri"/>
              </a:rPr>
              <a:t>appname</a:t>
            </a:r>
            <a:r>
              <a:rPr lang="en-US" sz="2000" b="1" dirty="0">
                <a:solidFill>
                  <a:schemeClr val="dk1"/>
                </a:solidFill>
                <a:latin typeface="Calibri"/>
                <a:ea typeface="Calibri"/>
                <a:cs typeface="Calibri"/>
                <a:sym typeface="Calibri"/>
              </a:rPr>
              <a:t>&gt; </a:t>
            </a:r>
            <a:r>
              <a:rPr lang="en-US" sz="2000" dirty="0">
                <a:solidFill>
                  <a:schemeClr val="dk1"/>
                </a:solidFill>
                <a:latin typeface="Calibri"/>
                <a:ea typeface="Calibri"/>
                <a:cs typeface="Calibri"/>
                <a:sym typeface="Calibri"/>
              </a:rPr>
              <a:t>command to check the log of our app</a:t>
            </a:r>
            <a:endParaRPr dirty="0"/>
          </a:p>
          <a:p>
            <a:pPr marL="457200" marR="0" lvl="0" indent="-457200" algn="l" rtl="0">
              <a:spcBef>
                <a:spcPts val="0"/>
              </a:spcBef>
              <a:spcAft>
                <a:spcPts val="0"/>
              </a:spcAft>
              <a:buClr>
                <a:schemeClr val="dk1"/>
              </a:buClr>
              <a:buSzPts val="2000"/>
              <a:buFont typeface="Calibri"/>
              <a:buAutoNum type="arabicPeriod"/>
            </a:pPr>
            <a:r>
              <a:rPr lang="en-US" sz="2000" b="1" dirty="0" err="1">
                <a:solidFill>
                  <a:schemeClr val="dk1"/>
                </a:solidFill>
                <a:latin typeface="Calibri"/>
                <a:ea typeface="Calibri"/>
                <a:cs typeface="Calibri"/>
                <a:sym typeface="Calibri"/>
              </a:rPr>
              <a:t>cf</a:t>
            </a:r>
            <a:r>
              <a:rPr lang="en-US" sz="2000" b="1" dirty="0">
                <a:solidFill>
                  <a:schemeClr val="dk1"/>
                </a:solidFill>
                <a:latin typeface="Calibri"/>
                <a:ea typeface="Calibri"/>
                <a:cs typeface="Calibri"/>
                <a:sym typeface="Calibri"/>
              </a:rPr>
              <a:t> scale &lt;</a:t>
            </a:r>
            <a:r>
              <a:rPr lang="en-US" sz="2000" b="1" dirty="0" err="1">
                <a:solidFill>
                  <a:schemeClr val="dk1"/>
                </a:solidFill>
                <a:latin typeface="Calibri"/>
                <a:ea typeface="Calibri"/>
                <a:cs typeface="Calibri"/>
                <a:sym typeface="Calibri"/>
              </a:rPr>
              <a:t>appname</a:t>
            </a:r>
            <a:r>
              <a:rPr lang="en-US" sz="2000" b="1" dirty="0">
                <a:solidFill>
                  <a:schemeClr val="dk1"/>
                </a:solidFill>
                <a:latin typeface="Calibri"/>
                <a:ea typeface="Calibri"/>
                <a:cs typeface="Calibri"/>
                <a:sym typeface="Calibri"/>
              </a:rPr>
              <a:t>&gt; -</a:t>
            </a:r>
            <a:r>
              <a:rPr lang="en-US" sz="2000" b="1" dirty="0" err="1">
                <a:solidFill>
                  <a:schemeClr val="dk1"/>
                </a:solidFill>
                <a:latin typeface="Calibri"/>
                <a:ea typeface="Calibri"/>
                <a:cs typeface="Calibri"/>
                <a:sym typeface="Calibri"/>
              </a:rPr>
              <a:t>i</a:t>
            </a:r>
            <a:r>
              <a:rPr lang="en-US" sz="2000" b="1" dirty="0">
                <a:solidFill>
                  <a:schemeClr val="dk1"/>
                </a:solidFill>
                <a:latin typeface="Calibri"/>
                <a:ea typeface="Calibri"/>
                <a:cs typeface="Calibri"/>
                <a:sym typeface="Calibri"/>
              </a:rPr>
              <a:t> 2</a:t>
            </a:r>
            <a:endParaRPr dirty="0"/>
          </a:p>
          <a:p>
            <a:pPr marL="457200" marR="0" lvl="0" indent="-457200" algn="l" rtl="0">
              <a:spcBef>
                <a:spcPts val="0"/>
              </a:spcBef>
              <a:spcAft>
                <a:spcPts val="0"/>
              </a:spcAft>
              <a:buClr>
                <a:schemeClr val="dk1"/>
              </a:buClr>
              <a:buSzPts val="2000"/>
              <a:buFont typeface="Calibri"/>
              <a:buAutoNum type="arabicPeriod"/>
            </a:pPr>
            <a:r>
              <a:rPr lang="en-US" sz="2000" b="1" dirty="0" err="1">
                <a:solidFill>
                  <a:schemeClr val="dk1"/>
                </a:solidFill>
                <a:latin typeface="Calibri"/>
                <a:ea typeface="Calibri"/>
                <a:cs typeface="Calibri"/>
                <a:sym typeface="Calibri"/>
              </a:rPr>
              <a:t>cf</a:t>
            </a:r>
            <a:r>
              <a:rPr lang="en-US" sz="2000" b="1" dirty="0">
                <a:solidFill>
                  <a:schemeClr val="dk1"/>
                </a:solidFill>
                <a:latin typeface="Calibri"/>
                <a:ea typeface="Calibri"/>
                <a:cs typeface="Calibri"/>
                <a:sym typeface="Calibri"/>
              </a:rPr>
              <a:t> scale &lt;</a:t>
            </a:r>
            <a:r>
              <a:rPr lang="en-US" sz="2000" b="1" dirty="0" err="1">
                <a:solidFill>
                  <a:schemeClr val="dk1"/>
                </a:solidFill>
                <a:latin typeface="Calibri"/>
                <a:ea typeface="Calibri"/>
                <a:cs typeface="Calibri"/>
                <a:sym typeface="Calibri"/>
              </a:rPr>
              <a:t>appname</a:t>
            </a:r>
            <a:r>
              <a:rPr lang="en-US" sz="2000" b="1" dirty="0">
                <a:solidFill>
                  <a:schemeClr val="dk1"/>
                </a:solidFill>
                <a:latin typeface="Calibri"/>
                <a:ea typeface="Calibri"/>
                <a:cs typeface="Calibri"/>
                <a:sym typeface="Calibri"/>
              </a:rPr>
              <a:t>&gt; -m 1024M</a:t>
            </a:r>
            <a:endParaRPr dirty="0"/>
          </a:p>
          <a:p>
            <a:pPr marL="457200" marR="0" lvl="0" indent="-330200" algn="l" rtl="0">
              <a:spcBef>
                <a:spcPts val="0"/>
              </a:spcBef>
              <a:spcAft>
                <a:spcPts val="0"/>
              </a:spcAft>
              <a:buClr>
                <a:schemeClr val="dk1"/>
              </a:buClr>
              <a:buSzPts val="2000"/>
              <a:buFont typeface="Calibri"/>
              <a:buNone/>
            </a:pPr>
            <a:endParaRPr sz="2000" b="1" dirty="0">
              <a:solidFill>
                <a:schemeClr val="dk1"/>
              </a:solidFill>
              <a:latin typeface="Calibri"/>
              <a:ea typeface="Calibri"/>
              <a:cs typeface="Calibri"/>
              <a:sym typeface="Calibri"/>
            </a:endParaRPr>
          </a:p>
          <a:p>
            <a:pPr marL="457200" marR="0" lvl="0" indent="-330200" algn="l" rtl="0">
              <a:spcBef>
                <a:spcPts val="0"/>
              </a:spcBef>
              <a:spcAft>
                <a:spcPts val="0"/>
              </a:spcAft>
              <a:buClr>
                <a:schemeClr val="dk1"/>
              </a:buClr>
              <a:buSzPts val="2000"/>
              <a:buFont typeface="Calibri"/>
              <a:buNone/>
            </a:pPr>
            <a:endParaRPr sz="2000" b="1" dirty="0">
              <a:solidFill>
                <a:schemeClr val="dk1"/>
              </a:solidFill>
              <a:latin typeface="Calibri"/>
              <a:ea typeface="Calibri"/>
              <a:cs typeface="Calibri"/>
              <a:sym typeface="Calibri"/>
            </a:endParaRPr>
          </a:p>
          <a:p>
            <a:pPr marL="457200" marR="0" lvl="0" indent="-330200" algn="l" rtl="0">
              <a:spcBef>
                <a:spcPts val="0"/>
              </a:spcBef>
              <a:spcAft>
                <a:spcPts val="0"/>
              </a:spcAft>
              <a:buClr>
                <a:schemeClr val="dk1"/>
              </a:buClr>
              <a:buSzPts val="2000"/>
              <a:buFont typeface="Calibri"/>
              <a:buNone/>
            </a:pPr>
            <a:endParaRPr sz="2000" dirty="0">
              <a:solidFill>
                <a:schemeClr val="dk1"/>
              </a:solidFill>
              <a:latin typeface="Calibri"/>
              <a:ea typeface="Calibri"/>
              <a:cs typeface="Calibri"/>
              <a:sym typeface="Calibri"/>
            </a:endParaRPr>
          </a:p>
        </p:txBody>
      </p:sp>
      <p:sp>
        <p:nvSpPr>
          <p:cNvPr id="992" name="Google Shape;992;p34"/>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manifest.yml</a:t>
            </a:r>
            <a:endParaRPr sz="3600">
              <a:solidFill>
                <a:schemeClr val="dk1"/>
              </a:solidFill>
              <a:latin typeface="Corben"/>
              <a:ea typeface="Corben"/>
              <a:cs typeface="Corben"/>
              <a:sym typeface="Corben"/>
            </a:endParaRPr>
          </a:p>
        </p:txBody>
      </p:sp>
      <p:pic>
        <p:nvPicPr>
          <p:cNvPr id="993" name="Google Shape;993;p34"/>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994" name="Google Shape;994;p34"/>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3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35</a:t>
            </a:fld>
            <a:endParaRPr>
              <a:latin typeface="Quattrocento Sans"/>
              <a:ea typeface="Quattrocento Sans"/>
              <a:cs typeface="Quattrocento Sans"/>
              <a:sym typeface="Quattrocento Sans"/>
            </a:endParaRPr>
          </a:p>
        </p:txBody>
      </p:sp>
      <p:sp>
        <p:nvSpPr>
          <p:cNvPr id="1000" name="Google Shape;1000;p3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Behind the scene</a:t>
            </a:r>
            <a:endParaRPr sz="3600">
              <a:solidFill>
                <a:schemeClr val="dk1"/>
              </a:solidFill>
              <a:latin typeface="Corben"/>
              <a:ea typeface="Corben"/>
              <a:cs typeface="Corben"/>
              <a:sym typeface="Corben"/>
            </a:endParaRPr>
          </a:p>
        </p:txBody>
      </p:sp>
      <p:pic>
        <p:nvPicPr>
          <p:cNvPr id="1001" name="Google Shape;1001;p35"/>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002" name="Google Shape;1002;p3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6"/>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36</a:t>
            </a:fld>
            <a:endParaRPr>
              <a:latin typeface="Quattrocento Sans"/>
              <a:ea typeface="Quattrocento Sans"/>
              <a:cs typeface="Quattrocento Sans"/>
              <a:sym typeface="Quattrocento Sans"/>
            </a:endParaRPr>
          </a:p>
        </p:txBody>
      </p:sp>
      <p:sp>
        <p:nvSpPr>
          <p:cNvPr id="1008" name="Google Shape;1008;p36"/>
          <p:cNvSpPr txBox="1"/>
          <p:nvPr/>
        </p:nvSpPr>
        <p:spPr>
          <a:xfrm>
            <a:off x="261764" y="692696"/>
            <a:ext cx="1180931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Framework – collection of libraries, classes, which contains ready to use patterns and code. </a:t>
            </a:r>
            <a:endParaRPr sz="2000">
              <a:solidFill>
                <a:schemeClr val="dk1"/>
              </a:solidFill>
              <a:latin typeface="Calibri"/>
              <a:ea typeface="Calibri"/>
              <a:cs typeface="Calibri"/>
              <a:sym typeface="Calibri"/>
            </a:endParaRPr>
          </a:p>
        </p:txBody>
      </p:sp>
      <p:sp>
        <p:nvSpPr>
          <p:cNvPr id="1009" name="Google Shape;1009;p36"/>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Why we need frameworks to develop apps?</a:t>
            </a:r>
            <a:endParaRPr sz="3600">
              <a:solidFill>
                <a:schemeClr val="dk1"/>
              </a:solidFill>
              <a:latin typeface="Corben"/>
              <a:ea typeface="Corben"/>
              <a:cs typeface="Corben"/>
              <a:sym typeface="Corben"/>
            </a:endParaRPr>
          </a:p>
        </p:txBody>
      </p:sp>
      <p:pic>
        <p:nvPicPr>
          <p:cNvPr id="1010" name="Google Shape;1010;p36"/>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011" name="Google Shape;1011;p36"/>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012" name="Google Shape;1012;p36"/>
          <p:cNvSpPr txBox="1"/>
          <p:nvPr/>
        </p:nvSpPr>
        <p:spPr>
          <a:xfrm>
            <a:off x="2998068" y="4640820"/>
            <a:ext cx="906940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Framework – always used to standardize our complicated development in real-time. It outlines the golden rules which can be applied in the development of our application. There are many tasks which will be taken away from developer by the framework so the developer can focus on the domain knowledge and build application by writing minimal amount of code. E.g. CAP, RAP, BOPF. Node – Loopback, express, Nginx Java- Spring, EJB, Hibernate, struts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3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37</a:t>
            </a:fld>
            <a:endParaRPr>
              <a:latin typeface="Quattrocento Sans"/>
              <a:ea typeface="Quattrocento Sans"/>
              <a:cs typeface="Quattrocento Sans"/>
              <a:sym typeface="Quattrocento Sans"/>
            </a:endParaRPr>
          </a:p>
        </p:txBody>
      </p:sp>
      <p:sp>
        <p:nvSpPr>
          <p:cNvPr id="1018" name="Google Shape;1018;p37"/>
          <p:cNvSpPr txBox="1"/>
          <p:nvPr/>
        </p:nvSpPr>
        <p:spPr>
          <a:xfrm>
            <a:off x="189757" y="646331"/>
            <a:ext cx="118093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It is a framework used by Java programmers in java language and helps us to develop complex applications like – UI based apps, cloud microservice based apps with security, cloud native apps, enterprise grade apps, web apps, portals etc.</a:t>
            </a:r>
            <a:endParaRPr sz="2400" dirty="0">
              <a:solidFill>
                <a:schemeClr val="dk1"/>
              </a:solidFill>
              <a:latin typeface="Calibri"/>
              <a:ea typeface="Calibri"/>
              <a:cs typeface="Calibri"/>
              <a:sym typeface="Calibri"/>
            </a:endParaRPr>
          </a:p>
        </p:txBody>
      </p:sp>
      <p:sp>
        <p:nvSpPr>
          <p:cNvPr id="1019" name="Google Shape;1019;p3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Spring framework</a:t>
            </a:r>
            <a:endParaRPr sz="3600">
              <a:solidFill>
                <a:schemeClr val="dk1"/>
              </a:solidFill>
              <a:latin typeface="Corben"/>
              <a:ea typeface="Corben"/>
              <a:cs typeface="Corben"/>
              <a:sym typeface="Corben"/>
            </a:endParaRPr>
          </a:p>
        </p:txBody>
      </p:sp>
      <p:pic>
        <p:nvPicPr>
          <p:cNvPr id="1020" name="Google Shape;1020;p3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021" name="Google Shape;1021;p3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022" name="Google Shape;1022;p37"/>
          <p:cNvSpPr txBox="1"/>
          <p:nvPr/>
        </p:nvSpPr>
        <p:spPr>
          <a:xfrm>
            <a:off x="4323247" y="5598470"/>
            <a:ext cx="7396949" cy="138499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Takes away lots of work from developer in-terms of creating and managing the objects of the class – IOC / Dependency injection</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It provides runtime environment for complex microservice apps</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Supports lifecycle methods</a:t>
            </a:r>
            <a:endParaRPr/>
          </a:p>
          <a:p>
            <a:pPr marL="342900" marR="0" lvl="0" indent="-342900" algn="l" rtl="0">
              <a:spcBef>
                <a:spcPts val="0"/>
              </a:spcBef>
              <a:spcAft>
                <a:spcPts val="0"/>
              </a:spcAft>
              <a:buClr>
                <a:schemeClr val="dk1"/>
              </a:buClr>
              <a:buSzPts val="1400"/>
              <a:buFont typeface="Calibri"/>
              <a:buAutoNum type="arabicPeriod"/>
            </a:pPr>
            <a:r>
              <a:rPr lang="en-US" sz="1400">
                <a:solidFill>
                  <a:schemeClr val="dk1"/>
                </a:solidFill>
                <a:latin typeface="Calibri"/>
                <a:ea typeface="Calibri"/>
                <a:cs typeface="Calibri"/>
                <a:sym typeface="Calibri"/>
              </a:rPr>
              <a:t>All the objects are loosely coupled</a:t>
            </a:r>
            <a:endParaRPr/>
          </a:p>
          <a:p>
            <a:pPr marL="342900" marR="0" lvl="0" indent="-254000" algn="l" rtl="0">
              <a:spcBef>
                <a:spcPts val="0"/>
              </a:spcBef>
              <a:spcAft>
                <a:spcPts val="0"/>
              </a:spcAft>
              <a:buClr>
                <a:schemeClr val="dk1"/>
              </a:buClr>
              <a:buSzPts val="1400"/>
              <a:buFont typeface="Calibri"/>
              <a:buNone/>
            </a:pPr>
            <a:endParaRPr sz="1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3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38</a:t>
            </a:fld>
            <a:endParaRPr>
              <a:latin typeface="Quattrocento Sans"/>
              <a:ea typeface="Quattrocento Sans"/>
              <a:cs typeface="Quattrocento Sans"/>
              <a:sym typeface="Quattrocento Sans"/>
            </a:endParaRPr>
          </a:p>
        </p:txBody>
      </p:sp>
      <p:sp>
        <p:nvSpPr>
          <p:cNvPr id="1028" name="Google Shape;1028;p3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Lose coupling and dependency</a:t>
            </a:r>
            <a:endParaRPr sz="3600">
              <a:solidFill>
                <a:schemeClr val="dk1"/>
              </a:solidFill>
              <a:latin typeface="Corben"/>
              <a:ea typeface="Corben"/>
              <a:cs typeface="Corben"/>
              <a:sym typeface="Corben"/>
            </a:endParaRPr>
          </a:p>
        </p:txBody>
      </p:sp>
      <p:pic>
        <p:nvPicPr>
          <p:cNvPr id="1029" name="Google Shape;1029;p3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030" name="Google Shape;1030;p3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39"/>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39</a:t>
            </a:fld>
            <a:endParaRPr>
              <a:latin typeface="Quattrocento Sans"/>
              <a:ea typeface="Quattrocento Sans"/>
              <a:cs typeface="Quattrocento Sans"/>
              <a:sym typeface="Quattrocento Sans"/>
            </a:endParaRPr>
          </a:p>
        </p:txBody>
      </p:sp>
      <p:sp>
        <p:nvSpPr>
          <p:cNvPr id="1036" name="Google Shape;1036;p39"/>
          <p:cNvSpPr txBox="1"/>
          <p:nvPr/>
        </p:nvSpPr>
        <p:spPr>
          <a:xfrm>
            <a:off x="189757" y="646331"/>
            <a:ext cx="11809312"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When we build a spring project, we need pivotal spring libraries in our computer, we need to know all dependencies, we need to create a project structure, make sure all dependencies etc. We can ask spring boot to initialize a project by telling our use case. Once the project is created, the </a:t>
            </a:r>
            <a:r>
              <a:rPr lang="en-US" sz="2400" b="1">
                <a:solidFill>
                  <a:schemeClr val="dk1"/>
                </a:solidFill>
                <a:latin typeface="Calibri"/>
                <a:ea typeface="Calibri"/>
                <a:cs typeface="Calibri"/>
                <a:sym typeface="Calibri"/>
              </a:rPr>
              <a:t>maven</a:t>
            </a:r>
            <a:r>
              <a:rPr lang="en-US" sz="2400">
                <a:solidFill>
                  <a:schemeClr val="dk1"/>
                </a:solidFill>
                <a:latin typeface="Calibri"/>
                <a:ea typeface="Calibri"/>
                <a:cs typeface="Calibri"/>
                <a:sym typeface="Calibri"/>
              </a:rPr>
              <a:t> will download the required libraries, we need to tell all libs which we want in </a:t>
            </a:r>
            <a:r>
              <a:rPr lang="en-US" sz="2400" b="1">
                <a:solidFill>
                  <a:schemeClr val="dk1"/>
                </a:solidFill>
                <a:latin typeface="Calibri"/>
                <a:ea typeface="Calibri"/>
                <a:cs typeface="Calibri"/>
                <a:sym typeface="Calibri"/>
              </a:rPr>
              <a:t>pom.xml </a:t>
            </a:r>
            <a:r>
              <a:rPr lang="en-US" sz="2400">
                <a:solidFill>
                  <a:schemeClr val="dk1"/>
                </a:solidFill>
                <a:latin typeface="Calibri"/>
                <a:ea typeface="Calibri"/>
                <a:cs typeface="Calibri"/>
                <a:sym typeface="Calibri"/>
              </a:rPr>
              <a:t>file to maven. Spring boot creates a project based on already proven project skeleton, it creates a production ready app.</a:t>
            </a:r>
            <a:endParaRPr sz="2400">
              <a:solidFill>
                <a:schemeClr val="dk1"/>
              </a:solidFill>
              <a:latin typeface="Calibri"/>
              <a:ea typeface="Calibri"/>
              <a:cs typeface="Calibri"/>
              <a:sym typeface="Calibri"/>
            </a:endParaRPr>
          </a:p>
        </p:txBody>
      </p:sp>
      <p:sp>
        <p:nvSpPr>
          <p:cNvPr id="1037" name="Google Shape;1037;p3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Spring Boot</a:t>
            </a:r>
            <a:endParaRPr sz="3600">
              <a:solidFill>
                <a:schemeClr val="dk1"/>
              </a:solidFill>
              <a:latin typeface="Corben"/>
              <a:ea typeface="Corben"/>
              <a:cs typeface="Corben"/>
              <a:sym typeface="Corben"/>
            </a:endParaRPr>
          </a:p>
        </p:txBody>
      </p:sp>
      <p:pic>
        <p:nvPicPr>
          <p:cNvPr id="1038" name="Google Shape;1038;p39"/>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039" name="Google Shape;1039;p3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
          <p:cNvSpPr/>
          <p:nvPr/>
        </p:nvSpPr>
        <p:spPr>
          <a:xfrm>
            <a:off x="-1" y="6614588"/>
            <a:ext cx="2437765" cy="2513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407" name="Google Shape;407;p4"/>
          <p:cNvSpPr/>
          <p:nvPr/>
        </p:nvSpPr>
        <p:spPr>
          <a:xfrm>
            <a:off x="2437765" y="6614588"/>
            <a:ext cx="2437765" cy="25139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408" name="Google Shape;408;p4"/>
          <p:cNvSpPr/>
          <p:nvPr/>
        </p:nvSpPr>
        <p:spPr>
          <a:xfrm>
            <a:off x="4875530" y="6614588"/>
            <a:ext cx="2437765" cy="25139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409" name="Google Shape;409;p4"/>
          <p:cNvSpPr/>
          <p:nvPr/>
        </p:nvSpPr>
        <p:spPr>
          <a:xfrm>
            <a:off x="7313295" y="6614588"/>
            <a:ext cx="2437765" cy="25139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410" name="Google Shape;410;p4"/>
          <p:cNvSpPr/>
          <p:nvPr/>
        </p:nvSpPr>
        <p:spPr>
          <a:xfrm>
            <a:off x="9751060" y="6614588"/>
            <a:ext cx="2437765" cy="25139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411" name="Google Shape;411;p4"/>
          <p:cNvSpPr/>
          <p:nvPr/>
        </p:nvSpPr>
        <p:spPr>
          <a:xfrm>
            <a:off x="1366519" y="1706225"/>
            <a:ext cx="3878076" cy="4373984"/>
          </a:xfrm>
          <a:custGeom>
            <a:avLst/>
            <a:gdLst/>
            <a:ahLst/>
            <a:cxnLst/>
            <a:rect l="l" t="t" r="r" b="b"/>
            <a:pathLst>
              <a:path w="1185" h="1337" extrusionOk="0">
                <a:moveTo>
                  <a:pt x="0" y="398"/>
                </a:moveTo>
                <a:cubicBezTo>
                  <a:pt x="0" y="358"/>
                  <a:pt x="28" y="310"/>
                  <a:pt x="62" y="291"/>
                </a:cubicBezTo>
                <a:cubicBezTo>
                  <a:pt x="531" y="20"/>
                  <a:pt x="531" y="20"/>
                  <a:pt x="531" y="20"/>
                </a:cubicBezTo>
                <a:cubicBezTo>
                  <a:pt x="565" y="0"/>
                  <a:pt x="620" y="0"/>
                  <a:pt x="654" y="20"/>
                </a:cubicBezTo>
                <a:cubicBezTo>
                  <a:pt x="1124" y="291"/>
                  <a:pt x="1124" y="291"/>
                  <a:pt x="1124" y="291"/>
                </a:cubicBezTo>
                <a:cubicBezTo>
                  <a:pt x="1158" y="310"/>
                  <a:pt x="1185" y="358"/>
                  <a:pt x="1185" y="398"/>
                </a:cubicBezTo>
                <a:cubicBezTo>
                  <a:pt x="1185" y="939"/>
                  <a:pt x="1185" y="939"/>
                  <a:pt x="1185" y="939"/>
                </a:cubicBezTo>
                <a:cubicBezTo>
                  <a:pt x="1185" y="979"/>
                  <a:pt x="1158" y="1027"/>
                  <a:pt x="1124" y="1046"/>
                </a:cubicBezTo>
                <a:cubicBezTo>
                  <a:pt x="654" y="1317"/>
                  <a:pt x="654" y="1317"/>
                  <a:pt x="654" y="1317"/>
                </a:cubicBezTo>
                <a:cubicBezTo>
                  <a:pt x="620" y="1337"/>
                  <a:pt x="565" y="1337"/>
                  <a:pt x="531" y="1317"/>
                </a:cubicBezTo>
                <a:cubicBezTo>
                  <a:pt x="62" y="1046"/>
                  <a:pt x="62" y="1046"/>
                  <a:pt x="62" y="1046"/>
                </a:cubicBezTo>
                <a:cubicBezTo>
                  <a:pt x="28" y="1027"/>
                  <a:pt x="0" y="979"/>
                  <a:pt x="0" y="939"/>
                </a:cubicBezTo>
                <a:lnTo>
                  <a:pt x="0" y="398"/>
                </a:lnTo>
                <a:close/>
              </a:path>
            </a:pathLst>
          </a:custGeom>
          <a:gradFill>
            <a:gsLst>
              <a:gs pos="0">
                <a:schemeClr val="accent1"/>
              </a:gs>
              <a:gs pos="100000">
                <a:schemeClr val="accent3"/>
              </a:gs>
            </a:gsLst>
            <a:lin ang="8100000" scaled="0"/>
          </a:gra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412" name="Google Shape;412;p4"/>
          <p:cNvSpPr txBox="1">
            <a:spLocks noGrp="1"/>
          </p:cNvSpPr>
          <p:nvPr>
            <p:ph type="sldNum" idx="4294967295"/>
          </p:nvPr>
        </p:nvSpPr>
        <p:spPr>
          <a:xfrm>
            <a:off x="11508463" y="257598"/>
            <a:ext cx="406571" cy="29157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413" name="Google Shape;413;p4"/>
          <p:cNvPicPr preferRelativeResize="0">
            <a:picLocks noGrp="1"/>
          </p:cNvPicPr>
          <p:nvPr>
            <p:ph type="pic" idx="4"/>
          </p:nvPr>
        </p:nvPicPr>
        <p:blipFill rotWithShape="1">
          <a:blip r:embed="rId3">
            <a:alphaModFix/>
          </a:blip>
          <a:srcRect l="20193" r="20193"/>
          <a:stretch/>
        </p:blipFill>
        <p:spPr>
          <a:xfrm>
            <a:off x="1790296" y="2331873"/>
            <a:ext cx="3179247" cy="3556533"/>
          </a:xfrm>
          <a:prstGeom prst="rect">
            <a:avLst/>
          </a:prstGeom>
          <a:noFill/>
          <a:ln>
            <a:noFill/>
          </a:ln>
        </p:spPr>
      </p:pic>
      <p:sp>
        <p:nvSpPr>
          <p:cNvPr id="414" name="Google Shape;414;p4"/>
          <p:cNvSpPr txBox="1"/>
          <p:nvPr/>
        </p:nvSpPr>
        <p:spPr>
          <a:xfrm>
            <a:off x="45740" y="279132"/>
            <a:ext cx="2808158" cy="41266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3200"/>
              <a:buFont typeface="Corben"/>
              <a:buNone/>
            </a:pPr>
            <a:r>
              <a:rPr lang="en-US" sz="3200" b="0">
                <a:solidFill>
                  <a:schemeClr val="lt1"/>
                </a:solidFill>
                <a:latin typeface="Corben"/>
                <a:ea typeface="Corben"/>
                <a:cs typeface="Corben"/>
                <a:sym typeface="Corben"/>
              </a:rPr>
              <a:t>Abraham</a:t>
            </a:r>
            <a:endParaRPr/>
          </a:p>
        </p:txBody>
      </p:sp>
      <p:sp>
        <p:nvSpPr>
          <p:cNvPr id="415" name="Google Shape;415;p4"/>
          <p:cNvSpPr txBox="1"/>
          <p:nvPr/>
        </p:nvSpPr>
        <p:spPr>
          <a:xfrm>
            <a:off x="2494012" y="342163"/>
            <a:ext cx="7317900" cy="558433"/>
          </a:xfrm>
          <a:prstGeom prst="rect">
            <a:avLst/>
          </a:prstGeom>
          <a:noFill/>
          <a:ln>
            <a:noFill/>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chemeClr val="lt1"/>
              </a:buClr>
              <a:buSzPts val="1800"/>
              <a:buFont typeface="Arial"/>
              <a:buNone/>
            </a:pPr>
            <a:r>
              <a:rPr lang="en-US" sz="1800" b="0" i="0" u="none" strike="noStrike">
                <a:solidFill>
                  <a:schemeClr val="lt1"/>
                </a:solidFill>
                <a:latin typeface="Calibri"/>
                <a:ea typeface="Calibri"/>
                <a:cs typeface="Calibri"/>
                <a:sym typeface="Calibri"/>
              </a:rPr>
              <a:t>Software developer | Technical Advocate | SAP Enthusiast</a:t>
            </a:r>
            <a:endParaRPr/>
          </a:p>
          <a:p>
            <a:pPr marL="0" marR="0" lvl="0" indent="0" algn="ctr" rtl="0">
              <a:lnSpc>
                <a:spcPct val="90000"/>
              </a:lnSpc>
              <a:spcBef>
                <a:spcPts val="0"/>
              </a:spcBef>
              <a:spcAft>
                <a:spcPts val="0"/>
              </a:spcAft>
              <a:buClr>
                <a:srgbClr val="FFC000"/>
              </a:buClr>
              <a:buSzPts val="1800"/>
              <a:buFont typeface="Arial"/>
              <a:buNone/>
            </a:pPr>
            <a:r>
              <a:rPr lang="en-US" sz="1800" b="0" i="0" u="none" strike="noStrike">
                <a:solidFill>
                  <a:srgbClr val="FFC000"/>
                </a:solidFill>
                <a:latin typeface="Calibri"/>
                <a:ea typeface="Calibri"/>
                <a:cs typeface="Calibri"/>
                <a:sym typeface="Calibri"/>
              </a:rPr>
              <a:t>Anubhav Trainings</a:t>
            </a:r>
            <a:endParaRPr/>
          </a:p>
        </p:txBody>
      </p:sp>
      <p:sp>
        <p:nvSpPr>
          <p:cNvPr id="416" name="Google Shape;416;p4"/>
          <p:cNvSpPr/>
          <p:nvPr/>
        </p:nvSpPr>
        <p:spPr>
          <a:xfrm>
            <a:off x="6599562" y="1434731"/>
            <a:ext cx="818080" cy="818080"/>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417" name="Google Shape;417;p4"/>
          <p:cNvSpPr txBox="1"/>
          <p:nvPr/>
        </p:nvSpPr>
        <p:spPr>
          <a:xfrm>
            <a:off x="7665382" y="763408"/>
            <a:ext cx="2690989" cy="4000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99" b="1">
                <a:solidFill>
                  <a:srgbClr val="FFFF00"/>
                </a:solidFill>
                <a:latin typeface="Quattrocento Sans"/>
                <a:ea typeface="Quattrocento Sans"/>
                <a:cs typeface="Quattrocento Sans"/>
                <a:sym typeface="Quattrocento Sans"/>
              </a:rPr>
              <a:t>Skills</a:t>
            </a:r>
            <a:endParaRPr/>
          </a:p>
        </p:txBody>
      </p:sp>
      <p:sp>
        <p:nvSpPr>
          <p:cNvPr id="418" name="Google Shape;418;p4"/>
          <p:cNvSpPr/>
          <p:nvPr/>
        </p:nvSpPr>
        <p:spPr>
          <a:xfrm>
            <a:off x="7720022" y="1143153"/>
            <a:ext cx="4183779" cy="1213138"/>
          </a:xfrm>
          <a:prstGeom prst="rect">
            <a:avLst/>
          </a:prstGeom>
          <a:noFill/>
          <a:ln>
            <a:noFill/>
          </a:ln>
        </p:spPr>
        <p:txBody>
          <a:bodyPr spcFirstLastPara="1" wrap="square" lIns="25375" tIns="25375" rIns="25375" bIns="25375" anchor="ctr" anchorCtr="0">
            <a:spAutoFit/>
          </a:bodyPr>
          <a:lstStyle/>
          <a:p>
            <a:pPr marL="0" marR="0" lvl="0" indent="0" algn="l" rtl="0">
              <a:lnSpc>
                <a:spcPct val="120000"/>
              </a:lnSpc>
              <a:spcBef>
                <a:spcPts val="0"/>
              </a:spcBef>
              <a:spcAft>
                <a:spcPts val="0"/>
              </a:spcAft>
              <a:buNone/>
            </a:pPr>
            <a:r>
              <a:rPr lang="en-US" sz="1600" b="0" dirty="0">
                <a:solidFill>
                  <a:srgbClr val="F2F2F2"/>
                </a:solidFill>
                <a:latin typeface="Calibri"/>
                <a:ea typeface="Calibri"/>
                <a:cs typeface="Calibri"/>
                <a:sym typeface="Calibri"/>
              </a:rPr>
              <a:t>1. ERP </a:t>
            </a:r>
            <a:endParaRPr dirty="0"/>
          </a:p>
          <a:p>
            <a:pPr marL="0" marR="0" lvl="0" indent="0" algn="l" rtl="0">
              <a:lnSpc>
                <a:spcPct val="120000"/>
              </a:lnSpc>
              <a:spcBef>
                <a:spcPts val="0"/>
              </a:spcBef>
              <a:spcAft>
                <a:spcPts val="0"/>
              </a:spcAft>
              <a:buNone/>
            </a:pPr>
            <a:r>
              <a:rPr lang="en-US" sz="1600" b="0" dirty="0">
                <a:solidFill>
                  <a:srgbClr val="F2F2F2"/>
                </a:solidFill>
                <a:latin typeface="Calibri"/>
                <a:ea typeface="Calibri"/>
                <a:cs typeface="Calibri"/>
                <a:sym typeface="Calibri"/>
              </a:rPr>
              <a:t>2. Data structure </a:t>
            </a:r>
            <a:endParaRPr dirty="0"/>
          </a:p>
          <a:p>
            <a:pPr marL="0" marR="0" lvl="0" indent="0" algn="l" rtl="0">
              <a:lnSpc>
                <a:spcPct val="120000"/>
              </a:lnSpc>
              <a:spcBef>
                <a:spcPts val="0"/>
              </a:spcBef>
              <a:spcAft>
                <a:spcPts val="0"/>
              </a:spcAft>
              <a:buNone/>
            </a:pPr>
            <a:r>
              <a:rPr lang="en-US" sz="1600" b="0" dirty="0">
                <a:solidFill>
                  <a:srgbClr val="F2F2F2"/>
                </a:solidFill>
                <a:latin typeface="Calibri"/>
                <a:ea typeface="Calibri"/>
                <a:cs typeface="Calibri"/>
                <a:sym typeface="Calibri"/>
              </a:rPr>
              <a:t>3. </a:t>
            </a:r>
            <a:r>
              <a:rPr lang="en-US" sz="1600" b="0" i="0" u="none" strike="noStrike" dirty="0">
                <a:solidFill>
                  <a:srgbClr val="F2F2F2"/>
                </a:solidFill>
                <a:latin typeface="Open Sans"/>
                <a:ea typeface="Open Sans"/>
                <a:cs typeface="Open Sans"/>
                <a:sym typeface="Open Sans"/>
              </a:rPr>
              <a:t>Programming language</a:t>
            </a:r>
            <a:endParaRPr dirty="0"/>
          </a:p>
          <a:p>
            <a:pPr marL="0" marR="0" lvl="0" indent="0" algn="l" rtl="0">
              <a:lnSpc>
                <a:spcPct val="120000"/>
              </a:lnSpc>
              <a:spcBef>
                <a:spcPts val="0"/>
              </a:spcBef>
              <a:spcAft>
                <a:spcPts val="0"/>
              </a:spcAft>
              <a:buNone/>
            </a:pPr>
            <a:r>
              <a:rPr lang="en-US" sz="1600" b="0" dirty="0">
                <a:solidFill>
                  <a:srgbClr val="F2F2F2"/>
                </a:solidFill>
                <a:latin typeface="Open Sans"/>
                <a:ea typeface="Open Sans"/>
                <a:cs typeface="Open Sans"/>
                <a:sym typeface="Open Sans"/>
              </a:rPr>
              <a:t>4. Basics of SAP</a:t>
            </a:r>
            <a:endParaRPr sz="1600" b="0" dirty="0">
              <a:solidFill>
                <a:srgbClr val="F2F2F2"/>
              </a:solidFill>
              <a:latin typeface="Calibri"/>
              <a:ea typeface="Calibri"/>
              <a:cs typeface="Calibri"/>
              <a:sym typeface="Calibri"/>
            </a:endParaRPr>
          </a:p>
        </p:txBody>
      </p:sp>
      <p:sp>
        <p:nvSpPr>
          <p:cNvPr id="419" name="Google Shape;419;p4"/>
          <p:cNvSpPr txBox="1"/>
          <p:nvPr/>
        </p:nvSpPr>
        <p:spPr>
          <a:xfrm>
            <a:off x="6599562" y="1451458"/>
            <a:ext cx="900027" cy="7846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99" b="1">
                <a:solidFill>
                  <a:schemeClr val="lt1"/>
                </a:solidFill>
                <a:latin typeface="Arial"/>
                <a:ea typeface="Arial"/>
                <a:cs typeface="Arial"/>
                <a:sym typeface="Arial"/>
              </a:rPr>
              <a:t>01</a:t>
            </a:r>
            <a:endParaRPr/>
          </a:p>
        </p:txBody>
      </p:sp>
      <p:cxnSp>
        <p:nvCxnSpPr>
          <p:cNvPr id="420" name="Google Shape;420;p4"/>
          <p:cNvCxnSpPr/>
          <p:nvPr/>
        </p:nvCxnSpPr>
        <p:spPr>
          <a:xfrm>
            <a:off x="7807263" y="2419106"/>
            <a:ext cx="275137" cy="0"/>
          </a:xfrm>
          <a:prstGeom prst="straightConnector1">
            <a:avLst/>
          </a:prstGeom>
          <a:noFill/>
          <a:ln w="38100" cap="flat" cmpd="sng">
            <a:solidFill>
              <a:schemeClr val="accent1"/>
            </a:solidFill>
            <a:prstDash val="solid"/>
            <a:round/>
            <a:headEnd type="none" w="sm" len="sm"/>
            <a:tailEnd type="none" w="sm" len="sm"/>
          </a:ln>
        </p:spPr>
      </p:cxnSp>
      <p:sp>
        <p:nvSpPr>
          <p:cNvPr id="421" name="Google Shape;421;p4"/>
          <p:cNvSpPr/>
          <p:nvPr/>
        </p:nvSpPr>
        <p:spPr>
          <a:xfrm>
            <a:off x="6599562" y="2636951"/>
            <a:ext cx="818080" cy="81808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422" name="Google Shape;422;p4"/>
          <p:cNvSpPr txBox="1"/>
          <p:nvPr/>
        </p:nvSpPr>
        <p:spPr>
          <a:xfrm>
            <a:off x="6563290" y="2667285"/>
            <a:ext cx="900027" cy="7846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99" b="1">
                <a:solidFill>
                  <a:schemeClr val="lt1"/>
                </a:solidFill>
                <a:latin typeface="Arial"/>
                <a:ea typeface="Arial"/>
                <a:cs typeface="Arial"/>
                <a:sym typeface="Arial"/>
              </a:rPr>
              <a:t>02</a:t>
            </a:r>
            <a:endParaRPr/>
          </a:p>
        </p:txBody>
      </p:sp>
      <p:sp>
        <p:nvSpPr>
          <p:cNvPr id="423" name="Google Shape;423;p4"/>
          <p:cNvSpPr txBox="1"/>
          <p:nvPr/>
        </p:nvSpPr>
        <p:spPr>
          <a:xfrm>
            <a:off x="7670421" y="2607685"/>
            <a:ext cx="2690989" cy="4000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99" b="1">
                <a:solidFill>
                  <a:schemeClr val="accent2"/>
                </a:solidFill>
                <a:latin typeface="Quattrocento Sans"/>
                <a:ea typeface="Quattrocento Sans"/>
                <a:cs typeface="Quattrocento Sans"/>
                <a:sym typeface="Quattrocento Sans"/>
              </a:rPr>
              <a:t>Area of Work</a:t>
            </a:r>
            <a:endParaRPr/>
          </a:p>
        </p:txBody>
      </p:sp>
      <p:sp>
        <p:nvSpPr>
          <p:cNvPr id="424" name="Google Shape;424;p4"/>
          <p:cNvSpPr/>
          <p:nvPr/>
        </p:nvSpPr>
        <p:spPr>
          <a:xfrm>
            <a:off x="7716096" y="2755309"/>
            <a:ext cx="3555540" cy="844063"/>
          </a:xfrm>
          <a:prstGeom prst="rect">
            <a:avLst/>
          </a:prstGeom>
          <a:noFill/>
          <a:ln>
            <a:noFill/>
          </a:ln>
        </p:spPr>
        <p:txBody>
          <a:bodyPr spcFirstLastPara="1" wrap="square" lIns="25375" tIns="25375" rIns="25375" bIns="25375" anchor="ctr" anchorCtr="0">
            <a:spAutoFit/>
          </a:bodyPr>
          <a:lstStyle/>
          <a:p>
            <a:pPr marL="0" marR="0" lvl="0" indent="0" algn="l" rtl="0">
              <a:lnSpc>
                <a:spcPct val="120000"/>
              </a:lnSpc>
              <a:spcBef>
                <a:spcPts val="0"/>
              </a:spcBef>
              <a:spcAft>
                <a:spcPts val="0"/>
              </a:spcAft>
              <a:buNone/>
            </a:pPr>
            <a:endParaRPr sz="1200" b="0">
              <a:solidFill>
                <a:srgbClr val="F2F2F2"/>
              </a:solidFill>
              <a:latin typeface="Calibri"/>
              <a:ea typeface="Calibri"/>
              <a:cs typeface="Calibri"/>
              <a:sym typeface="Calibri"/>
            </a:endParaRPr>
          </a:p>
          <a:p>
            <a:pPr marL="0" marR="0" lvl="0" indent="0" algn="l" rtl="0">
              <a:lnSpc>
                <a:spcPct val="120000"/>
              </a:lnSpc>
              <a:spcBef>
                <a:spcPts val="0"/>
              </a:spcBef>
              <a:spcAft>
                <a:spcPts val="0"/>
              </a:spcAft>
              <a:buNone/>
            </a:pPr>
            <a:r>
              <a:rPr lang="en-US" sz="1600" b="0">
                <a:solidFill>
                  <a:srgbClr val="F2F2F2"/>
                </a:solidFill>
                <a:latin typeface="Calibri"/>
                <a:ea typeface="Calibri"/>
                <a:cs typeface="Calibri"/>
                <a:sym typeface="Calibri"/>
              </a:rPr>
              <a:t>SAP S/4 HANA, Fiori, ABAP, SAP Solution Architect</a:t>
            </a:r>
            <a:endParaRPr/>
          </a:p>
        </p:txBody>
      </p:sp>
      <p:cxnSp>
        <p:nvCxnSpPr>
          <p:cNvPr id="425" name="Google Shape;425;p4"/>
          <p:cNvCxnSpPr/>
          <p:nvPr/>
        </p:nvCxnSpPr>
        <p:spPr>
          <a:xfrm>
            <a:off x="7807263" y="3697221"/>
            <a:ext cx="275137" cy="0"/>
          </a:xfrm>
          <a:prstGeom prst="straightConnector1">
            <a:avLst/>
          </a:prstGeom>
          <a:noFill/>
          <a:ln w="38100" cap="flat" cmpd="sng">
            <a:solidFill>
              <a:schemeClr val="accent2"/>
            </a:solidFill>
            <a:prstDash val="solid"/>
            <a:round/>
            <a:headEnd type="none" w="sm" len="sm"/>
            <a:tailEnd type="none" w="sm" len="sm"/>
          </a:ln>
        </p:spPr>
      </p:cxnSp>
      <p:sp>
        <p:nvSpPr>
          <p:cNvPr id="426" name="Google Shape;426;p4"/>
          <p:cNvSpPr/>
          <p:nvPr/>
        </p:nvSpPr>
        <p:spPr>
          <a:xfrm>
            <a:off x="6599562" y="3839171"/>
            <a:ext cx="818080" cy="818080"/>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427" name="Google Shape;427;p4"/>
          <p:cNvSpPr txBox="1"/>
          <p:nvPr/>
        </p:nvSpPr>
        <p:spPr>
          <a:xfrm>
            <a:off x="6563290" y="3869505"/>
            <a:ext cx="900027" cy="7846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99" b="1">
                <a:solidFill>
                  <a:schemeClr val="lt1"/>
                </a:solidFill>
                <a:latin typeface="Arial"/>
                <a:ea typeface="Arial"/>
                <a:cs typeface="Arial"/>
                <a:sym typeface="Arial"/>
              </a:rPr>
              <a:t>03</a:t>
            </a:r>
            <a:endParaRPr/>
          </a:p>
        </p:txBody>
      </p:sp>
      <p:sp>
        <p:nvSpPr>
          <p:cNvPr id="428" name="Google Shape;428;p4"/>
          <p:cNvSpPr txBox="1"/>
          <p:nvPr/>
        </p:nvSpPr>
        <p:spPr>
          <a:xfrm>
            <a:off x="7670421" y="3817577"/>
            <a:ext cx="2690989" cy="4000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99" b="1">
                <a:solidFill>
                  <a:srgbClr val="00B0F0"/>
                </a:solidFill>
                <a:latin typeface="Quattrocento Sans"/>
                <a:ea typeface="Quattrocento Sans"/>
                <a:cs typeface="Quattrocento Sans"/>
                <a:sym typeface="Quattrocento Sans"/>
              </a:rPr>
              <a:t>Needs</a:t>
            </a:r>
            <a:endParaRPr/>
          </a:p>
        </p:txBody>
      </p:sp>
      <p:sp>
        <p:nvSpPr>
          <p:cNvPr id="429" name="Google Shape;429;p4"/>
          <p:cNvSpPr/>
          <p:nvPr/>
        </p:nvSpPr>
        <p:spPr>
          <a:xfrm>
            <a:off x="7716096" y="4147808"/>
            <a:ext cx="3555540" cy="917929"/>
          </a:xfrm>
          <a:prstGeom prst="rect">
            <a:avLst/>
          </a:prstGeom>
          <a:noFill/>
          <a:ln>
            <a:noFill/>
          </a:ln>
        </p:spPr>
        <p:txBody>
          <a:bodyPr spcFirstLastPara="1" wrap="square" lIns="25375" tIns="25375" rIns="25375" bIns="25375" anchor="ctr" anchorCtr="0">
            <a:spAutoFit/>
          </a:bodyPr>
          <a:lstStyle/>
          <a:p>
            <a:pPr marL="0" marR="0" lvl="0" indent="0" algn="l" rtl="0">
              <a:lnSpc>
                <a:spcPct val="120000"/>
              </a:lnSpc>
              <a:spcBef>
                <a:spcPts val="0"/>
              </a:spcBef>
              <a:spcAft>
                <a:spcPts val="0"/>
              </a:spcAft>
              <a:buNone/>
            </a:pPr>
            <a:r>
              <a:rPr lang="en-US" sz="1600" b="0">
                <a:solidFill>
                  <a:srgbClr val="F2F2F2"/>
                </a:solidFill>
                <a:latin typeface="Calibri"/>
                <a:ea typeface="Calibri"/>
                <a:cs typeface="Calibri"/>
                <a:sym typeface="Calibri"/>
              </a:rPr>
              <a:t>Design &amp; architect systems </a:t>
            </a:r>
            <a:endParaRPr/>
          </a:p>
          <a:p>
            <a:pPr marL="0" marR="0" lvl="0" indent="0" algn="l" rtl="0">
              <a:lnSpc>
                <a:spcPct val="120000"/>
              </a:lnSpc>
              <a:spcBef>
                <a:spcPts val="0"/>
              </a:spcBef>
              <a:spcAft>
                <a:spcPts val="0"/>
              </a:spcAft>
              <a:buNone/>
            </a:pPr>
            <a:r>
              <a:rPr lang="en-US" sz="1600" b="0">
                <a:solidFill>
                  <a:srgbClr val="F2F2F2"/>
                </a:solidFill>
                <a:latin typeface="Calibri"/>
                <a:ea typeface="Calibri"/>
                <a:cs typeface="Calibri"/>
                <a:sym typeface="Calibri"/>
              </a:rPr>
              <a:t>Provide Technical guidance </a:t>
            </a:r>
            <a:endParaRPr/>
          </a:p>
          <a:p>
            <a:pPr marL="0" marR="0" lvl="0" indent="0" algn="l" rtl="0">
              <a:lnSpc>
                <a:spcPct val="120000"/>
              </a:lnSpc>
              <a:spcBef>
                <a:spcPts val="0"/>
              </a:spcBef>
              <a:spcAft>
                <a:spcPts val="0"/>
              </a:spcAft>
              <a:buNone/>
            </a:pPr>
            <a:r>
              <a:rPr lang="en-US" sz="1600" b="0">
                <a:solidFill>
                  <a:srgbClr val="F2F2F2"/>
                </a:solidFill>
                <a:latin typeface="Calibri"/>
                <a:ea typeface="Calibri"/>
                <a:cs typeface="Calibri"/>
                <a:sym typeface="Calibri"/>
              </a:rPr>
              <a:t>Develop end-to-end solutions in cloud</a:t>
            </a:r>
            <a:endParaRPr/>
          </a:p>
        </p:txBody>
      </p:sp>
      <p:cxnSp>
        <p:nvCxnSpPr>
          <p:cNvPr id="430" name="Google Shape;430;p4"/>
          <p:cNvCxnSpPr/>
          <p:nvPr/>
        </p:nvCxnSpPr>
        <p:spPr>
          <a:xfrm>
            <a:off x="7807263" y="5192678"/>
            <a:ext cx="275137" cy="0"/>
          </a:xfrm>
          <a:prstGeom prst="straightConnector1">
            <a:avLst/>
          </a:prstGeom>
          <a:noFill/>
          <a:ln w="38100" cap="flat" cmpd="sng">
            <a:solidFill>
              <a:schemeClr val="accent3"/>
            </a:solidFill>
            <a:prstDash val="solid"/>
            <a:round/>
            <a:headEnd type="none" w="sm" len="sm"/>
            <a:tailEnd type="none" w="sm" len="sm"/>
          </a:ln>
        </p:spPr>
      </p:cxnSp>
      <p:sp>
        <p:nvSpPr>
          <p:cNvPr id="431" name="Google Shape;431;p4"/>
          <p:cNvSpPr/>
          <p:nvPr/>
        </p:nvSpPr>
        <p:spPr>
          <a:xfrm>
            <a:off x="6599562" y="5218150"/>
            <a:ext cx="818080" cy="818080"/>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432" name="Google Shape;432;p4"/>
          <p:cNvSpPr txBox="1"/>
          <p:nvPr/>
        </p:nvSpPr>
        <p:spPr>
          <a:xfrm>
            <a:off x="6563290" y="5248485"/>
            <a:ext cx="900027" cy="7846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99" b="1">
                <a:solidFill>
                  <a:schemeClr val="lt1"/>
                </a:solidFill>
                <a:latin typeface="Arial"/>
                <a:ea typeface="Arial"/>
                <a:cs typeface="Arial"/>
                <a:sym typeface="Arial"/>
              </a:rPr>
              <a:t>04</a:t>
            </a:r>
            <a:endParaRPr/>
          </a:p>
        </p:txBody>
      </p:sp>
      <p:sp>
        <p:nvSpPr>
          <p:cNvPr id="433" name="Google Shape;433;p4"/>
          <p:cNvSpPr/>
          <p:nvPr/>
        </p:nvSpPr>
        <p:spPr>
          <a:xfrm>
            <a:off x="940451" y="3705042"/>
            <a:ext cx="910176" cy="1025082"/>
          </a:xfrm>
          <a:custGeom>
            <a:avLst/>
            <a:gdLst/>
            <a:ahLst/>
            <a:cxnLst/>
            <a:rect l="l" t="t" r="r" b="b"/>
            <a:pathLst>
              <a:path w="278" h="313" extrusionOk="0">
                <a:moveTo>
                  <a:pt x="0" y="93"/>
                </a:moveTo>
                <a:cubicBezTo>
                  <a:pt x="0" y="84"/>
                  <a:pt x="7" y="73"/>
                  <a:pt x="15" y="68"/>
                </a:cubicBezTo>
                <a:cubicBezTo>
                  <a:pt x="125" y="5"/>
                  <a:pt x="125" y="5"/>
                  <a:pt x="125" y="5"/>
                </a:cubicBezTo>
                <a:cubicBezTo>
                  <a:pt x="133" y="0"/>
                  <a:pt x="146" y="0"/>
                  <a:pt x="154" y="5"/>
                </a:cubicBezTo>
                <a:cubicBezTo>
                  <a:pt x="263" y="68"/>
                  <a:pt x="263" y="68"/>
                  <a:pt x="263" y="68"/>
                </a:cubicBezTo>
                <a:cubicBezTo>
                  <a:pt x="271" y="73"/>
                  <a:pt x="278" y="84"/>
                  <a:pt x="278" y="93"/>
                </a:cubicBezTo>
                <a:cubicBezTo>
                  <a:pt x="278" y="220"/>
                  <a:pt x="278" y="220"/>
                  <a:pt x="278" y="220"/>
                </a:cubicBezTo>
                <a:cubicBezTo>
                  <a:pt x="278" y="229"/>
                  <a:pt x="271" y="241"/>
                  <a:pt x="263" y="245"/>
                </a:cubicBezTo>
                <a:cubicBezTo>
                  <a:pt x="154" y="309"/>
                  <a:pt x="154" y="309"/>
                  <a:pt x="154" y="309"/>
                </a:cubicBezTo>
                <a:cubicBezTo>
                  <a:pt x="146" y="313"/>
                  <a:pt x="133" y="313"/>
                  <a:pt x="125" y="309"/>
                </a:cubicBezTo>
                <a:cubicBezTo>
                  <a:pt x="15" y="245"/>
                  <a:pt x="15" y="245"/>
                  <a:pt x="15" y="245"/>
                </a:cubicBezTo>
                <a:cubicBezTo>
                  <a:pt x="7" y="241"/>
                  <a:pt x="0" y="229"/>
                  <a:pt x="0" y="220"/>
                </a:cubicBezTo>
                <a:lnTo>
                  <a:pt x="0" y="93"/>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434" name="Google Shape;434;p4"/>
          <p:cNvSpPr txBox="1"/>
          <p:nvPr/>
        </p:nvSpPr>
        <p:spPr>
          <a:xfrm>
            <a:off x="7639838" y="5158487"/>
            <a:ext cx="2690989" cy="4000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99" b="1">
                <a:solidFill>
                  <a:schemeClr val="accent4"/>
                </a:solidFill>
                <a:latin typeface="Quattrocento Sans"/>
                <a:ea typeface="Quattrocento Sans"/>
                <a:cs typeface="Quattrocento Sans"/>
                <a:sym typeface="Quattrocento Sans"/>
              </a:rPr>
              <a:t>Aim</a:t>
            </a:r>
            <a:endParaRPr/>
          </a:p>
        </p:txBody>
      </p:sp>
      <p:sp>
        <p:nvSpPr>
          <p:cNvPr id="435" name="Google Shape;435;p4"/>
          <p:cNvSpPr/>
          <p:nvPr/>
        </p:nvSpPr>
        <p:spPr>
          <a:xfrm>
            <a:off x="7716096" y="5511663"/>
            <a:ext cx="3555540" cy="917929"/>
          </a:xfrm>
          <a:prstGeom prst="rect">
            <a:avLst/>
          </a:prstGeom>
          <a:noFill/>
          <a:ln>
            <a:noFill/>
          </a:ln>
        </p:spPr>
        <p:txBody>
          <a:bodyPr spcFirstLastPara="1" wrap="square" lIns="25375" tIns="25375" rIns="25375" bIns="25375" anchor="ctr" anchorCtr="0">
            <a:spAutoFit/>
          </a:bodyPr>
          <a:lstStyle/>
          <a:p>
            <a:pPr marL="285750" marR="0" lvl="0" indent="-285750" algn="l" rtl="0">
              <a:lnSpc>
                <a:spcPct val="120000"/>
              </a:lnSpc>
              <a:spcBef>
                <a:spcPts val="0"/>
              </a:spcBef>
              <a:spcAft>
                <a:spcPts val="0"/>
              </a:spcAft>
              <a:buClr>
                <a:srgbClr val="F2F2F2"/>
              </a:buClr>
              <a:buSzPts val="1600"/>
              <a:buFont typeface="Arial"/>
              <a:buChar char="•"/>
            </a:pPr>
            <a:r>
              <a:rPr lang="en-US" sz="1600" b="0" dirty="0">
                <a:solidFill>
                  <a:srgbClr val="F2F2F2"/>
                </a:solidFill>
                <a:latin typeface="Calibri"/>
                <a:ea typeface="Calibri"/>
                <a:cs typeface="Calibri"/>
                <a:sym typeface="Calibri"/>
              </a:rPr>
              <a:t>Build Side by Side extensions</a:t>
            </a:r>
            <a:endParaRPr dirty="0"/>
          </a:p>
          <a:p>
            <a:pPr marL="285750" marR="0" lvl="0" indent="-285750" algn="l" rtl="0">
              <a:lnSpc>
                <a:spcPct val="120000"/>
              </a:lnSpc>
              <a:spcBef>
                <a:spcPts val="0"/>
              </a:spcBef>
              <a:spcAft>
                <a:spcPts val="0"/>
              </a:spcAft>
              <a:buClr>
                <a:srgbClr val="F2F2F2"/>
              </a:buClr>
              <a:buSzPts val="1600"/>
              <a:buFont typeface="Arial"/>
              <a:buChar char="•"/>
            </a:pPr>
            <a:r>
              <a:rPr lang="en-US" sz="1600" b="0" dirty="0">
                <a:solidFill>
                  <a:srgbClr val="F2F2F2"/>
                </a:solidFill>
                <a:latin typeface="Calibri"/>
                <a:ea typeface="Calibri"/>
                <a:cs typeface="Calibri"/>
                <a:sym typeface="Calibri"/>
              </a:rPr>
              <a:t>Create new innovative Solutions</a:t>
            </a:r>
            <a:endParaRPr dirty="0"/>
          </a:p>
          <a:p>
            <a:pPr marL="285750" marR="0" lvl="0" indent="-285750" algn="l" rtl="0">
              <a:lnSpc>
                <a:spcPct val="120000"/>
              </a:lnSpc>
              <a:spcBef>
                <a:spcPts val="0"/>
              </a:spcBef>
              <a:spcAft>
                <a:spcPts val="0"/>
              </a:spcAft>
              <a:buClr>
                <a:srgbClr val="F2F2F2"/>
              </a:buClr>
              <a:buSzPts val="1600"/>
              <a:buFont typeface="Arial"/>
              <a:buChar char="•"/>
            </a:pPr>
            <a:r>
              <a:rPr lang="en-US" sz="1600" b="0" dirty="0">
                <a:solidFill>
                  <a:srgbClr val="F2F2F2"/>
                </a:solidFill>
                <a:latin typeface="Calibri"/>
                <a:ea typeface="Calibri"/>
                <a:cs typeface="Calibri"/>
                <a:sym typeface="Calibri"/>
              </a:rPr>
              <a:t>Plan BTP Strategy for your Company</a:t>
            </a:r>
            <a:endParaRPr dirty="0"/>
          </a:p>
        </p:txBody>
      </p:sp>
      <p:pic>
        <p:nvPicPr>
          <p:cNvPr id="436" name="Google Shape;436;p4"/>
          <p:cNvPicPr preferRelativeResize="0"/>
          <p:nvPr/>
        </p:nvPicPr>
        <p:blipFill rotWithShape="1">
          <a:blip r:embed="rId4">
            <a:alphaModFix/>
          </a:blip>
          <a:srcRect/>
          <a:stretch/>
        </p:blipFill>
        <p:spPr>
          <a:xfrm>
            <a:off x="11640636" y="6101953"/>
            <a:ext cx="519016" cy="512635"/>
          </a:xfrm>
          <a:prstGeom prst="rect">
            <a:avLst/>
          </a:prstGeom>
          <a:noFill/>
          <a:ln>
            <a:noFill/>
          </a:ln>
        </p:spPr>
      </p:pic>
      <p:sp>
        <p:nvSpPr>
          <p:cNvPr id="437" name="Google Shape;437;p4"/>
          <p:cNvSpPr txBox="1"/>
          <p:nvPr/>
        </p:nvSpPr>
        <p:spPr>
          <a:xfrm>
            <a:off x="366810" y="747750"/>
            <a:ext cx="454076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0" u="none" strike="noStrike">
                <a:solidFill>
                  <a:schemeClr val="lt1"/>
                </a:solidFill>
                <a:latin typeface="Calibri"/>
                <a:ea typeface="Calibri"/>
                <a:cs typeface="Calibri"/>
                <a:sym typeface="Calibri"/>
              </a:rPr>
              <a:t>AGE: 30</a:t>
            </a:r>
            <a:endParaRPr/>
          </a:p>
          <a:p>
            <a:pPr marL="0" marR="0" lvl="0" indent="0" algn="l" rtl="0">
              <a:spcBef>
                <a:spcPts val="0"/>
              </a:spcBef>
              <a:spcAft>
                <a:spcPts val="0"/>
              </a:spcAft>
              <a:buNone/>
            </a:pPr>
            <a:r>
              <a:rPr lang="en-US" sz="1800" i="0" u="none" strike="noStrike">
                <a:solidFill>
                  <a:schemeClr val="lt1"/>
                </a:solidFill>
                <a:latin typeface="Calibri"/>
                <a:ea typeface="Calibri"/>
                <a:cs typeface="Calibri"/>
                <a:sym typeface="Calibri"/>
              </a:rPr>
              <a:t>OCCUPATION: Technical advocate</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EDUCATION: MS COMPUTER SCIENCE</a:t>
            </a:r>
            <a:endParaRPr sz="1800">
              <a:solidFill>
                <a:schemeClr val="dk1"/>
              </a:solidFill>
              <a:latin typeface="Calibri"/>
              <a:ea typeface="Calibri"/>
              <a:cs typeface="Calibri"/>
              <a:sym typeface="Calibri"/>
            </a:endParaRPr>
          </a:p>
        </p:txBody>
      </p:sp>
      <p:sp>
        <p:nvSpPr>
          <p:cNvPr id="438" name="Google Shape;438;p4"/>
          <p:cNvSpPr txBox="1"/>
          <p:nvPr/>
        </p:nvSpPr>
        <p:spPr>
          <a:xfrm>
            <a:off x="1473705" y="6544297"/>
            <a:ext cx="37193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rben"/>
                <a:ea typeface="Corben"/>
                <a:cs typeface="Corben"/>
                <a:sym typeface="Corben"/>
              </a:rPr>
              <a:t>www.anubhavtranings.com</a:t>
            </a:r>
            <a:endParaRPr sz="1800">
              <a:solidFill>
                <a:schemeClr val="dk1"/>
              </a:solidFill>
              <a:latin typeface="Corben"/>
              <a:ea typeface="Corben"/>
              <a:cs typeface="Corben"/>
              <a:sym typeface="Corbe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4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40</a:t>
            </a:fld>
            <a:endParaRPr>
              <a:latin typeface="Quattrocento Sans"/>
              <a:ea typeface="Quattrocento Sans"/>
              <a:cs typeface="Quattrocento Sans"/>
              <a:sym typeface="Quattrocento Sans"/>
            </a:endParaRPr>
          </a:p>
        </p:txBody>
      </p:sp>
      <p:sp>
        <p:nvSpPr>
          <p:cNvPr id="1045" name="Google Shape;1045;p40"/>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1046" name="Google Shape;1046;p4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1047" name="Google Shape;1047;p40"/>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048" name="Google Shape;1048;p4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41</a:t>
            </a:fld>
            <a:endParaRPr>
              <a:latin typeface="Quattrocento Sans"/>
              <a:ea typeface="Quattrocento Sans"/>
              <a:cs typeface="Quattrocento Sans"/>
              <a:sym typeface="Quattrocento Sans"/>
            </a:endParaRPr>
          </a:p>
        </p:txBody>
      </p:sp>
      <p:sp>
        <p:nvSpPr>
          <p:cNvPr id="1054" name="Google Shape;1054;p41"/>
          <p:cNvSpPr txBox="1"/>
          <p:nvPr/>
        </p:nvSpPr>
        <p:spPr>
          <a:xfrm>
            <a:off x="189757" y="646331"/>
            <a:ext cx="118093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https://www.dataquest.io/blog/install-postgresql-14-7-on-windows-10/</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https://get.enterprisedb.com/postgresql/postgresql-14.7-2-windows-x64.exe</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55" name="Google Shape;1055;p4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1056" name="Google Shape;1056;p41"/>
          <p:cNvPicPr preferRelativeResize="0"/>
          <p:nvPr/>
        </p:nvPicPr>
        <p:blipFill rotWithShape="1">
          <a:blip r:embed="rId5">
            <a:alphaModFix/>
          </a:blip>
          <a:srcRect/>
          <a:stretch/>
        </p:blipFill>
        <p:spPr>
          <a:xfrm>
            <a:off x="11720196" y="21813"/>
            <a:ext cx="467413" cy="461666"/>
          </a:xfrm>
          <a:prstGeom prst="rect">
            <a:avLst/>
          </a:prstGeom>
          <a:noFill/>
          <a:ln>
            <a:noFill/>
          </a:ln>
        </p:spPr>
      </p:pic>
      <p:sp>
        <p:nvSpPr>
          <p:cNvPr id="1057" name="Google Shape;1057;p4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058" name="Google Shape;1058;p41"/>
          <p:cNvSpPr txBox="1"/>
          <p:nvPr/>
        </p:nvSpPr>
        <p:spPr>
          <a:xfrm>
            <a:off x="333772" y="1846660"/>
            <a:ext cx="1152353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Interface:</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It’s a pure abstract class, has only the definition of functions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We will implement these functions in the classes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Interface brings reusability, @Runtime the child class object can be assigned to interface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4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42</a:t>
            </a:fld>
            <a:endParaRPr>
              <a:latin typeface="Quattrocento Sans"/>
              <a:ea typeface="Quattrocento Sans"/>
              <a:cs typeface="Quattrocento Sans"/>
              <a:sym typeface="Quattrocento Sans"/>
            </a:endParaRPr>
          </a:p>
        </p:txBody>
      </p:sp>
      <p:sp>
        <p:nvSpPr>
          <p:cNvPr id="1064" name="Google Shape;1064;p42"/>
          <p:cNvSpPr txBox="1"/>
          <p:nvPr/>
        </p:nvSpPr>
        <p:spPr>
          <a:xfrm>
            <a:off x="189757" y="646331"/>
            <a:ext cx="11809312" cy="50167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My company recently implemented SAP BTP, they want to develop a microservice to manage all vendors and their addresses, So later this can be used by an android app to store data in cloud.</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Properties for a vendor</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The class name should start with capital letter</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Java is case sensitive</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functions, attribute names must follow camel case</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dirty="0">
                <a:solidFill>
                  <a:schemeClr val="dk1"/>
                </a:solidFill>
                <a:latin typeface="Calibri"/>
                <a:ea typeface="Calibri"/>
                <a:cs typeface="Calibri"/>
                <a:sym typeface="Calibri"/>
              </a:rPr>
              <a:t>code</a:t>
            </a:r>
            <a:endParaRPr dirty="0"/>
          </a:p>
          <a:p>
            <a:pPr marL="0" marR="0" lvl="0" indent="0" algn="l" rtl="0">
              <a:spcBef>
                <a:spcPts val="0"/>
              </a:spcBef>
              <a:spcAft>
                <a:spcPts val="0"/>
              </a:spcAft>
              <a:buNone/>
            </a:pPr>
            <a:r>
              <a:rPr lang="en-US" sz="2000" i="1" dirty="0" err="1">
                <a:solidFill>
                  <a:schemeClr val="dk1"/>
                </a:solidFill>
                <a:latin typeface="Calibri"/>
                <a:ea typeface="Calibri"/>
                <a:cs typeface="Calibri"/>
                <a:sym typeface="Calibri"/>
              </a:rPr>
              <a:t>companyName</a:t>
            </a:r>
            <a:endParaRPr sz="20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dirty="0" err="1">
                <a:solidFill>
                  <a:schemeClr val="dk1"/>
                </a:solidFill>
                <a:latin typeface="Calibri"/>
                <a:ea typeface="Calibri"/>
                <a:cs typeface="Calibri"/>
                <a:sym typeface="Calibri"/>
              </a:rPr>
              <a:t>contactPerson</a:t>
            </a:r>
            <a:endParaRPr sz="20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dirty="0" err="1">
                <a:solidFill>
                  <a:schemeClr val="dk1"/>
                </a:solidFill>
                <a:latin typeface="Calibri"/>
                <a:ea typeface="Calibri"/>
                <a:cs typeface="Calibri"/>
                <a:sym typeface="Calibri"/>
              </a:rPr>
              <a:t>firstName</a:t>
            </a:r>
            <a:endParaRPr sz="20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dirty="0" err="1">
                <a:solidFill>
                  <a:schemeClr val="dk1"/>
                </a:solidFill>
                <a:latin typeface="Calibri"/>
                <a:ea typeface="Calibri"/>
                <a:cs typeface="Calibri"/>
                <a:sym typeface="Calibri"/>
              </a:rPr>
              <a:t>lastName</a:t>
            </a:r>
            <a:endParaRPr sz="20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i="1" dirty="0">
                <a:solidFill>
                  <a:schemeClr val="dk1"/>
                </a:solidFill>
                <a:latin typeface="Calibri"/>
                <a:ea typeface="Calibri"/>
                <a:cs typeface="Calibri"/>
                <a:sym typeface="Calibri"/>
              </a:rPr>
              <a:t>website</a:t>
            </a:r>
            <a:endParaRPr dirty="0"/>
          </a:p>
          <a:p>
            <a:pPr marL="0" marR="0" lvl="0" indent="0" algn="l" rtl="0">
              <a:spcBef>
                <a:spcPts val="0"/>
              </a:spcBef>
              <a:spcAft>
                <a:spcPts val="0"/>
              </a:spcAft>
              <a:buNone/>
            </a:pPr>
            <a:r>
              <a:rPr lang="en-US" sz="2000" i="1" dirty="0">
                <a:solidFill>
                  <a:schemeClr val="dk1"/>
                </a:solidFill>
                <a:latin typeface="Calibri"/>
                <a:ea typeface="Calibri"/>
                <a:cs typeface="Calibri"/>
                <a:sym typeface="Calibri"/>
              </a:rPr>
              <a:t>email</a:t>
            </a:r>
            <a:endParaRPr dirty="0"/>
          </a:p>
          <a:p>
            <a:pPr marL="0" marR="0" lvl="0" indent="0" algn="l" rtl="0">
              <a:spcBef>
                <a:spcPts val="0"/>
              </a:spcBef>
              <a:spcAft>
                <a:spcPts val="0"/>
              </a:spcAft>
              <a:buNone/>
            </a:pPr>
            <a:r>
              <a:rPr lang="en-US" sz="2000" i="1" dirty="0">
                <a:solidFill>
                  <a:schemeClr val="dk1"/>
                </a:solidFill>
                <a:latin typeface="Calibri"/>
                <a:ea typeface="Calibri"/>
                <a:cs typeface="Calibri"/>
                <a:sym typeface="Calibri"/>
              </a:rPr>
              <a:t>status</a:t>
            </a:r>
            <a:endParaRPr dirty="0"/>
          </a:p>
          <a:p>
            <a:pPr marL="0" marR="0" lvl="0" indent="0" algn="l" rtl="0">
              <a:spcBef>
                <a:spcPts val="0"/>
              </a:spcBef>
              <a:spcAft>
                <a:spcPts val="0"/>
              </a:spcAft>
              <a:buNone/>
            </a:pPr>
            <a:r>
              <a:rPr lang="en-US" sz="2000" i="1" dirty="0" err="1">
                <a:solidFill>
                  <a:schemeClr val="dk1"/>
                </a:solidFill>
                <a:latin typeface="Calibri"/>
                <a:ea typeface="Calibri"/>
                <a:cs typeface="Calibri"/>
                <a:sym typeface="Calibri"/>
              </a:rPr>
              <a:t>regDate</a:t>
            </a:r>
            <a:endParaRPr sz="2000" i="1" dirty="0">
              <a:solidFill>
                <a:schemeClr val="dk1"/>
              </a:solidFill>
              <a:latin typeface="Calibri"/>
              <a:ea typeface="Calibri"/>
              <a:cs typeface="Calibri"/>
              <a:sym typeface="Calibri"/>
            </a:endParaRPr>
          </a:p>
        </p:txBody>
      </p:sp>
      <p:sp>
        <p:nvSpPr>
          <p:cNvPr id="1065" name="Google Shape;1065;p4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Use Case</a:t>
            </a:r>
            <a:endParaRPr sz="3600">
              <a:solidFill>
                <a:schemeClr val="dk1"/>
              </a:solidFill>
              <a:latin typeface="Corben"/>
              <a:ea typeface="Corben"/>
              <a:cs typeface="Corben"/>
              <a:sym typeface="Corben"/>
            </a:endParaRPr>
          </a:p>
        </p:txBody>
      </p:sp>
      <p:pic>
        <p:nvPicPr>
          <p:cNvPr id="1066" name="Google Shape;1066;p4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067" name="Google Shape;1067;p4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068" name="Google Shape;1068;p42"/>
          <p:cNvSpPr/>
          <p:nvPr/>
        </p:nvSpPr>
        <p:spPr>
          <a:xfrm>
            <a:off x="2494012" y="5071661"/>
            <a:ext cx="2808312" cy="74075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Vendor (bean)</a:t>
            </a:r>
            <a:endParaRPr/>
          </a:p>
        </p:txBody>
      </p:sp>
      <p:sp>
        <p:nvSpPr>
          <p:cNvPr id="1069" name="Google Shape;1069;p42"/>
          <p:cNvSpPr/>
          <p:nvPr/>
        </p:nvSpPr>
        <p:spPr>
          <a:xfrm>
            <a:off x="2494012" y="4007738"/>
            <a:ext cx="2808312" cy="74075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VendorService</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(manage all data)</a:t>
            </a:r>
            <a:endParaRPr/>
          </a:p>
        </p:txBody>
      </p:sp>
      <p:sp>
        <p:nvSpPr>
          <p:cNvPr id="1070" name="Google Shape;1070;p42"/>
          <p:cNvSpPr/>
          <p:nvPr/>
        </p:nvSpPr>
        <p:spPr>
          <a:xfrm>
            <a:off x="2464624" y="2852963"/>
            <a:ext cx="2808312" cy="74075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VendorController</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(microservice)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3"/>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43</a:t>
            </a:fld>
            <a:endParaRPr>
              <a:latin typeface="Quattrocento Sans"/>
              <a:ea typeface="Quattrocento Sans"/>
              <a:cs typeface="Quattrocento Sans"/>
              <a:sym typeface="Quattrocento Sans"/>
            </a:endParaRPr>
          </a:p>
        </p:txBody>
      </p:sp>
      <p:sp>
        <p:nvSpPr>
          <p:cNvPr id="1076" name="Google Shape;1076;p43"/>
          <p:cNvSpPr txBox="1"/>
          <p:nvPr/>
        </p:nvSpPr>
        <p:spPr>
          <a:xfrm>
            <a:off x="189757" y="646331"/>
            <a:ext cx="118093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It describes, how the web based applications actually works</a:t>
            </a:r>
            <a:endParaRPr sz="2400">
              <a:solidFill>
                <a:schemeClr val="dk1"/>
              </a:solidFill>
              <a:latin typeface="Calibri"/>
              <a:ea typeface="Calibri"/>
              <a:cs typeface="Calibri"/>
              <a:sym typeface="Calibri"/>
            </a:endParaRPr>
          </a:p>
        </p:txBody>
      </p:sp>
      <p:sp>
        <p:nvSpPr>
          <p:cNvPr id="1077" name="Google Shape;1077;p43"/>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Client Server Architecture</a:t>
            </a:r>
            <a:endParaRPr sz="3600">
              <a:solidFill>
                <a:schemeClr val="dk1"/>
              </a:solidFill>
              <a:latin typeface="Corben"/>
              <a:ea typeface="Corben"/>
              <a:cs typeface="Corben"/>
              <a:sym typeface="Corben"/>
            </a:endParaRPr>
          </a:p>
        </p:txBody>
      </p:sp>
      <p:pic>
        <p:nvPicPr>
          <p:cNvPr id="1078" name="Google Shape;1078;p43"/>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079" name="Google Shape;1079;p4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080" name="Google Shape;1080;p43"/>
          <p:cNvSpPr/>
          <p:nvPr/>
        </p:nvSpPr>
        <p:spPr>
          <a:xfrm>
            <a:off x="189757" y="1916832"/>
            <a:ext cx="3181380" cy="288032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Client</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(Browser)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POSTMAN</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Localhost:8080</a:t>
            </a:r>
            <a:r>
              <a:rPr lang="en-US" sz="2400" b="0">
                <a:solidFill>
                  <a:srgbClr val="CE9178"/>
                </a:solidFill>
                <a:latin typeface="Consolas"/>
                <a:ea typeface="Consolas"/>
                <a:cs typeface="Consolas"/>
                <a:sym typeface="Consolas"/>
              </a:rPr>
              <a:t>/vendors</a:t>
            </a:r>
            <a:endParaRPr sz="2400" b="0">
              <a:solidFill>
                <a:srgbClr val="CCCCCC"/>
              </a:solidFill>
              <a:latin typeface="Consolas"/>
              <a:ea typeface="Consolas"/>
              <a:cs typeface="Consolas"/>
              <a:sym typeface="Consolas"/>
            </a:endParaRPr>
          </a:p>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81" name="Google Shape;1081;p43"/>
          <p:cNvSpPr/>
          <p:nvPr/>
        </p:nvSpPr>
        <p:spPr>
          <a:xfrm>
            <a:off x="9033713" y="1916832"/>
            <a:ext cx="2605315" cy="288032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accent3"/>
              </a:solidFill>
              <a:latin typeface="Calibri"/>
              <a:ea typeface="Calibri"/>
              <a:cs typeface="Calibri"/>
              <a:sym typeface="Calibri"/>
            </a:endParaRPr>
          </a:p>
          <a:p>
            <a:pPr marL="0" marR="0" lvl="0" indent="0" algn="ctr" rtl="0">
              <a:spcBef>
                <a:spcPts val="0"/>
              </a:spcBef>
              <a:spcAft>
                <a:spcPts val="0"/>
              </a:spcAft>
              <a:buNone/>
            </a:pPr>
            <a:r>
              <a:rPr lang="en-US" sz="2400" b="1">
                <a:solidFill>
                  <a:schemeClr val="accent3"/>
                </a:solidFill>
                <a:latin typeface="Calibri"/>
                <a:ea typeface="Calibri"/>
                <a:cs typeface="Calibri"/>
                <a:sym typeface="Calibri"/>
              </a:rPr>
              <a:t>Server</a:t>
            </a:r>
            <a:endParaRPr/>
          </a:p>
          <a:p>
            <a:pPr marL="0" marR="0" lvl="0" indent="0" algn="ctr" rtl="0">
              <a:spcBef>
                <a:spcPts val="0"/>
              </a:spcBef>
              <a:spcAft>
                <a:spcPts val="0"/>
              </a:spcAft>
              <a:buNone/>
            </a:pPr>
            <a:r>
              <a:rPr lang="en-US" sz="2400" b="1">
                <a:solidFill>
                  <a:schemeClr val="accent3"/>
                </a:solidFill>
                <a:latin typeface="Calibri"/>
                <a:ea typeface="Calibri"/>
                <a:cs typeface="Calibri"/>
                <a:sym typeface="Calibri"/>
              </a:rPr>
              <a:t>(all the logic and data) </a:t>
            </a:r>
            <a:r>
              <a:rPr lang="en-US" sz="2400" b="1">
                <a:solidFill>
                  <a:schemeClr val="dk1"/>
                </a:solidFill>
                <a:latin typeface="Calibri"/>
                <a:ea typeface="Calibri"/>
                <a:cs typeface="Calibri"/>
                <a:sym typeface="Calibri"/>
              </a:rPr>
              <a:t>vendors</a:t>
            </a:r>
            <a:endParaRPr/>
          </a:p>
          <a:p>
            <a:pPr marL="0" marR="0" lvl="0" indent="0" algn="ctr" rtl="0">
              <a:spcBef>
                <a:spcPts val="0"/>
              </a:spcBef>
              <a:spcAft>
                <a:spcPts val="0"/>
              </a:spcAft>
              <a:buNone/>
            </a:pPr>
            <a:r>
              <a:rPr lang="en-US" sz="2400" b="1">
                <a:solidFill>
                  <a:schemeClr val="dk1"/>
                </a:solidFill>
                <a:latin typeface="Calibri"/>
                <a:ea typeface="Calibri"/>
                <a:cs typeface="Calibri"/>
                <a:sym typeface="Calibri"/>
              </a:rPr>
              <a:t>8080</a:t>
            </a:r>
            <a:endParaRPr sz="2400" b="1">
              <a:solidFill>
                <a:schemeClr val="accent3"/>
              </a:solidFill>
              <a:latin typeface="Calibri"/>
              <a:ea typeface="Calibri"/>
              <a:cs typeface="Calibri"/>
              <a:sym typeface="Calibri"/>
            </a:endParaRPr>
          </a:p>
        </p:txBody>
      </p:sp>
      <p:sp>
        <p:nvSpPr>
          <p:cNvPr id="1082" name="Google Shape;1082;p43"/>
          <p:cNvSpPr/>
          <p:nvPr/>
        </p:nvSpPr>
        <p:spPr>
          <a:xfrm>
            <a:off x="10542887" y="4513481"/>
            <a:ext cx="1413893" cy="864096"/>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83" name="Google Shape;1083;p43"/>
          <p:cNvSpPr/>
          <p:nvPr/>
        </p:nvSpPr>
        <p:spPr>
          <a:xfrm>
            <a:off x="3371136" y="2276872"/>
            <a:ext cx="5662577" cy="792088"/>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Request (header + body(optional))</a:t>
            </a:r>
            <a:endParaRPr/>
          </a:p>
        </p:txBody>
      </p:sp>
      <p:sp>
        <p:nvSpPr>
          <p:cNvPr id="1084" name="Google Shape;1084;p43"/>
          <p:cNvSpPr/>
          <p:nvPr/>
        </p:nvSpPr>
        <p:spPr>
          <a:xfrm>
            <a:off x="9031483" y="2065209"/>
            <a:ext cx="1296144" cy="72008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Port</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8080</a:t>
            </a:r>
            <a:endParaRPr/>
          </a:p>
        </p:txBody>
      </p:sp>
      <p:sp>
        <p:nvSpPr>
          <p:cNvPr id="1085" name="Google Shape;1085;p43"/>
          <p:cNvSpPr/>
          <p:nvPr/>
        </p:nvSpPr>
        <p:spPr>
          <a:xfrm>
            <a:off x="10918948" y="2065209"/>
            <a:ext cx="504056" cy="355679"/>
          </a:xfrm>
          <a:prstGeom prst="curvedDownArrow">
            <a:avLst>
              <a:gd name="adj1" fmla="val 25000"/>
              <a:gd name="adj2" fmla="val 50000"/>
              <a:gd name="adj3" fmla="val 25000"/>
            </a:avLst>
          </a:prstGeom>
          <a:gradFill>
            <a:gsLst>
              <a:gs pos="0">
                <a:srgbClr val="74A017"/>
              </a:gs>
              <a:gs pos="80000">
                <a:srgbClr val="9AD21F"/>
              </a:gs>
              <a:gs pos="100000">
                <a:srgbClr val="9BD71B"/>
              </a:gs>
            </a:gsLst>
            <a:lin ang="16200000" scaled="0"/>
          </a:gradFill>
          <a:ln w="9525" cap="flat" cmpd="sng">
            <a:solidFill>
              <a:srgbClr val="95C33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086" name="Google Shape;1086;p43"/>
          <p:cNvSpPr/>
          <p:nvPr/>
        </p:nvSpPr>
        <p:spPr>
          <a:xfrm rot="10800000">
            <a:off x="10911952" y="2466661"/>
            <a:ext cx="504056" cy="355679"/>
          </a:xfrm>
          <a:prstGeom prst="curvedDownArrow">
            <a:avLst>
              <a:gd name="adj1" fmla="val 25000"/>
              <a:gd name="adj2" fmla="val 50000"/>
              <a:gd name="adj3" fmla="val 25000"/>
            </a:avLst>
          </a:prstGeom>
          <a:gradFill>
            <a:gsLst>
              <a:gs pos="0">
                <a:srgbClr val="74A017"/>
              </a:gs>
              <a:gs pos="80000">
                <a:srgbClr val="9AD21F"/>
              </a:gs>
              <a:gs pos="100000">
                <a:srgbClr val="9BD71B"/>
              </a:gs>
            </a:gsLst>
            <a:lin ang="16200000" scaled="0"/>
          </a:gradFill>
          <a:ln w="9525" cap="flat" cmpd="sng">
            <a:solidFill>
              <a:srgbClr val="95C33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087" name="Google Shape;1087;p43"/>
          <p:cNvSpPr/>
          <p:nvPr/>
        </p:nvSpPr>
        <p:spPr>
          <a:xfrm>
            <a:off x="3371136" y="3356992"/>
            <a:ext cx="5660347" cy="1080120"/>
          </a:xfrm>
          <a:prstGeom prst="lef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Response (header + body)</a:t>
            </a:r>
            <a:endParaRPr/>
          </a:p>
        </p:txBody>
      </p:sp>
      <p:sp>
        <p:nvSpPr>
          <p:cNvPr id="1088" name="Google Shape;1088;p43"/>
          <p:cNvSpPr txBox="1"/>
          <p:nvPr/>
        </p:nvSpPr>
        <p:spPr>
          <a:xfrm>
            <a:off x="159838" y="5157192"/>
            <a:ext cx="611155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PostgreSQL</a:t>
            </a:r>
            <a:endParaRPr dirty="0"/>
          </a:p>
          <a:p>
            <a:pPr marL="0" marR="0" lvl="0" indent="0" algn="l" rtl="0">
              <a:spcBef>
                <a:spcPts val="0"/>
              </a:spcBef>
              <a:spcAft>
                <a:spcPts val="0"/>
              </a:spcAft>
              <a:buNone/>
            </a:pPr>
            <a:r>
              <a:rPr lang="en-US" sz="24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https://youtu.be/NuNHxZOAqQM</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sp>
        <p:nvSpPr>
          <p:cNvPr id="1089" name="Google Shape;1089;p43"/>
          <p:cNvSpPr txBox="1"/>
          <p:nvPr/>
        </p:nvSpPr>
        <p:spPr>
          <a:xfrm>
            <a:off x="4877996" y="1227326"/>
            <a:ext cx="3096344"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GET – Read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POST – Create New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PUT – Update Data</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DELETE – Remove data</a:t>
            </a:r>
            <a:endParaRPr/>
          </a:p>
        </p:txBody>
      </p:sp>
      <p:sp>
        <p:nvSpPr>
          <p:cNvPr id="1090" name="Google Shape;1090;p43"/>
          <p:cNvSpPr txBox="1"/>
          <p:nvPr/>
        </p:nvSpPr>
        <p:spPr>
          <a:xfrm>
            <a:off x="5143784" y="4330169"/>
            <a:ext cx="3096344"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Text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Document</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HTML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XML</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JSON</a:t>
            </a:r>
            <a:endParaRPr/>
          </a:p>
        </p:txBody>
      </p:sp>
      <p:sp>
        <p:nvSpPr>
          <p:cNvPr id="1091" name="Google Shape;1091;p43"/>
          <p:cNvSpPr/>
          <p:nvPr/>
        </p:nvSpPr>
        <p:spPr>
          <a:xfrm>
            <a:off x="9440991" y="4265238"/>
            <a:ext cx="1934809" cy="613137"/>
          </a:xfrm>
          <a:prstGeom prst="rect">
            <a:avLst/>
          </a:prstGeom>
          <a:solidFill>
            <a:srgbClr val="00206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Calibri"/>
                <a:ea typeface="Calibri"/>
                <a:cs typeface="Calibri"/>
                <a:sym typeface="Calibri"/>
              </a:rPr>
              <a:t>servlet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4"/>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44</a:t>
            </a:fld>
            <a:endParaRPr>
              <a:latin typeface="Quattrocento Sans"/>
              <a:ea typeface="Quattrocento Sans"/>
              <a:cs typeface="Quattrocento Sans"/>
              <a:sym typeface="Quattrocento Sans"/>
            </a:endParaRPr>
          </a:p>
        </p:txBody>
      </p:sp>
      <p:sp>
        <p:nvSpPr>
          <p:cNvPr id="1097" name="Google Shape;1097;p44"/>
          <p:cNvSpPr txBox="1"/>
          <p:nvPr/>
        </p:nvSpPr>
        <p:spPr>
          <a:xfrm>
            <a:off x="189757" y="646331"/>
            <a:ext cx="11809312" cy="60016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It is most used data format in the world today. It is a light weight data format to exchange data between systems as well on the web.</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 parenthesis   {}  - curly braces  []  - bracket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prop: value,</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prop: value,</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prop: value,</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We can validate json by </a:t>
            </a: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https://www.jsonlint.com</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Chrome browser plugin - </a:t>
            </a: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https://chrome.google.com/webstore/detail/jsonvue/chklaanhfefbnpoihckbnefhakgolnmc</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098" name="Google Shape;1098;p44"/>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JSON – Java Script Object Notation</a:t>
            </a:r>
            <a:endParaRPr sz="3600">
              <a:solidFill>
                <a:schemeClr val="dk1"/>
              </a:solidFill>
              <a:latin typeface="Corben"/>
              <a:ea typeface="Corben"/>
              <a:cs typeface="Corben"/>
              <a:sym typeface="Corben"/>
            </a:endParaRPr>
          </a:p>
        </p:txBody>
      </p:sp>
      <p:pic>
        <p:nvPicPr>
          <p:cNvPr id="1099" name="Google Shape;1099;p44"/>
          <p:cNvPicPr preferRelativeResize="0"/>
          <p:nvPr/>
        </p:nvPicPr>
        <p:blipFill rotWithShape="1">
          <a:blip r:embed="rId5">
            <a:alphaModFix/>
          </a:blip>
          <a:srcRect/>
          <a:stretch/>
        </p:blipFill>
        <p:spPr>
          <a:xfrm>
            <a:off x="11720196" y="21813"/>
            <a:ext cx="467413" cy="461666"/>
          </a:xfrm>
          <a:prstGeom prst="rect">
            <a:avLst/>
          </a:prstGeom>
          <a:noFill/>
          <a:ln>
            <a:noFill/>
          </a:ln>
        </p:spPr>
      </p:pic>
      <p:sp>
        <p:nvSpPr>
          <p:cNvPr id="1100" name="Google Shape;1100;p44"/>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4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45</a:t>
            </a:fld>
            <a:endParaRPr>
              <a:latin typeface="Quattrocento Sans"/>
              <a:ea typeface="Quattrocento Sans"/>
              <a:cs typeface="Quattrocento Sans"/>
              <a:sym typeface="Quattrocento Sans"/>
            </a:endParaRPr>
          </a:p>
        </p:txBody>
      </p:sp>
      <p:sp>
        <p:nvSpPr>
          <p:cNvPr id="1106" name="Google Shape;1106;p45"/>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1) JDBC (Java Database Connectivity)		2)JPA (Java Persistence API)</a:t>
            </a:r>
            <a:endParaRPr sz="2400">
              <a:solidFill>
                <a:schemeClr val="dk1"/>
              </a:solidFill>
              <a:latin typeface="Calibri"/>
              <a:ea typeface="Calibri"/>
              <a:cs typeface="Calibri"/>
              <a:sym typeface="Calibri"/>
            </a:endParaRPr>
          </a:p>
        </p:txBody>
      </p:sp>
      <p:sp>
        <p:nvSpPr>
          <p:cNvPr id="1107" name="Google Shape;1107;p4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DB integration with JAVA</a:t>
            </a:r>
            <a:endParaRPr sz="3600">
              <a:solidFill>
                <a:schemeClr val="dk1"/>
              </a:solidFill>
              <a:latin typeface="Corben"/>
              <a:ea typeface="Corben"/>
              <a:cs typeface="Corben"/>
              <a:sym typeface="Corben"/>
            </a:endParaRPr>
          </a:p>
        </p:txBody>
      </p:sp>
      <p:pic>
        <p:nvPicPr>
          <p:cNvPr id="1108" name="Google Shape;1108;p45"/>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109" name="Google Shape;1109;p4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cxnSp>
        <p:nvCxnSpPr>
          <p:cNvPr id="1110" name="Google Shape;1110;p45"/>
          <p:cNvCxnSpPr>
            <a:stCxn id="1106" idx="0"/>
          </p:cNvCxnSpPr>
          <p:nvPr/>
        </p:nvCxnSpPr>
        <p:spPr>
          <a:xfrm>
            <a:off x="6094413" y="646331"/>
            <a:ext cx="0" cy="5951100"/>
          </a:xfrm>
          <a:prstGeom prst="straightConnector1">
            <a:avLst/>
          </a:prstGeom>
          <a:noFill/>
          <a:ln w="9525" cap="flat" cmpd="sng">
            <a:solidFill>
              <a:srgbClr val="B8B8B8"/>
            </a:solidFill>
            <a:prstDash val="solid"/>
            <a:round/>
            <a:headEnd type="none" w="sm" len="sm"/>
            <a:tailEnd type="none" w="sm" len="sm"/>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46"/>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46</a:t>
            </a:fld>
            <a:endParaRPr>
              <a:latin typeface="Quattrocento Sans"/>
              <a:ea typeface="Quattrocento Sans"/>
              <a:cs typeface="Quattrocento Sans"/>
              <a:sym typeface="Quattrocento Sans"/>
            </a:endParaRPr>
          </a:p>
        </p:txBody>
      </p:sp>
      <p:sp>
        <p:nvSpPr>
          <p:cNvPr id="1116" name="Google Shape;1116;p46"/>
          <p:cNvSpPr txBox="1"/>
          <p:nvPr/>
        </p:nvSpPr>
        <p:spPr>
          <a:xfrm>
            <a:off x="189757" y="646331"/>
            <a:ext cx="11809312" cy="3724096"/>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connection properties of our </a:t>
            </a:r>
            <a:r>
              <a:rPr lang="en-US" sz="1800" dirty="0" err="1">
                <a:solidFill>
                  <a:schemeClr val="dk1"/>
                </a:solidFill>
                <a:latin typeface="Calibri"/>
                <a:ea typeface="Calibri"/>
                <a:cs typeface="Calibri"/>
                <a:sym typeface="Calibri"/>
              </a:rPr>
              <a:t>postgresql</a:t>
            </a:r>
            <a:r>
              <a:rPr lang="en-US" sz="1800" dirty="0">
                <a:solidFill>
                  <a:schemeClr val="dk1"/>
                </a:solidFill>
                <a:latin typeface="Calibri"/>
                <a:ea typeface="Calibri"/>
                <a:cs typeface="Calibri"/>
                <a:sym typeface="Calibri"/>
              </a:rPr>
              <a:t> DB running locally</a:t>
            </a:r>
            <a:endParaRPr dirty="0"/>
          </a:p>
          <a:p>
            <a:pPr marL="457200" marR="0" lvl="0" indent="-4572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annotations in our POJO class to specify to JPA framework that our Vendor class is assumed to be DB table now and specify the columns of the database table. We can choose the name of the table as well as column names. We can additionally use predefined ID column which act as autogenerating primary key. GUID based database table design - </a:t>
            </a:r>
            <a:r>
              <a:rPr lang="en-US" sz="14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https://www.youtube.com/watch?v=1tk4DUOXXQw&amp;pp=ygUnc2ltcGxpZmllZCBkYXRhYmFzZSBkZXNpZ24gZ3VpZCBhbnViaGF2</a:t>
            </a:r>
            <a:endParaRPr sz="14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have to perform different database operations, So spring JPA provides </a:t>
            </a:r>
            <a:r>
              <a:rPr lang="en-US" sz="1800" dirty="0" err="1">
                <a:solidFill>
                  <a:schemeClr val="dk1"/>
                </a:solidFill>
                <a:latin typeface="Calibri"/>
                <a:ea typeface="Calibri"/>
                <a:cs typeface="Calibri"/>
                <a:sym typeface="Calibri"/>
              </a:rPr>
              <a:t>JPARepository</a:t>
            </a:r>
            <a:r>
              <a:rPr lang="en-US" sz="1800" dirty="0">
                <a:solidFill>
                  <a:schemeClr val="dk1"/>
                </a:solidFill>
                <a:latin typeface="Calibri"/>
                <a:ea typeface="Calibri"/>
                <a:cs typeface="Calibri"/>
                <a:sym typeface="Calibri"/>
              </a:rPr>
              <a:t> interface which we can inherit to create our own interface. It offers direct CURDQ functionality to perform DB operations.</a:t>
            </a:r>
            <a:endParaRPr dirty="0"/>
          </a:p>
          <a:p>
            <a:pPr marL="457200" marR="0" lvl="0" indent="-4572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Replace the hardcoding in service class with DB operations using the implemented Interface</a:t>
            </a:r>
            <a:endParaRPr dirty="0"/>
          </a:p>
          <a:p>
            <a:pPr marL="457200" marR="0" lvl="0" indent="-4572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Adapt the Controller functions to support the CURDQ functions and their return type</a:t>
            </a:r>
            <a:endParaRPr dirty="0"/>
          </a:p>
          <a:p>
            <a:pPr marL="457200" marR="0" lvl="0" indent="-4572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@PostMapping function to testing Create of vendor</a:t>
            </a:r>
            <a:endParaRPr dirty="0"/>
          </a:p>
          <a:p>
            <a:pPr marL="457200" marR="0" lvl="0" indent="-4572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Download postman tool - </a:t>
            </a:r>
            <a:r>
              <a:rPr lang="en-US" sz="18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https://www.postman.com/downloads/</a:t>
            </a:r>
            <a:endParaRPr sz="1800" dirty="0">
              <a:solidFill>
                <a:schemeClr val="dk1"/>
              </a:solidFill>
              <a:latin typeface="Calibri"/>
              <a:ea typeface="Calibri"/>
              <a:cs typeface="Calibri"/>
              <a:sym typeface="Calibri"/>
            </a:endParaRPr>
          </a:p>
          <a:p>
            <a:pPr marL="457200" marR="0" lvl="0" indent="-3429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a:p>
            <a:pPr marL="457200" marR="0" lvl="0" indent="-330200" algn="l" rtl="0">
              <a:spcBef>
                <a:spcPts val="0"/>
              </a:spcBef>
              <a:spcAft>
                <a:spcPts val="0"/>
              </a:spcAft>
              <a:buClr>
                <a:schemeClr val="dk1"/>
              </a:buClr>
              <a:buSzPts val="2000"/>
              <a:buFont typeface="Calibri"/>
              <a:buNone/>
            </a:pPr>
            <a:endParaRPr sz="2000" dirty="0">
              <a:solidFill>
                <a:schemeClr val="dk1"/>
              </a:solidFill>
              <a:latin typeface="Calibri"/>
              <a:ea typeface="Calibri"/>
              <a:cs typeface="Calibri"/>
              <a:sym typeface="Calibri"/>
            </a:endParaRPr>
          </a:p>
        </p:txBody>
      </p:sp>
      <p:sp>
        <p:nvSpPr>
          <p:cNvPr id="1117" name="Google Shape;1117;p46"/>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Steps for DB Connection</a:t>
            </a:r>
            <a:endParaRPr sz="3600">
              <a:solidFill>
                <a:schemeClr val="dk1"/>
              </a:solidFill>
              <a:latin typeface="Corben"/>
              <a:ea typeface="Corben"/>
              <a:cs typeface="Corben"/>
              <a:sym typeface="Corben"/>
            </a:endParaRPr>
          </a:p>
        </p:txBody>
      </p:sp>
      <p:pic>
        <p:nvPicPr>
          <p:cNvPr id="1118" name="Google Shape;1118;p46"/>
          <p:cNvPicPr preferRelativeResize="0"/>
          <p:nvPr/>
        </p:nvPicPr>
        <p:blipFill rotWithShape="1">
          <a:blip r:embed="rId5">
            <a:alphaModFix/>
          </a:blip>
          <a:srcRect/>
          <a:stretch/>
        </p:blipFill>
        <p:spPr>
          <a:xfrm>
            <a:off x="11720196" y="21813"/>
            <a:ext cx="467413" cy="461666"/>
          </a:xfrm>
          <a:prstGeom prst="rect">
            <a:avLst/>
          </a:prstGeom>
          <a:noFill/>
          <a:ln>
            <a:noFill/>
          </a:ln>
        </p:spPr>
      </p:pic>
      <p:sp>
        <p:nvSpPr>
          <p:cNvPr id="1119" name="Google Shape;1119;p46"/>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4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47</a:t>
            </a:fld>
            <a:endParaRPr>
              <a:latin typeface="Quattrocento Sans"/>
              <a:ea typeface="Quattrocento Sans"/>
              <a:cs typeface="Quattrocento Sans"/>
              <a:sym typeface="Quattrocento Sans"/>
            </a:endParaRPr>
          </a:p>
        </p:txBody>
      </p:sp>
      <p:sp>
        <p:nvSpPr>
          <p:cNvPr id="1125" name="Google Shape;1125;p47"/>
          <p:cNvSpPr txBox="1"/>
          <p:nvPr/>
        </p:nvSpPr>
        <p:spPr>
          <a:xfrm>
            <a:off x="189757" y="646331"/>
            <a:ext cx="11809312"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3F7F5F"/>
                </a:solidFill>
                <a:latin typeface="Calibri"/>
                <a:ea typeface="Calibri"/>
                <a:cs typeface="Calibri"/>
                <a:sym typeface="Calibri"/>
              </a:rPr>
              <a:t>## default connection pool</a:t>
            </a: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alibri"/>
                <a:ea typeface="Calibri"/>
                <a:cs typeface="Calibri"/>
                <a:sym typeface="Calibri"/>
              </a:rPr>
              <a:t>spring.datasource.hikari.connectionTimeout=</a:t>
            </a:r>
            <a:r>
              <a:rPr lang="en-US" sz="1800" b="1">
                <a:solidFill>
                  <a:srgbClr val="2A00FF"/>
                </a:solidFill>
                <a:latin typeface="Calibri"/>
                <a:ea typeface="Calibri"/>
                <a:cs typeface="Calibri"/>
                <a:sym typeface="Calibri"/>
              </a:rPr>
              <a:t>20000</a:t>
            </a: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alibri"/>
                <a:ea typeface="Calibri"/>
                <a:cs typeface="Calibri"/>
                <a:sym typeface="Calibri"/>
              </a:rPr>
              <a:t>spring.datasource.hikari.maximumPoolSize=</a:t>
            </a:r>
            <a:r>
              <a:rPr lang="en-US" sz="1800" b="1">
                <a:solidFill>
                  <a:srgbClr val="2A00FF"/>
                </a:solidFill>
                <a:latin typeface="Calibri"/>
                <a:ea typeface="Calibri"/>
                <a:cs typeface="Calibri"/>
                <a:sym typeface="Calibri"/>
              </a:rPr>
              <a:t>5</a:t>
            </a: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br>
              <a:rPr lang="en-US" sz="1800" b="1">
                <a:solidFill>
                  <a:srgbClr val="000000"/>
                </a:solidFill>
                <a:latin typeface="Calibri"/>
                <a:ea typeface="Calibri"/>
                <a:cs typeface="Calibri"/>
                <a:sym typeface="Calibri"/>
              </a:rPr>
            </a:b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3F7F5F"/>
                </a:solidFill>
                <a:latin typeface="Calibri"/>
                <a:ea typeface="Calibri"/>
                <a:cs typeface="Calibri"/>
                <a:sym typeface="Calibri"/>
              </a:rPr>
              <a:t>## PostgreSQL</a:t>
            </a: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alibri"/>
                <a:ea typeface="Calibri"/>
                <a:cs typeface="Calibri"/>
                <a:sym typeface="Calibri"/>
              </a:rPr>
              <a:t>spring.datasource.url=</a:t>
            </a:r>
            <a:r>
              <a:rPr lang="en-US" sz="1800" b="1" u="sng">
                <a:solidFill>
                  <a:srgbClr val="2A00FF"/>
                </a:solidFill>
                <a:latin typeface="Calibri"/>
                <a:ea typeface="Calibri"/>
                <a:cs typeface="Calibri"/>
                <a:sym typeface="Calibri"/>
              </a:rPr>
              <a:t>jdbc</a:t>
            </a:r>
            <a:r>
              <a:rPr lang="en-US" sz="1800" b="1">
                <a:solidFill>
                  <a:srgbClr val="2A00FF"/>
                </a:solidFill>
                <a:latin typeface="Calibri"/>
                <a:ea typeface="Calibri"/>
                <a:cs typeface="Calibri"/>
                <a:sym typeface="Calibri"/>
              </a:rPr>
              <a:t>:</a:t>
            </a:r>
            <a:r>
              <a:rPr lang="en-US" sz="1800" b="1" u="sng">
                <a:solidFill>
                  <a:srgbClr val="2A00FF"/>
                </a:solidFill>
                <a:latin typeface="Calibri"/>
                <a:ea typeface="Calibri"/>
                <a:cs typeface="Calibri"/>
                <a:sym typeface="Calibri"/>
              </a:rPr>
              <a:t>postgresql</a:t>
            </a:r>
            <a:r>
              <a:rPr lang="en-US" sz="1800" b="1">
                <a:solidFill>
                  <a:srgbClr val="2A00FF"/>
                </a:solidFill>
                <a:latin typeface="Calibri"/>
                <a:ea typeface="Calibri"/>
                <a:cs typeface="Calibri"/>
                <a:sym typeface="Calibri"/>
              </a:rPr>
              <a:t>://</a:t>
            </a:r>
            <a:r>
              <a:rPr lang="en-US" sz="1800" b="1" u="sng">
                <a:solidFill>
                  <a:srgbClr val="2A00FF"/>
                </a:solidFill>
                <a:latin typeface="Calibri"/>
                <a:ea typeface="Calibri"/>
                <a:cs typeface="Calibri"/>
                <a:sym typeface="Calibri"/>
              </a:rPr>
              <a:t>localhost</a:t>
            </a:r>
            <a:r>
              <a:rPr lang="en-US" sz="1800" b="1">
                <a:solidFill>
                  <a:srgbClr val="2A00FF"/>
                </a:solidFill>
                <a:latin typeface="Calibri"/>
                <a:ea typeface="Calibri"/>
                <a:cs typeface="Calibri"/>
                <a:sym typeface="Calibri"/>
              </a:rPr>
              <a:t>:5432/</a:t>
            </a:r>
            <a:r>
              <a:rPr lang="en-US" sz="1800" b="1" u="sng">
                <a:solidFill>
                  <a:srgbClr val="2A00FF"/>
                </a:solidFill>
                <a:latin typeface="Calibri"/>
                <a:ea typeface="Calibri"/>
                <a:cs typeface="Calibri"/>
                <a:sym typeface="Calibri"/>
              </a:rPr>
              <a:t>postgres</a:t>
            </a:r>
            <a:r>
              <a:rPr lang="en-US" sz="1800" b="1">
                <a:solidFill>
                  <a:srgbClr val="000000"/>
                </a:solidFill>
                <a:latin typeface="Calibri"/>
                <a:ea typeface="Calibri"/>
                <a:cs typeface="Calibri"/>
                <a:sym typeface="Calibri"/>
              </a:rPr>
              <a:t> </a:t>
            </a:r>
            <a:endParaRPr/>
          </a:p>
          <a:p>
            <a:pPr marL="0" marR="0" lvl="0" indent="0" algn="l" rtl="0">
              <a:spcBef>
                <a:spcPts val="0"/>
              </a:spcBef>
              <a:spcAft>
                <a:spcPts val="0"/>
              </a:spcAft>
              <a:buNone/>
            </a:pPr>
            <a:r>
              <a:rPr lang="en-US" sz="1800" b="1">
                <a:solidFill>
                  <a:srgbClr val="000000"/>
                </a:solidFill>
                <a:latin typeface="Calibri"/>
                <a:ea typeface="Calibri"/>
                <a:cs typeface="Calibri"/>
                <a:sym typeface="Calibri"/>
              </a:rPr>
              <a:t>spring.datasource.username=</a:t>
            </a:r>
            <a:r>
              <a:rPr lang="en-US" sz="1800" b="1" u="sng">
                <a:solidFill>
                  <a:srgbClr val="2A00FF"/>
                </a:solidFill>
                <a:latin typeface="Calibri"/>
                <a:ea typeface="Calibri"/>
                <a:cs typeface="Calibri"/>
                <a:sym typeface="Calibri"/>
              </a:rPr>
              <a:t>postgres</a:t>
            </a: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alibri"/>
                <a:ea typeface="Calibri"/>
                <a:cs typeface="Calibri"/>
                <a:sym typeface="Calibri"/>
              </a:rPr>
              <a:t>spring.datasource.password=</a:t>
            </a:r>
            <a:r>
              <a:rPr lang="en-US" sz="1800" b="1">
                <a:solidFill>
                  <a:srgbClr val="2A00FF"/>
                </a:solidFill>
                <a:latin typeface="Calibri"/>
                <a:ea typeface="Calibri"/>
                <a:cs typeface="Calibri"/>
                <a:sym typeface="Calibri"/>
              </a:rPr>
              <a:t>Welcome1</a:t>
            </a: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br>
              <a:rPr lang="en-US" sz="1800" b="1">
                <a:solidFill>
                  <a:srgbClr val="000000"/>
                </a:solidFill>
                <a:latin typeface="Calibri"/>
                <a:ea typeface="Calibri"/>
                <a:cs typeface="Calibri"/>
                <a:sym typeface="Calibri"/>
              </a:rPr>
            </a:b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3F7F5F"/>
                </a:solidFill>
                <a:latin typeface="Calibri"/>
                <a:ea typeface="Calibri"/>
                <a:cs typeface="Calibri"/>
                <a:sym typeface="Calibri"/>
              </a:rPr>
              <a:t>#drop n create table again, good for testing, comment this in production</a:t>
            </a: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alibri"/>
                <a:ea typeface="Calibri"/>
                <a:cs typeface="Calibri"/>
                <a:sym typeface="Calibri"/>
              </a:rPr>
              <a:t>spring.jpa.show-sql=</a:t>
            </a:r>
            <a:r>
              <a:rPr lang="en-US" sz="1800" b="1">
                <a:solidFill>
                  <a:srgbClr val="2A00FF"/>
                </a:solidFill>
                <a:latin typeface="Calibri"/>
                <a:ea typeface="Calibri"/>
                <a:cs typeface="Calibri"/>
                <a:sym typeface="Calibri"/>
              </a:rPr>
              <a:t>true</a:t>
            </a:r>
            <a:endParaRPr sz="1800" b="1">
              <a:solidFill>
                <a:srgbClr val="000000"/>
              </a:solidFill>
              <a:latin typeface="Calibri"/>
              <a:ea typeface="Calibri"/>
              <a:cs typeface="Calibri"/>
              <a:sym typeface="Calibri"/>
            </a:endParaRPr>
          </a:p>
          <a:p>
            <a:pPr marL="0" marR="0" lvl="0" indent="0" algn="l" rtl="0">
              <a:spcBef>
                <a:spcPts val="0"/>
              </a:spcBef>
              <a:spcAft>
                <a:spcPts val="0"/>
              </a:spcAft>
              <a:buNone/>
            </a:pPr>
            <a:r>
              <a:rPr lang="en-US" sz="1800" b="1">
                <a:solidFill>
                  <a:srgbClr val="000000"/>
                </a:solidFill>
                <a:latin typeface="Calibri"/>
                <a:ea typeface="Calibri"/>
                <a:cs typeface="Calibri"/>
                <a:sym typeface="Calibri"/>
              </a:rPr>
              <a:t>spring.jpa.hibernate.ddl-auto=</a:t>
            </a:r>
            <a:r>
              <a:rPr lang="en-US" sz="1800" b="1">
                <a:solidFill>
                  <a:srgbClr val="2A00FF"/>
                </a:solidFill>
                <a:latin typeface="Calibri"/>
                <a:ea typeface="Calibri"/>
                <a:cs typeface="Calibri"/>
                <a:sym typeface="Calibri"/>
              </a:rPr>
              <a:t>update</a:t>
            </a:r>
            <a:endParaRPr sz="1800" b="1">
              <a:solidFill>
                <a:srgbClr val="000000"/>
              </a:solidFill>
              <a:latin typeface="Calibri"/>
              <a:ea typeface="Calibri"/>
              <a:cs typeface="Calibri"/>
              <a:sym typeface="Calibri"/>
            </a:endParaRPr>
          </a:p>
        </p:txBody>
      </p:sp>
      <p:sp>
        <p:nvSpPr>
          <p:cNvPr id="1126" name="Google Shape;1126;p4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Application.properties</a:t>
            </a:r>
            <a:endParaRPr sz="3600">
              <a:solidFill>
                <a:schemeClr val="dk1"/>
              </a:solidFill>
              <a:latin typeface="Corben"/>
              <a:ea typeface="Corben"/>
              <a:cs typeface="Corben"/>
              <a:sym typeface="Corben"/>
            </a:endParaRPr>
          </a:p>
        </p:txBody>
      </p:sp>
      <p:pic>
        <p:nvPicPr>
          <p:cNvPr id="1127" name="Google Shape;1127;p4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128" name="Google Shape;1128;p4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48</a:t>
            </a:fld>
            <a:endParaRPr>
              <a:latin typeface="Quattrocento Sans"/>
              <a:ea typeface="Quattrocento Sans"/>
              <a:cs typeface="Quattrocento Sans"/>
              <a:sym typeface="Quattrocento Sans"/>
            </a:endParaRPr>
          </a:p>
        </p:txBody>
      </p:sp>
      <p:sp>
        <p:nvSpPr>
          <p:cNvPr id="1134" name="Google Shape;1134;p4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Association</a:t>
            </a:r>
            <a:endParaRPr sz="3600">
              <a:solidFill>
                <a:schemeClr val="dk1"/>
              </a:solidFill>
              <a:latin typeface="Corben"/>
              <a:ea typeface="Corben"/>
              <a:cs typeface="Corben"/>
              <a:sym typeface="Corben"/>
            </a:endParaRPr>
          </a:p>
        </p:txBody>
      </p:sp>
      <p:pic>
        <p:nvPicPr>
          <p:cNvPr id="1135" name="Google Shape;1135;p4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136" name="Google Shape;1136;p4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49"/>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49</a:t>
            </a:fld>
            <a:endParaRPr>
              <a:latin typeface="Quattrocento Sans"/>
              <a:ea typeface="Quattrocento Sans"/>
              <a:cs typeface="Quattrocento Sans"/>
              <a:sym typeface="Quattrocento Sans"/>
            </a:endParaRPr>
          </a:p>
        </p:txBody>
      </p:sp>
      <p:sp>
        <p:nvSpPr>
          <p:cNvPr id="1142" name="Google Shape;1142;p4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Project Structure</a:t>
            </a:r>
            <a:endParaRPr sz="3600">
              <a:solidFill>
                <a:schemeClr val="dk1"/>
              </a:solidFill>
              <a:latin typeface="Corben"/>
              <a:ea typeface="Corben"/>
              <a:cs typeface="Corben"/>
              <a:sym typeface="Corben"/>
            </a:endParaRPr>
          </a:p>
        </p:txBody>
      </p:sp>
      <p:pic>
        <p:nvPicPr>
          <p:cNvPr id="1143" name="Google Shape;1143;p49"/>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144" name="Google Shape;1144;p4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145" name="Google Shape;1145;p49"/>
          <p:cNvSpPr/>
          <p:nvPr/>
        </p:nvSpPr>
        <p:spPr>
          <a:xfrm>
            <a:off x="981844" y="1300679"/>
            <a:ext cx="720080" cy="646331"/>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46" name="Google Shape;1146;p49"/>
          <p:cNvSpPr/>
          <p:nvPr/>
        </p:nvSpPr>
        <p:spPr>
          <a:xfrm>
            <a:off x="189756" y="2355280"/>
            <a:ext cx="2304256"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Browser</a:t>
            </a:r>
            <a:endParaRPr/>
          </a:p>
        </p:txBody>
      </p:sp>
      <p:sp>
        <p:nvSpPr>
          <p:cNvPr id="1147" name="Google Shape;1147;p49"/>
          <p:cNvSpPr/>
          <p:nvPr/>
        </p:nvSpPr>
        <p:spPr>
          <a:xfrm>
            <a:off x="189756" y="3001487"/>
            <a:ext cx="2304256"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POSTMAN</a:t>
            </a:r>
            <a:endParaRPr/>
          </a:p>
        </p:txBody>
      </p:sp>
      <p:sp>
        <p:nvSpPr>
          <p:cNvPr id="1148" name="Google Shape;1148;p49"/>
          <p:cNvSpPr/>
          <p:nvPr/>
        </p:nvSpPr>
        <p:spPr>
          <a:xfrm>
            <a:off x="477789" y="2236783"/>
            <a:ext cx="1656184" cy="21602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microservice</a:t>
            </a:r>
            <a:endParaRPr/>
          </a:p>
        </p:txBody>
      </p:sp>
      <p:sp>
        <p:nvSpPr>
          <p:cNvPr id="1149" name="Google Shape;1149;p49"/>
          <p:cNvSpPr/>
          <p:nvPr/>
        </p:nvSpPr>
        <p:spPr>
          <a:xfrm>
            <a:off x="2773043" y="2043067"/>
            <a:ext cx="2232248" cy="98270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Microservice</a:t>
            </a:r>
            <a:endParaRPr/>
          </a:p>
          <a:p>
            <a:pPr marL="0" marR="0" lvl="0" indent="0" algn="ctr" rtl="0">
              <a:spcBef>
                <a:spcPts val="0"/>
              </a:spcBef>
              <a:spcAft>
                <a:spcPts val="0"/>
              </a:spcAft>
              <a:buNone/>
            </a:pPr>
            <a:r>
              <a:rPr lang="en-US" sz="2000">
                <a:solidFill>
                  <a:schemeClr val="lt1"/>
                </a:solidFill>
                <a:latin typeface="Calibri"/>
                <a:ea typeface="Calibri"/>
                <a:cs typeface="Calibri"/>
                <a:sym typeface="Calibri"/>
              </a:rPr>
              <a:t>@RestController</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VendorController</a:t>
            </a:r>
            <a:endParaRPr sz="1800" b="1">
              <a:solidFill>
                <a:schemeClr val="lt1"/>
              </a:solidFill>
              <a:latin typeface="Calibri"/>
              <a:ea typeface="Calibri"/>
              <a:cs typeface="Calibri"/>
              <a:sym typeface="Calibri"/>
            </a:endParaRPr>
          </a:p>
        </p:txBody>
      </p:sp>
      <p:sp>
        <p:nvSpPr>
          <p:cNvPr id="1150" name="Google Shape;1150;p49"/>
          <p:cNvSpPr txBox="1"/>
          <p:nvPr/>
        </p:nvSpPr>
        <p:spPr>
          <a:xfrm>
            <a:off x="3142084" y="1669429"/>
            <a:ext cx="22322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/vendor</a:t>
            </a:r>
            <a:endParaRPr/>
          </a:p>
        </p:txBody>
      </p:sp>
      <p:sp>
        <p:nvSpPr>
          <p:cNvPr id="1151" name="Google Shape;1151;p49"/>
          <p:cNvSpPr/>
          <p:nvPr/>
        </p:nvSpPr>
        <p:spPr>
          <a:xfrm>
            <a:off x="5247417" y="2038760"/>
            <a:ext cx="2232248" cy="98270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Service module</a:t>
            </a:r>
            <a:endParaRPr/>
          </a:p>
          <a:p>
            <a:pPr marL="0" marR="0" lvl="0" indent="0" algn="ctr" rtl="0">
              <a:spcBef>
                <a:spcPts val="0"/>
              </a:spcBef>
              <a:spcAft>
                <a:spcPts val="0"/>
              </a:spcAft>
              <a:buNone/>
            </a:pPr>
            <a:r>
              <a:rPr lang="en-US" sz="2000">
                <a:solidFill>
                  <a:schemeClr val="lt1"/>
                </a:solidFill>
                <a:latin typeface="Calibri"/>
                <a:ea typeface="Calibri"/>
                <a:cs typeface="Calibri"/>
                <a:sym typeface="Calibri"/>
              </a:rPr>
              <a:t>@Component</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VendorService</a:t>
            </a:r>
            <a:endParaRPr sz="1800" b="1">
              <a:solidFill>
                <a:schemeClr val="lt1"/>
              </a:solidFill>
              <a:latin typeface="Calibri"/>
              <a:ea typeface="Calibri"/>
              <a:cs typeface="Calibri"/>
              <a:sym typeface="Calibri"/>
            </a:endParaRPr>
          </a:p>
        </p:txBody>
      </p:sp>
      <p:sp>
        <p:nvSpPr>
          <p:cNvPr id="1152" name="Google Shape;1152;p49"/>
          <p:cNvSpPr txBox="1"/>
          <p:nvPr/>
        </p:nvSpPr>
        <p:spPr>
          <a:xfrm>
            <a:off x="5229789" y="347285"/>
            <a:ext cx="2736304" cy="138499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ea typeface="Calibri"/>
                <a:cs typeface="Calibri"/>
                <a:sym typeface="Calibri"/>
              </a:rPr>
              <a:t>Provides the reusable code to all the controller</a:t>
            </a:r>
            <a:endParaRPr dirty="0"/>
          </a:p>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ea typeface="Calibri"/>
                <a:cs typeface="Calibri"/>
                <a:sym typeface="Calibri"/>
              </a:rPr>
              <a:t>Purely used for modularization</a:t>
            </a:r>
            <a:endParaRPr dirty="0"/>
          </a:p>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ea typeface="Calibri"/>
                <a:cs typeface="Calibri"/>
                <a:sym typeface="Calibri"/>
              </a:rPr>
              <a:t>API layer – Checks, validate payload, interact with DB</a:t>
            </a:r>
            <a:endParaRPr dirty="0"/>
          </a:p>
          <a:p>
            <a:pPr marL="285750" marR="0" lvl="0" indent="-285750" algn="l" rtl="0">
              <a:spcBef>
                <a:spcPts val="0"/>
              </a:spcBef>
              <a:spcAft>
                <a:spcPts val="0"/>
              </a:spcAft>
              <a:buClr>
                <a:schemeClr val="dk1"/>
              </a:buClr>
              <a:buSzPts val="1400"/>
              <a:buFont typeface="Arial"/>
              <a:buChar char="•"/>
            </a:pPr>
            <a:r>
              <a:rPr lang="en-US" sz="1400" dirty="0">
                <a:solidFill>
                  <a:schemeClr val="dk1"/>
                </a:solidFill>
                <a:latin typeface="Calibri"/>
                <a:ea typeface="Calibri"/>
                <a:cs typeface="Calibri"/>
                <a:sym typeface="Calibri"/>
              </a:rPr>
              <a:t>Calls the JPA interface</a:t>
            </a:r>
            <a:endParaRPr dirty="0"/>
          </a:p>
        </p:txBody>
      </p:sp>
      <p:sp>
        <p:nvSpPr>
          <p:cNvPr id="1153" name="Google Shape;1153;p49"/>
          <p:cNvSpPr/>
          <p:nvPr/>
        </p:nvSpPr>
        <p:spPr>
          <a:xfrm>
            <a:off x="7804602" y="2818230"/>
            <a:ext cx="2376264" cy="41507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IVendorPersistence</a:t>
            </a:r>
            <a:endParaRPr sz="1800">
              <a:solidFill>
                <a:schemeClr val="lt1"/>
              </a:solidFill>
              <a:latin typeface="Calibri"/>
              <a:ea typeface="Calibri"/>
              <a:cs typeface="Calibri"/>
              <a:sym typeface="Calibri"/>
            </a:endParaRPr>
          </a:p>
        </p:txBody>
      </p:sp>
      <p:sp>
        <p:nvSpPr>
          <p:cNvPr id="1154" name="Google Shape;1154;p49"/>
          <p:cNvSpPr/>
          <p:nvPr/>
        </p:nvSpPr>
        <p:spPr>
          <a:xfrm>
            <a:off x="7894612" y="1669429"/>
            <a:ext cx="2016224" cy="415078"/>
          </a:xfrm>
          <a:prstGeom prst="rect">
            <a:avLst/>
          </a:prstGeom>
          <a:solidFill>
            <a:srgbClr val="36383D"/>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rgbClr val="4EC9B0"/>
                </a:solidFill>
                <a:latin typeface="Consolas"/>
                <a:ea typeface="Consolas"/>
                <a:cs typeface="Consolas"/>
                <a:sym typeface="Consolas"/>
              </a:rPr>
              <a:t>JpaRepository</a:t>
            </a:r>
            <a:endParaRPr sz="1600" b="1">
              <a:solidFill>
                <a:srgbClr val="CCCCCC"/>
              </a:solidFill>
              <a:latin typeface="Consolas"/>
              <a:ea typeface="Consolas"/>
              <a:cs typeface="Consolas"/>
              <a:sym typeface="Consolas"/>
            </a:endParaRPr>
          </a:p>
        </p:txBody>
      </p:sp>
      <p:cxnSp>
        <p:nvCxnSpPr>
          <p:cNvPr id="1155" name="Google Shape;1155;p49"/>
          <p:cNvCxnSpPr>
            <a:stCxn id="1153" idx="0"/>
            <a:endCxn id="1154" idx="2"/>
          </p:cNvCxnSpPr>
          <p:nvPr/>
        </p:nvCxnSpPr>
        <p:spPr>
          <a:xfrm rot="5400000" flipH="1">
            <a:off x="8580834" y="2406330"/>
            <a:ext cx="733800" cy="900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1156" name="Google Shape;1156;p49"/>
          <p:cNvSpPr/>
          <p:nvPr/>
        </p:nvSpPr>
        <p:spPr>
          <a:xfrm>
            <a:off x="10486900" y="1623844"/>
            <a:ext cx="2304256" cy="274126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Pivotal Spring JPA</a:t>
            </a:r>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157" name="Google Shape;1157;p49"/>
          <p:cNvSpPr/>
          <p:nvPr/>
        </p:nvSpPr>
        <p:spPr>
          <a:xfrm>
            <a:off x="10630916" y="2038761"/>
            <a:ext cx="1944216" cy="598151"/>
          </a:xfrm>
          <a:prstGeom prst="rect">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Entity Manager Factory</a:t>
            </a:r>
            <a:endParaRPr/>
          </a:p>
        </p:txBody>
      </p:sp>
      <p:sp>
        <p:nvSpPr>
          <p:cNvPr id="1158" name="Google Shape;1158;p49"/>
          <p:cNvSpPr/>
          <p:nvPr/>
        </p:nvSpPr>
        <p:spPr>
          <a:xfrm>
            <a:off x="10612386" y="2792329"/>
            <a:ext cx="1944216" cy="598151"/>
          </a:xfrm>
          <a:prstGeom prst="rect">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Transaction Manager Factory</a:t>
            </a:r>
            <a:endParaRPr/>
          </a:p>
        </p:txBody>
      </p:sp>
      <p:sp>
        <p:nvSpPr>
          <p:cNvPr id="1159" name="Google Shape;1159;p49"/>
          <p:cNvSpPr/>
          <p:nvPr/>
        </p:nvSpPr>
        <p:spPr>
          <a:xfrm>
            <a:off x="10630916" y="3545898"/>
            <a:ext cx="1944216" cy="598151"/>
          </a:xfrm>
          <a:prstGeom prst="rect">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Database Connection</a:t>
            </a:r>
            <a:endParaRPr/>
          </a:p>
        </p:txBody>
      </p:sp>
      <p:sp>
        <p:nvSpPr>
          <p:cNvPr id="1160" name="Google Shape;1160;p49"/>
          <p:cNvSpPr/>
          <p:nvPr/>
        </p:nvSpPr>
        <p:spPr>
          <a:xfrm>
            <a:off x="8686700" y="5098826"/>
            <a:ext cx="2088232" cy="562421"/>
          </a:xfrm>
          <a:prstGeom prst="round1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Application.properties</a:t>
            </a:r>
            <a:endParaRPr sz="1400" b="1">
              <a:solidFill>
                <a:schemeClr val="lt1"/>
              </a:solidFill>
              <a:latin typeface="Calibri"/>
              <a:ea typeface="Calibri"/>
              <a:cs typeface="Calibri"/>
              <a:sym typeface="Calibri"/>
            </a:endParaRPr>
          </a:p>
        </p:txBody>
      </p:sp>
      <p:cxnSp>
        <p:nvCxnSpPr>
          <p:cNvPr id="1161" name="Google Shape;1161;p49"/>
          <p:cNvCxnSpPr>
            <a:stCxn id="1160" idx="0"/>
            <a:endCxn id="1159" idx="2"/>
          </p:cNvCxnSpPr>
          <p:nvPr/>
        </p:nvCxnSpPr>
        <p:spPr>
          <a:xfrm rot="-5400000">
            <a:off x="10189516" y="3685226"/>
            <a:ext cx="954900" cy="1872300"/>
          </a:xfrm>
          <a:prstGeom prst="bentConnector3">
            <a:avLst>
              <a:gd name="adj1" fmla="val 50000"/>
            </a:avLst>
          </a:prstGeom>
          <a:noFill/>
          <a:ln w="9525" cap="flat" cmpd="sng">
            <a:solidFill>
              <a:schemeClr val="dk1"/>
            </a:solidFill>
            <a:prstDash val="solid"/>
            <a:round/>
            <a:headEnd type="none" w="sm" len="sm"/>
            <a:tailEnd type="triangle" w="med" len="med"/>
          </a:ln>
        </p:spPr>
      </p:cxnSp>
      <p:sp>
        <p:nvSpPr>
          <p:cNvPr id="1162" name="Google Shape;1162;p49"/>
          <p:cNvSpPr/>
          <p:nvPr/>
        </p:nvSpPr>
        <p:spPr>
          <a:xfrm>
            <a:off x="11278988" y="5013176"/>
            <a:ext cx="1277614" cy="720080"/>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postgre</a:t>
            </a:r>
            <a:endParaRPr sz="2400">
              <a:solidFill>
                <a:schemeClr val="lt1"/>
              </a:solidFill>
              <a:latin typeface="Calibri"/>
              <a:ea typeface="Calibri"/>
              <a:cs typeface="Calibri"/>
              <a:sym typeface="Calibri"/>
            </a:endParaRPr>
          </a:p>
        </p:txBody>
      </p:sp>
      <p:sp>
        <p:nvSpPr>
          <p:cNvPr id="1163" name="Google Shape;1163;p49"/>
          <p:cNvSpPr/>
          <p:nvPr/>
        </p:nvSpPr>
        <p:spPr>
          <a:xfrm>
            <a:off x="11819048" y="4144049"/>
            <a:ext cx="288033" cy="864096"/>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64" name="Google Shape;1164;p49"/>
          <p:cNvSpPr txBox="1"/>
          <p:nvPr/>
        </p:nvSpPr>
        <p:spPr>
          <a:xfrm>
            <a:off x="189756" y="3861048"/>
            <a:ext cx="7309340"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Entity manager factory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Scan your package and read all the object (ORM) with annotation @Entity, it creates the database table for us in the connected database. It usage the </a:t>
            </a:r>
            <a:r>
              <a:rPr lang="en-US" sz="1800" dirty="0" err="1">
                <a:solidFill>
                  <a:schemeClr val="dk1"/>
                </a:solidFill>
                <a:latin typeface="Calibri"/>
                <a:ea typeface="Calibri"/>
                <a:cs typeface="Calibri"/>
                <a:sym typeface="Calibri"/>
              </a:rPr>
              <a:t>jdbc</a:t>
            </a:r>
            <a:r>
              <a:rPr lang="en-US" sz="1800" dirty="0">
                <a:solidFill>
                  <a:schemeClr val="dk1"/>
                </a:solidFill>
                <a:latin typeface="Calibri"/>
                <a:ea typeface="Calibri"/>
                <a:cs typeface="Calibri"/>
                <a:sym typeface="Calibri"/>
              </a:rPr>
              <a:t> driver of your database. Fires DDL commands</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Transaction manager Factory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Manages all the transactions, trigger calls for insert, update, delete and query data. DML statements will be prepared and sent by this class.</a:t>
            </a:r>
            <a:endParaRPr dirty="0"/>
          </a:p>
          <a:p>
            <a:pPr marL="0" marR="0" lvl="0" indent="0" algn="l" rtl="0">
              <a:spcBef>
                <a:spcPts val="0"/>
              </a:spcBef>
              <a:spcAft>
                <a:spcPts val="0"/>
              </a:spcAft>
              <a:buNone/>
            </a:pPr>
            <a:r>
              <a:rPr lang="en-US" sz="1800" u="sng" dirty="0">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https://docs.spring.io/spring-data/jpa/docs/current/reference/html/</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165" name="Google Shape;1165;p49"/>
          <p:cNvSpPr/>
          <p:nvPr/>
        </p:nvSpPr>
        <p:spPr>
          <a:xfrm>
            <a:off x="8686700" y="324359"/>
            <a:ext cx="2106235" cy="95477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@Entity</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Vendor</a:t>
            </a:r>
            <a:endParaRPr/>
          </a:p>
        </p:txBody>
      </p:sp>
      <p:sp>
        <p:nvSpPr>
          <p:cNvPr id="1166" name="Google Shape;1166;p49"/>
          <p:cNvSpPr/>
          <p:nvPr/>
        </p:nvSpPr>
        <p:spPr>
          <a:xfrm>
            <a:off x="10612386" y="1287434"/>
            <a:ext cx="234554" cy="751326"/>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67" name="Google Shape;1167;p49"/>
          <p:cNvSpPr/>
          <p:nvPr/>
        </p:nvSpPr>
        <p:spPr>
          <a:xfrm>
            <a:off x="2797431" y="3091404"/>
            <a:ext cx="2232248" cy="98270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Microservice</a:t>
            </a:r>
            <a:endParaRPr/>
          </a:p>
          <a:p>
            <a:pPr marL="0" marR="0" lvl="0" indent="0" algn="ctr" rtl="0">
              <a:spcBef>
                <a:spcPts val="0"/>
              </a:spcBef>
              <a:spcAft>
                <a:spcPts val="0"/>
              </a:spcAft>
              <a:buNone/>
            </a:pPr>
            <a:r>
              <a:rPr lang="en-US" sz="2000">
                <a:solidFill>
                  <a:schemeClr val="lt1"/>
                </a:solidFill>
                <a:latin typeface="Calibri"/>
                <a:ea typeface="Calibri"/>
                <a:cs typeface="Calibri"/>
                <a:sym typeface="Calibri"/>
              </a:rPr>
              <a:t>@RestController</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AddressController</a:t>
            </a:r>
            <a:endParaRPr sz="1800" b="1">
              <a:solidFill>
                <a:schemeClr val="lt1"/>
              </a:solidFill>
              <a:latin typeface="Calibri"/>
              <a:ea typeface="Calibri"/>
              <a:cs typeface="Calibri"/>
              <a:sym typeface="Calibri"/>
            </a:endParaRPr>
          </a:p>
        </p:txBody>
      </p:sp>
      <p:sp>
        <p:nvSpPr>
          <p:cNvPr id="1168" name="Google Shape;1168;p49"/>
          <p:cNvSpPr/>
          <p:nvPr/>
        </p:nvSpPr>
        <p:spPr>
          <a:xfrm>
            <a:off x="5261236" y="3091404"/>
            <a:ext cx="2232248" cy="98270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Service module</a:t>
            </a:r>
            <a:endParaRPr/>
          </a:p>
          <a:p>
            <a:pPr marL="0" marR="0" lvl="0" indent="0" algn="ctr" rtl="0">
              <a:spcBef>
                <a:spcPts val="0"/>
              </a:spcBef>
              <a:spcAft>
                <a:spcPts val="0"/>
              </a:spcAft>
              <a:buNone/>
            </a:pPr>
            <a:r>
              <a:rPr lang="en-US" sz="2000">
                <a:solidFill>
                  <a:schemeClr val="lt1"/>
                </a:solidFill>
                <a:latin typeface="Calibri"/>
                <a:ea typeface="Calibri"/>
                <a:cs typeface="Calibri"/>
                <a:sym typeface="Calibri"/>
              </a:rPr>
              <a:t>@Component</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AddressService</a:t>
            </a:r>
            <a:endParaRPr sz="1800" b="1">
              <a:solidFill>
                <a:schemeClr val="lt1"/>
              </a:solidFill>
              <a:latin typeface="Calibri"/>
              <a:ea typeface="Calibri"/>
              <a:cs typeface="Calibri"/>
              <a:sym typeface="Calibri"/>
            </a:endParaRPr>
          </a:p>
        </p:txBody>
      </p:sp>
      <p:sp>
        <p:nvSpPr>
          <p:cNvPr id="1169" name="Google Shape;1169;p49"/>
          <p:cNvSpPr/>
          <p:nvPr/>
        </p:nvSpPr>
        <p:spPr>
          <a:xfrm>
            <a:off x="8064059" y="3335912"/>
            <a:ext cx="2376264" cy="41507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IAddressPersistence</a:t>
            </a:r>
            <a:endParaRPr sz="1800">
              <a:solidFill>
                <a:schemeClr val="lt1"/>
              </a:solidFill>
              <a:latin typeface="Calibri"/>
              <a:ea typeface="Calibri"/>
              <a:cs typeface="Calibri"/>
              <a:sym typeface="Calibri"/>
            </a:endParaRPr>
          </a:p>
        </p:txBody>
      </p:sp>
      <p:sp>
        <p:nvSpPr>
          <p:cNvPr id="1170" name="Google Shape;1170;p49"/>
          <p:cNvSpPr/>
          <p:nvPr/>
        </p:nvSpPr>
        <p:spPr>
          <a:xfrm>
            <a:off x="11206440" y="347285"/>
            <a:ext cx="2106235" cy="95477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@Entity</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Address</a:t>
            </a:r>
            <a:endParaRPr/>
          </a:p>
        </p:txBody>
      </p:sp>
      <p:cxnSp>
        <p:nvCxnSpPr>
          <p:cNvPr id="1171" name="Google Shape;1171;p49"/>
          <p:cNvCxnSpPr>
            <a:stCxn id="1165" idx="3"/>
            <a:endCxn id="1170" idx="1"/>
          </p:cNvCxnSpPr>
          <p:nvPr/>
        </p:nvCxnSpPr>
        <p:spPr>
          <a:xfrm>
            <a:off x="10792935" y="801748"/>
            <a:ext cx="413400" cy="22800"/>
          </a:xfrm>
          <a:prstGeom prst="bentConnector3">
            <a:avLst>
              <a:gd name="adj1" fmla="val 50000"/>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lnSpc>
                <a:spcPct val="100000"/>
              </a:lnSpc>
              <a:spcBef>
                <a:spcPts val="0"/>
              </a:spcBef>
              <a:spcAft>
                <a:spcPts val="0"/>
              </a:spcAft>
              <a:buClr>
                <a:srgbClr val="000000"/>
              </a:buClr>
              <a:buSzPts val="3599"/>
              <a:buFont typeface="Corben"/>
              <a:buNone/>
            </a:pPr>
            <a:r>
              <a:rPr lang="en-US" sz="3599" b="0" i="0" u="none" strike="noStrike" cap="none">
                <a:solidFill>
                  <a:srgbClr val="000000"/>
                </a:solidFill>
                <a:latin typeface="Corben"/>
                <a:ea typeface="Corben"/>
                <a:cs typeface="Corben"/>
                <a:sym typeface="Corben"/>
              </a:rPr>
              <a:t>WHAT IS SAP BTP?</a:t>
            </a:r>
            <a:endParaRPr/>
          </a:p>
        </p:txBody>
      </p:sp>
      <p:sp>
        <p:nvSpPr>
          <p:cNvPr id="444" name="Google Shape;444;p5"/>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99"/>
              <a:buFont typeface="Calibri"/>
              <a:buNone/>
            </a:pPr>
            <a:r>
              <a:rPr lang="en-US" sz="1799" b="1" i="0" u="none" strike="noStrike" cap="none">
                <a:solidFill>
                  <a:srgbClr val="000000"/>
                </a:solidFill>
                <a:latin typeface="Calibri"/>
                <a:ea typeface="Calibri"/>
                <a:cs typeface="Calibri"/>
                <a:sym typeface="Calibri"/>
              </a:rPr>
              <a:t>www.anubhavtrainings.com</a:t>
            </a:r>
            <a:endParaRPr/>
          </a:p>
        </p:txBody>
      </p:sp>
      <p:pic>
        <p:nvPicPr>
          <p:cNvPr id="445" name="Google Shape;445;p5"/>
          <p:cNvPicPr preferRelativeResize="0"/>
          <p:nvPr/>
        </p:nvPicPr>
        <p:blipFill rotWithShape="1">
          <a:blip r:embed="rId3">
            <a:alphaModFix/>
          </a:blip>
          <a:srcRect/>
          <a:stretch/>
        </p:blipFill>
        <p:spPr>
          <a:xfrm>
            <a:off x="11088469" y="53543"/>
            <a:ext cx="929479" cy="918051"/>
          </a:xfrm>
          <a:prstGeom prst="rect">
            <a:avLst/>
          </a:prstGeom>
          <a:noFill/>
          <a:ln>
            <a:noFill/>
          </a:ln>
        </p:spPr>
      </p:pic>
      <p:grpSp>
        <p:nvGrpSpPr>
          <p:cNvPr id="446" name="Google Shape;446;p5"/>
          <p:cNvGrpSpPr/>
          <p:nvPr/>
        </p:nvGrpSpPr>
        <p:grpSpPr>
          <a:xfrm>
            <a:off x="3088083" y="1167025"/>
            <a:ext cx="2119086" cy="944905"/>
            <a:chOff x="3149848" y="1335315"/>
            <a:chExt cx="2119638" cy="945151"/>
          </a:xfrm>
        </p:grpSpPr>
        <p:sp>
          <p:nvSpPr>
            <p:cNvPr id="447" name="Google Shape;447;p5"/>
            <p:cNvSpPr/>
            <p:nvPr/>
          </p:nvSpPr>
          <p:spPr>
            <a:xfrm>
              <a:off x="3149848"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Data</a:t>
              </a:r>
              <a:endParaRPr/>
            </a:p>
          </p:txBody>
        </p:sp>
        <p:sp>
          <p:nvSpPr>
            <p:cNvPr id="448" name="Google Shape;448;p5"/>
            <p:cNvSpPr/>
            <p:nvPr/>
          </p:nvSpPr>
          <p:spPr>
            <a:xfrm>
              <a:off x="3149848"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Application</a:t>
              </a:r>
              <a:endParaRPr/>
            </a:p>
          </p:txBody>
        </p:sp>
      </p:grpSp>
      <p:grpSp>
        <p:nvGrpSpPr>
          <p:cNvPr id="449" name="Google Shape;449;p5"/>
          <p:cNvGrpSpPr/>
          <p:nvPr/>
        </p:nvGrpSpPr>
        <p:grpSpPr>
          <a:xfrm>
            <a:off x="3069163" y="2171937"/>
            <a:ext cx="3955570" cy="1949817"/>
            <a:chOff x="3130923" y="2340489"/>
            <a:chExt cx="3956600" cy="1950325"/>
          </a:xfrm>
        </p:grpSpPr>
        <p:sp>
          <p:nvSpPr>
            <p:cNvPr id="450" name="Google Shape;450;p5"/>
            <p:cNvSpPr/>
            <p:nvPr/>
          </p:nvSpPr>
          <p:spPr>
            <a:xfrm>
              <a:off x="3130923" y="3848250"/>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OS</a:t>
              </a:r>
              <a:endParaRPr/>
            </a:p>
          </p:txBody>
        </p:sp>
        <p:sp>
          <p:nvSpPr>
            <p:cNvPr id="451" name="Google Shape;451;p5"/>
            <p:cNvSpPr/>
            <p:nvPr/>
          </p:nvSpPr>
          <p:spPr>
            <a:xfrm>
              <a:off x="3130923" y="3345663"/>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Database</a:t>
              </a:r>
              <a:endParaRPr/>
            </a:p>
          </p:txBody>
        </p:sp>
        <p:sp>
          <p:nvSpPr>
            <p:cNvPr id="452" name="Google Shape;452;p5"/>
            <p:cNvSpPr/>
            <p:nvPr/>
          </p:nvSpPr>
          <p:spPr>
            <a:xfrm>
              <a:off x="3130923" y="2843076"/>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Middleware</a:t>
              </a:r>
              <a:endParaRPr/>
            </a:p>
          </p:txBody>
        </p:sp>
        <p:sp>
          <p:nvSpPr>
            <p:cNvPr id="453" name="Google Shape;453;p5"/>
            <p:cNvSpPr/>
            <p:nvPr/>
          </p:nvSpPr>
          <p:spPr>
            <a:xfrm>
              <a:off x="3130923" y="2340489"/>
              <a:ext cx="2119638" cy="442564"/>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Runtime</a:t>
              </a:r>
              <a:endParaRPr/>
            </a:p>
          </p:txBody>
        </p:sp>
        <p:sp>
          <p:nvSpPr>
            <p:cNvPr id="454" name="Google Shape;454;p5"/>
            <p:cNvSpPr/>
            <p:nvPr/>
          </p:nvSpPr>
          <p:spPr>
            <a:xfrm>
              <a:off x="5327467" y="2340489"/>
              <a:ext cx="1760056" cy="1950325"/>
            </a:xfrm>
            <a:prstGeom prst="rect">
              <a:avLst/>
            </a:prstGeom>
            <a:solidFill>
              <a:srgbClr val="114D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Platform as a Service</a:t>
              </a:r>
              <a:endParaRPr/>
            </a:p>
          </p:txBody>
        </p:sp>
      </p:grpSp>
      <p:grpSp>
        <p:nvGrpSpPr>
          <p:cNvPr id="455" name="Google Shape;455;p5"/>
          <p:cNvGrpSpPr/>
          <p:nvPr/>
        </p:nvGrpSpPr>
        <p:grpSpPr>
          <a:xfrm>
            <a:off x="3069163" y="4181760"/>
            <a:ext cx="3955570" cy="1949819"/>
            <a:chOff x="3130923" y="4350836"/>
            <a:chExt cx="3956600" cy="1950327"/>
          </a:xfrm>
        </p:grpSpPr>
        <p:sp>
          <p:nvSpPr>
            <p:cNvPr id="456" name="Google Shape;456;p5"/>
            <p:cNvSpPr/>
            <p:nvPr/>
          </p:nvSpPr>
          <p:spPr>
            <a:xfrm>
              <a:off x="3130923" y="5858599"/>
              <a:ext cx="2119638" cy="442564"/>
            </a:xfrm>
            <a:prstGeom prst="rect">
              <a:avLst/>
            </a:prstGeom>
            <a:solidFill>
              <a:srgbClr val="3638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Networking</a:t>
              </a:r>
              <a:endParaRPr/>
            </a:p>
          </p:txBody>
        </p:sp>
        <p:sp>
          <p:nvSpPr>
            <p:cNvPr id="457" name="Google Shape;457;p5"/>
            <p:cNvSpPr/>
            <p:nvPr/>
          </p:nvSpPr>
          <p:spPr>
            <a:xfrm>
              <a:off x="3130923" y="5356010"/>
              <a:ext cx="2119638" cy="442564"/>
            </a:xfrm>
            <a:prstGeom prst="rect">
              <a:avLst/>
            </a:prstGeom>
            <a:solidFill>
              <a:srgbClr val="3638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Storage</a:t>
              </a:r>
              <a:endParaRPr/>
            </a:p>
          </p:txBody>
        </p:sp>
        <p:sp>
          <p:nvSpPr>
            <p:cNvPr id="458" name="Google Shape;458;p5"/>
            <p:cNvSpPr/>
            <p:nvPr/>
          </p:nvSpPr>
          <p:spPr>
            <a:xfrm>
              <a:off x="3130923" y="4853423"/>
              <a:ext cx="2119638" cy="442564"/>
            </a:xfrm>
            <a:prstGeom prst="rect">
              <a:avLst/>
            </a:prstGeom>
            <a:solidFill>
              <a:srgbClr val="3638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Servers</a:t>
              </a:r>
              <a:endParaRPr/>
            </a:p>
          </p:txBody>
        </p:sp>
        <p:sp>
          <p:nvSpPr>
            <p:cNvPr id="459" name="Google Shape;459;p5"/>
            <p:cNvSpPr/>
            <p:nvPr/>
          </p:nvSpPr>
          <p:spPr>
            <a:xfrm>
              <a:off x="3130923" y="4350836"/>
              <a:ext cx="2119638" cy="442564"/>
            </a:xfrm>
            <a:prstGeom prst="rect">
              <a:avLst/>
            </a:prstGeom>
            <a:solidFill>
              <a:srgbClr val="3638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Virtualization</a:t>
              </a:r>
              <a:endParaRPr/>
            </a:p>
          </p:txBody>
        </p:sp>
        <p:sp>
          <p:nvSpPr>
            <p:cNvPr id="460" name="Google Shape;460;p5"/>
            <p:cNvSpPr/>
            <p:nvPr/>
          </p:nvSpPr>
          <p:spPr>
            <a:xfrm>
              <a:off x="5327467" y="4350837"/>
              <a:ext cx="1760056" cy="1950325"/>
            </a:xfrm>
            <a:prstGeom prst="rect">
              <a:avLst/>
            </a:prstGeom>
            <a:solidFill>
              <a:srgbClr val="36383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Infrastructure as a Service</a:t>
              </a:r>
              <a:endParaRPr/>
            </a:p>
          </p:txBody>
        </p:sp>
      </p:grpSp>
      <p:sp>
        <p:nvSpPr>
          <p:cNvPr id="461" name="Google Shape;461;p5"/>
          <p:cNvSpPr/>
          <p:nvPr/>
        </p:nvSpPr>
        <p:spPr>
          <a:xfrm>
            <a:off x="2485782" y="2187172"/>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9" b="0" i="0" u="none" strike="noStrike" cap="none">
              <a:solidFill>
                <a:srgbClr val="000000"/>
              </a:solidFill>
              <a:latin typeface="Calibri"/>
              <a:ea typeface="Calibri"/>
              <a:cs typeface="Calibri"/>
              <a:sym typeface="Calibri"/>
            </a:endParaRPr>
          </a:p>
        </p:txBody>
      </p:sp>
      <p:sp>
        <p:nvSpPr>
          <p:cNvPr id="462" name="Google Shape;462;p5"/>
          <p:cNvSpPr txBox="1"/>
          <p:nvPr/>
        </p:nvSpPr>
        <p:spPr>
          <a:xfrm>
            <a:off x="684550" y="2423608"/>
            <a:ext cx="1705204" cy="119950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799"/>
              <a:buFont typeface="Calibri"/>
              <a:buNone/>
            </a:pPr>
            <a:r>
              <a:rPr lang="en-US" sz="1799" b="0" i="0" u="none" strike="noStrike" cap="none">
                <a:solidFill>
                  <a:srgbClr val="000000"/>
                </a:solidFill>
                <a:latin typeface="Calibri"/>
                <a:ea typeface="Calibri"/>
                <a:cs typeface="Calibri"/>
                <a:sym typeface="Calibri"/>
              </a:rPr>
              <a:t>Managed by SAP implementing open source CF</a:t>
            </a:r>
            <a:endParaRPr/>
          </a:p>
        </p:txBody>
      </p:sp>
      <p:sp>
        <p:nvSpPr>
          <p:cNvPr id="463" name="Google Shape;463;p5"/>
          <p:cNvSpPr txBox="1"/>
          <p:nvPr/>
        </p:nvSpPr>
        <p:spPr>
          <a:xfrm>
            <a:off x="684550" y="4256137"/>
            <a:ext cx="1705204" cy="147630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799"/>
              <a:buFont typeface="Calibri"/>
              <a:buNone/>
            </a:pPr>
            <a:r>
              <a:rPr lang="en-US" sz="1799" b="0" i="0" u="none" strike="noStrike" cap="none">
                <a:solidFill>
                  <a:srgbClr val="000000"/>
                </a:solidFill>
                <a:latin typeface="Calibri"/>
                <a:ea typeface="Calibri"/>
                <a:cs typeface="Calibri"/>
                <a:sym typeface="Calibri"/>
              </a:rPr>
              <a:t>Managed by Infrastructure </a:t>
            </a:r>
            <a:endParaRPr/>
          </a:p>
          <a:p>
            <a:pPr marL="0" marR="0" lvl="0" indent="0" algn="r" rtl="0">
              <a:lnSpc>
                <a:spcPct val="100000"/>
              </a:lnSpc>
              <a:spcBef>
                <a:spcPts val="0"/>
              </a:spcBef>
              <a:spcAft>
                <a:spcPts val="0"/>
              </a:spcAft>
              <a:buClr>
                <a:srgbClr val="000000"/>
              </a:buClr>
              <a:buSzPts val="1799"/>
              <a:buFont typeface="Calibri"/>
              <a:buNone/>
            </a:pPr>
            <a:r>
              <a:rPr lang="en-US" sz="1799" b="0" i="0" u="none" strike="noStrike" cap="none">
                <a:solidFill>
                  <a:srgbClr val="000000"/>
                </a:solidFill>
                <a:latin typeface="Calibri"/>
                <a:ea typeface="Calibri"/>
                <a:cs typeface="Calibri"/>
                <a:sym typeface="Calibri"/>
              </a:rPr>
              <a:t>providers </a:t>
            </a:r>
            <a:endParaRPr/>
          </a:p>
          <a:p>
            <a:pPr marL="0" marR="0" lvl="0" indent="0" algn="r" rtl="0">
              <a:lnSpc>
                <a:spcPct val="100000"/>
              </a:lnSpc>
              <a:spcBef>
                <a:spcPts val="0"/>
              </a:spcBef>
              <a:spcAft>
                <a:spcPts val="0"/>
              </a:spcAft>
              <a:buClr>
                <a:srgbClr val="000000"/>
              </a:buClr>
              <a:buSzPts val="1799"/>
              <a:buFont typeface="Calibri"/>
              <a:buNone/>
            </a:pPr>
            <a:r>
              <a:rPr lang="en-US" sz="1799" b="0" i="0" u="sng" strike="noStrike" cap="none">
                <a:solidFill>
                  <a:srgbClr val="00000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Data Centers</a:t>
            </a:r>
            <a:endParaRPr sz="1799" b="0" i="0" u="none" strike="noStrike" cap="none">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799"/>
              <a:buFont typeface="Calibri"/>
              <a:buNone/>
            </a:pPr>
            <a:r>
              <a:rPr lang="en-US" sz="1799" b="0" i="0" u="sng" strike="noStrike" cap="none">
                <a:solidFill>
                  <a:srgbClr val="00000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Service Portfolio</a:t>
            </a:r>
            <a:endParaRPr sz="1799" b="0" i="0" u="none" strike="noStrike" cap="none">
              <a:solidFill>
                <a:srgbClr val="000000"/>
              </a:solidFill>
              <a:latin typeface="Calibri"/>
              <a:ea typeface="Calibri"/>
              <a:cs typeface="Calibri"/>
              <a:sym typeface="Calibri"/>
            </a:endParaRPr>
          </a:p>
        </p:txBody>
      </p:sp>
      <p:grpSp>
        <p:nvGrpSpPr>
          <p:cNvPr id="464" name="Google Shape;464;p5"/>
          <p:cNvGrpSpPr/>
          <p:nvPr/>
        </p:nvGrpSpPr>
        <p:grpSpPr>
          <a:xfrm>
            <a:off x="9581155" y="2171936"/>
            <a:ext cx="2132581" cy="3938928"/>
            <a:chOff x="9581155" y="2171936"/>
            <a:chExt cx="2132581" cy="3938928"/>
          </a:xfrm>
        </p:grpSpPr>
        <p:sp>
          <p:nvSpPr>
            <p:cNvPr id="465" name="Google Shape;465;p5"/>
            <p:cNvSpPr/>
            <p:nvPr/>
          </p:nvSpPr>
          <p:spPr>
            <a:xfrm>
              <a:off x="9581155" y="2171936"/>
              <a:ext cx="2132581" cy="3938928"/>
            </a:xfrm>
            <a:prstGeom prst="rect">
              <a:avLst/>
            </a:prstGeom>
            <a:solidFill>
              <a:srgbClr val="F9F9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1" i="0" u="none" strike="noStrike" cap="none">
                <a:solidFill>
                  <a:srgbClr val="000000"/>
                </a:solidFill>
                <a:latin typeface="Calibri"/>
                <a:ea typeface="Calibri"/>
                <a:cs typeface="Calibri"/>
                <a:sym typeface="Calibri"/>
              </a:endParaRPr>
            </a:p>
          </p:txBody>
        </p:sp>
        <p:pic>
          <p:nvPicPr>
            <p:cNvPr id="466" name="Google Shape;466;p5" descr="SAP - Wikipedia"/>
            <p:cNvPicPr preferRelativeResize="0"/>
            <p:nvPr/>
          </p:nvPicPr>
          <p:blipFill rotWithShape="1">
            <a:blip r:embed="rId6">
              <a:alphaModFix/>
            </a:blip>
            <a:srcRect/>
            <a:stretch/>
          </p:blipFill>
          <p:spPr>
            <a:xfrm>
              <a:off x="10148969" y="2509203"/>
              <a:ext cx="996953" cy="508447"/>
            </a:xfrm>
            <a:prstGeom prst="rect">
              <a:avLst/>
            </a:prstGeom>
            <a:noFill/>
            <a:ln>
              <a:noFill/>
            </a:ln>
          </p:spPr>
        </p:pic>
        <p:pic>
          <p:nvPicPr>
            <p:cNvPr id="467" name="Google Shape;467;p5" descr="StrongLoop - Deploying LoopBack mBaaS on Cloud Foundry"/>
            <p:cNvPicPr preferRelativeResize="0"/>
            <p:nvPr/>
          </p:nvPicPr>
          <p:blipFill rotWithShape="1">
            <a:blip r:embed="rId7">
              <a:alphaModFix/>
            </a:blip>
            <a:srcRect/>
            <a:stretch/>
          </p:blipFill>
          <p:spPr>
            <a:xfrm>
              <a:off x="10148969" y="3396533"/>
              <a:ext cx="996953" cy="996953"/>
            </a:xfrm>
            <a:prstGeom prst="rect">
              <a:avLst/>
            </a:prstGeom>
            <a:noFill/>
            <a:ln>
              <a:noFill/>
            </a:ln>
          </p:spPr>
        </p:pic>
        <p:pic>
          <p:nvPicPr>
            <p:cNvPr id="468" name="Google Shape;468;p5" descr="2018-11-07 Cloud Providers Comparison for IoT Applications: Amazon vs.  Microsoft vs. Google | ThingForward"/>
            <p:cNvPicPr preferRelativeResize="0"/>
            <p:nvPr/>
          </p:nvPicPr>
          <p:blipFill rotWithShape="1">
            <a:blip r:embed="rId8">
              <a:alphaModFix/>
            </a:blip>
            <a:srcRect/>
            <a:stretch/>
          </p:blipFill>
          <p:spPr>
            <a:xfrm>
              <a:off x="9707616" y="4772369"/>
              <a:ext cx="1879659" cy="1074930"/>
            </a:xfrm>
            <a:prstGeom prst="rect">
              <a:avLst/>
            </a:prstGeom>
            <a:noFill/>
            <a:ln>
              <a:noFill/>
            </a:ln>
          </p:spPr>
        </p:pic>
      </p:grpSp>
      <p:sp>
        <p:nvSpPr>
          <p:cNvPr id="469" name="Google Shape;469;p5"/>
          <p:cNvSpPr/>
          <p:nvPr/>
        </p:nvSpPr>
        <p:spPr>
          <a:xfrm>
            <a:off x="8723585" y="1430526"/>
            <a:ext cx="766418" cy="417902"/>
          </a:xfrm>
          <a:prstGeom prst="rightArrow">
            <a:avLst>
              <a:gd name="adj1" fmla="val 50000"/>
              <a:gd name="adj2" fmla="val 50000"/>
            </a:avLst>
          </a:prstGeom>
          <a:solidFill>
            <a:srgbClr val="1F4E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799"/>
              <a:buFont typeface="Calibri"/>
              <a:buNone/>
            </a:pPr>
            <a:endParaRPr sz="1799" b="0" i="0" u="none" strike="noStrike" cap="none">
              <a:solidFill>
                <a:srgbClr val="FFFFFF"/>
              </a:solidFill>
              <a:latin typeface="Calibri"/>
              <a:ea typeface="Calibri"/>
              <a:cs typeface="Calibri"/>
              <a:sym typeface="Calibri"/>
            </a:endParaRPr>
          </a:p>
        </p:txBody>
      </p:sp>
      <p:sp>
        <p:nvSpPr>
          <p:cNvPr id="470" name="Google Shape;470;p5"/>
          <p:cNvSpPr txBox="1"/>
          <p:nvPr/>
        </p:nvSpPr>
        <p:spPr>
          <a:xfrm>
            <a:off x="7361837" y="3005701"/>
            <a:ext cx="1950212" cy="2307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99"/>
              <a:buFont typeface="Calibri"/>
              <a:buNone/>
            </a:pPr>
            <a:r>
              <a:rPr lang="en-US" sz="1799" b="0" i="0" u="none" strike="noStrike" cap="none">
                <a:solidFill>
                  <a:srgbClr val="000000"/>
                </a:solidFill>
                <a:latin typeface="Calibri"/>
                <a:ea typeface="Calibri"/>
                <a:cs typeface="Calibri"/>
                <a:sym typeface="Calibri"/>
              </a:rPr>
              <a:t>Fully ready landscape with reusable services</a:t>
            </a:r>
            <a:endParaRPr/>
          </a:p>
          <a:p>
            <a:pPr marL="0" marR="0" lvl="0" indent="0" algn="l" rtl="0">
              <a:lnSpc>
                <a:spcPct val="100000"/>
              </a:lnSpc>
              <a:spcBef>
                <a:spcPts val="0"/>
              </a:spcBef>
              <a:spcAft>
                <a:spcPts val="0"/>
              </a:spcAft>
              <a:buClr>
                <a:schemeClr val="dk1"/>
              </a:buClr>
              <a:buSzPts val="1799"/>
              <a:buFont typeface="Calibri"/>
              <a:buNone/>
            </a:pPr>
            <a:endParaRPr sz="1799" b="0" i="0" u="none" strike="noStrike" cap="none">
              <a:solidFill>
                <a:srgbClr val="000000"/>
              </a:solidFill>
              <a:latin typeface="Calibri"/>
              <a:ea typeface="Calibri"/>
              <a:cs typeface="Calibri"/>
              <a:sym typeface="Calibri"/>
            </a:endParaRPr>
          </a:p>
          <a:p>
            <a:pPr marL="285664" marR="0" lvl="0" indent="-285664" algn="l" rtl="0">
              <a:lnSpc>
                <a:spcPct val="100000"/>
              </a:lnSpc>
              <a:spcBef>
                <a:spcPts val="0"/>
              </a:spcBef>
              <a:spcAft>
                <a:spcPts val="0"/>
              </a:spcAft>
              <a:buClr>
                <a:srgbClr val="000000"/>
              </a:buClr>
              <a:buSzPts val="1799"/>
              <a:buFont typeface="Arial"/>
              <a:buChar char="•"/>
            </a:pPr>
            <a:r>
              <a:rPr lang="en-US" sz="1799" b="0" i="0" u="none" strike="noStrike" cap="none">
                <a:solidFill>
                  <a:srgbClr val="000000"/>
                </a:solidFill>
                <a:latin typeface="Calibri"/>
                <a:ea typeface="Calibri"/>
                <a:cs typeface="Calibri"/>
                <a:sym typeface="Calibri"/>
              </a:rPr>
              <a:t>Scalability</a:t>
            </a:r>
            <a:endParaRPr/>
          </a:p>
          <a:p>
            <a:pPr marL="285664" marR="0" lvl="0" indent="-285664" algn="l" rtl="0">
              <a:lnSpc>
                <a:spcPct val="100000"/>
              </a:lnSpc>
              <a:spcBef>
                <a:spcPts val="0"/>
              </a:spcBef>
              <a:spcAft>
                <a:spcPts val="0"/>
              </a:spcAft>
              <a:buClr>
                <a:srgbClr val="000000"/>
              </a:buClr>
              <a:buSzPts val="1799"/>
              <a:buFont typeface="Arial"/>
              <a:buChar char="•"/>
            </a:pPr>
            <a:r>
              <a:rPr lang="en-US" sz="1799" b="0" i="0" u="none" strike="noStrike" cap="none">
                <a:solidFill>
                  <a:srgbClr val="000000"/>
                </a:solidFill>
                <a:latin typeface="Calibri"/>
                <a:ea typeface="Calibri"/>
                <a:cs typeface="Calibri"/>
                <a:sym typeface="Calibri"/>
              </a:rPr>
              <a:t>Elasticity</a:t>
            </a:r>
            <a:endParaRPr/>
          </a:p>
          <a:p>
            <a:pPr marL="285664" marR="0" lvl="0" indent="-285664" algn="l" rtl="0">
              <a:lnSpc>
                <a:spcPct val="100000"/>
              </a:lnSpc>
              <a:spcBef>
                <a:spcPts val="0"/>
              </a:spcBef>
              <a:spcAft>
                <a:spcPts val="0"/>
              </a:spcAft>
              <a:buClr>
                <a:srgbClr val="000000"/>
              </a:buClr>
              <a:buSzPts val="1799"/>
              <a:buFont typeface="Arial"/>
              <a:buChar char="•"/>
            </a:pPr>
            <a:r>
              <a:rPr lang="en-US" sz="1799" b="0" i="0" u="none" strike="noStrike" cap="none">
                <a:solidFill>
                  <a:srgbClr val="000000"/>
                </a:solidFill>
                <a:latin typeface="Calibri"/>
                <a:ea typeface="Calibri"/>
                <a:cs typeface="Calibri"/>
                <a:sym typeface="Calibri"/>
              </a:rPr>
              <a:t>Low TCO</a:t>
            </a:r>
            <a:endParaRPr/>
          </a:p>
          <a:p>
            <a:pPr marL="285664" marR="0" lvl="0" indent="-171427" algn="l" rtl="0">
              <a:lnSpc>
                <a:spcPct val="100000"/>
              </a:lnSpc>
              <a:spcBef>
                <a:spcPts val="0"/>
              </a:spcBef>
              <a:spcAft>
                <a:spcPts val="0"/>
              </a:spcAft>
              <a:buClr>
                <a:schemeClr val="dk1"/>
              </a:buClr>
              <a:buSzPts val="1799"/>
              <a:buFont typeface="Arial"/>
              <a:buNone/>
            </a:pPr>
            <a:endParaRPr sz="1799" b="0" i="0" u="none" strike="noStrike" cap="none">
              <a:solidFill>
                <a:srgbClr val="000000"/>
              </a:solidFill>
              <a:latin typeface="Calibri"/>
              <a:ea typeface="Calibri"/>
              <a:cs typeface="Calibri"/>
              <a:sym typeface="Calibri"/>
            </a:endParaRPr>
          </a:p>
        </p:txBody>
      </p:sp>
      <p:sp>
        <p:nvSpPr>
          <p:cNvPr id="471" name="Google Shape;471;p5"/>
          <p:cNvSpPr/>
          <p:nvPr/>
        </p:nvSpPr>
        <p:spPr>
          <a:xfrm>
            <a:off x="2485782" y="4158164"/>
            <a:ext cx="492037" cy="1949817"/>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9" b="0" i="0" u="none" strike="noStrike" cap="none">
              <a:solidFill>
                <a:srgbClr val="000000"/>
              </a:solidFill>
              <a:latin typeface="Calibri"/>
              <a:ea typeface="Calibri"/>
              <a:cs typeface="Calibri"/>
              <a:sym typeface="Calibri"/>
            </a:endParaRPr>
          </a:p>
        </p:txBody>
      </p:sp>
      <p:sp>
        <p:nvSpPr>
          <p:cNvPr id="472" name="Google Shape;472;p5"/>
          <p:cNvSpPr/>
          <p:nvPr/>
        </p:nvSpPr>
        <p:spPr>
          <a:xfrm>
            <a:off x="9024087" y="2159988"/>
            <a:ext cx="492037" cy="3947992"/>
          </a:xfrm>
          <a:prstGeom prst="leftBrace">
            <a:avLst>
              <a:gd name="adj1" fmla="val 22848"/>
              <a:gd name="adj2" fmla="val 50000"/>
            </a:avLst>
          </a:prstGeom>
          <a:no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99"/>
              <a:buFont typeface="Calibri"/>
              <a:buNone/>
            </a:pPr>
            <a:endParaRPr sz="1799" b="0" i="0" u="none" strike="noStrike" cap="none">
              <a:solidFill>
                <a:srgbClr val="000000"/>
              </a:solidFill>
              <a:latin typeface="Calibri"/>
              <a:ea typeface="Calibri"/>
              <a:cs typeface="Calibri"/>
              <a:sym typeface="Calibri"/>
            </a:endParaRPr>
          </a:p>
        </p:txBody>
      </p:sp>
      <p:grpSp>
        <p:nvGrpSpPr>
          <p:cNvPr id="473" name="Google Shape;473;p5"/>
          <p:cNvGrpSpPr/>
          <p:nvPr/>
        </p:nvGrpSpPr>
        <p:grpSpPr>
          <a:xfrm>
            <a:off x="9594649" y="1167025"/>
            <a:ext cx="2119086" cy="944905"/>
            <a:chOff x="9658109" y="1335315"/>
            <a:chExt cx="2119638" cy="945151"/>
          </a:xfrm>
        </p:grpSpPr>
        <p:sp>
          <p:nvSpPr>
            <p:cNvPr id="474" name="Google Shape;474;p5"/>
            <p:cNvSpPr/>
            <p:nvPr/>
          </p:nvSpPr>
          <p:spPr>
            <a:xfrm>
              <a:off x="9658109" y="1837902"/>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Data</a:t>
              </a:r>
              <a:endParaRPr/>
            </a:p>
          </p:txBody>
        </p:sp>
        <p:sp>
          <p:nvSpPr>
            <p:cNvPr id="475" name="Google Shape;475;p5"/>
            <p:cNvSpPr/>
            <p:nvPr/>
          </p:nvSpPr>
          <p:spPr>
            <a:xfrm>
              <a:off x="9658109" y="1335315"/>
              <a:ext cx="2119638" cy="44256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799"/>
                <a:buFont typeface="Calibri"/>
                <a:buNone/>
              </a:pPr>
              <a:r>
                <a:rPr lang="en-US" sz="1799" b="0" i="0" u="none" strike="noStrike" cap="none">
                  <a:solidFill>
                    <a:srgbClr val="FFFFFF"/>
                  </a:solidFill>
                  <a:latin typeface="Calibri"/>
                  <a:ea typeface="Calibri"/>
                  <a:cs typeface="Calibri"/>
                  <a:sym typeface="Calibri"/>
                </a:rPr>
                <a:t>Application</a:t>
              </a:r>
              <a:endParaRPr/>
            </a:p>
          </p:txBody>
        </p:sp>
      </p:grpSp>
      <p:pic>
        <p:nvPicPr>
          <p:cNvPr id="476" name="Google Shape;476;p5" descr="Developer Icon of Flat style - Available in SVG, PNG, EPS, AI &amp; Icon fonts"/>
          <p:cNvPicPr preferRelativeResize="0"/>
          <p:nvPr/>
        </p:nvPicPr>
        <p:blipFill rotWithShape="1">
          <a:blip r:embed="rId9">
            <a:alphaModFix/>
          </a:blip>
          <a:srcRect/>
          <a:stretch/>
        </p:blipFill>
        <p:spPr>
          <a:xfrm>
            <a:off x="7302620" y="999890"/>
            <a:ext cx="1264262" cy="12642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 calcmode="lin" valueType="num">
                                      <p:cBhvr additive="base">
                                        <p:cTn id="7" dur="500"/>
                                        <p:tgtEl>
                                          <p:spTgt spid="4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49"/>
                                        </p:tgtEl>
                                        <p:attrNameLst>
                                          <p:attrName>style.visibility</p:attrName>
                                        </p:attrNameLst>
                                      </p:cBhvr>
                                      <p:to>
                                        <p:strVal val="visible"/>
                                      </p:to>
                                    </p:set>
                                    <p:anim calcmode="lin" valueType="num">
                                      <p:cBhvr additive="base">
                                        <p:cTn id="12" dur="500"/>
                                        <p:tgtEl>
                                          <p:spTgt spid="44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46"/>
                                        </p:tgtEl>
                                        <p:attrNameLst>
                                          <p:attrName>style.visibility</p:attrName>
                                        </p:attrNameLst>
                                      </p:cBhvr>
                                      <p:to>
                                        <p:strVal val="visible"/>
                                      </p:to>
                                    </p:set>
                                    <p:anim calcmode="lin" valueType="num">
                                      <p:cBhvr additive="base">
                                        <p:cTn id="17" dur="500"/>
                                        <p:tgtEl>
                                          <p:spTgt spid="446"/>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71"/>
                                        </p:tgtEl>
                                        <p:attrNameLst>
                                          <p:attrName>style.visibility</p:attrName>
                                        </p:attrNameLst>
                                      </p:cBhvr>
                                      <p:to>
                                        <p:strVal val="visible"/>
                                      </p:to>
                                    </p:set>
                                    <p:anim calcmode="lin" valueType="num">
                                      <p:cBhvr additive="base">
                                        <p:cTn id="20" dur="500"/>
                                        <p:tgtEl>
                                          <p:spTgt spid="471"/>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63"/>
                                        </p:tgtEl>
                                        <p:attrNameLst>
                                          <p:attrName>style.visibility</p:attrName>
                                        </p:attrNameLst>
                                      </p:cBhvr>
                                      <p:to>
                                        <p:strVal val="visible"/>
                                      </p:to>
                                    </p:set>
                                    <p:anim calcmode="lin" valueType="num">
                                      <p:cBhvr additive="base">
                                        <p:cTn id="23" dur="500"/>
                                        <p:tgtEl>
                                          <p:spTgt spid="46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61"/>
                                        </p:tgtEl>
                                        <p:attrNameLst>
                                          <p:attrName>style.visibility</p:attrName>
                                        </p:attrNameLst>
                                      </p:cBhvr>
                                      <p:to>
                                        <p:strVal val="visible"/>
                                      </p:to>
                                    </p:set>
                                    <p:anim calcmode="lin" valueType="num">
                                      <p:cBhvr additive="base">
                                        <p:cTn id="26" dur="500"/>
                                        <p:tgtEl>
                                          <p:spTgt spid="461"/>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2"/>
                                        </p:tgtEl>
                                        <p:attrNameLst>
                                          <p:attrName>style.visibility</p:attrName>
                                        </p:attrNameLst>
                                      </p:cBhvr>
                                      <p:to>
                                        <p:strVal val="visible"/>
                                      </p:to>
                                    </p:set>
                                    <p:anim calcmode="lin" valueType="num">
                                      <p:cBhvr additive="base">
                                        <p:cTn id="29" dur="500"/>
                                        <p:tgtEl>
                                          <p:spTgt spid="46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7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72"/>
                                        </p:tgtEl>
                                        <p:attrNameLst>
                                          <p:attrName>style.visibility</p:attrName>
                                        </p:attrNameLst>
                                      </p:cBhvr>
                                      <p:to>
                                        <p:strVal val="visible"/>
                                      </p:to>
                                    </p:set>
                                  </p:childTnLst>
                                </p:cTn>
                              </p:par>
                              <p:par>
                                <p:cTn id="36" presetID="2" presetClass="entr" presetSubtype="4" fill="hold" nodeType="withEffect">
                                  <p:stCondLst>
                                    <p:cond delay="0"/>
                                  </p:stCondLst>
                                  <p:childTnLst>
                                    <p:set>
                                      <p:cBhvr>
                                        <p:cTn id="37" dur="1" fill="hold">
                                          <p:stCondLst>
                                            <p:cond delay="0"/>
                                          </p:stCondLst>
                                        </p:cTn>
                                        <p:tgtEl>
                                          <p:spTgt spid="464"/>
                                        </p:tgtEl>
                                        <p:attrNameLst>
                                          <p:attrName>style.visibility</p:attrName>
                                        </p:attrNameLst>
                                      </p:cBhvr>
                                      <p:to>
                                        <p:strVal val="visible"/>
                                      </p:to>
                                    </p:set>
                                    <p:anim calcmode="lin" valueType="num">
                                      <p:cBhvr additive="base">
                                        <p:cTn id="38" dur="500"/>
                                        <p:tgtEl>
                                          <p:spTgt spid="46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73"/>
                                        </p:tgtEl>
                                        <p:attrNameLst>
                                          <p:attrName>style.visibility</p:attrName>
                                        </p:attrNameLst>
                                      </p:cBhvr>
                                      <p:to>
                                        <p:strVal val="visible"/>
                                      </p:to>
                                    </p:set>
                                    <p:animEffect transition="in" filter="fade">
                                      <p:cBhvr>
                                        <p:cTn id="43" dur="1000"/>
                                        <p:tgtEl>
                                          <p:spTgt spid="473"/>
                                        </p:tgtEl>
                                      </p:cBhvr>
                                    </p:animEffect>
                                  </p:childTnLst>
                                </p:cTn>
                              </p:par>
                              <p:par>
                                <p:cTn id="44" presetID="10" presetClass="entr" presetSubtype="0" fill="hold" nodeType="withEffect">
                                  <p:stCondLst>
                                    <p:cond delay="0"/>
                                  </p:stCondLst>
                                  <p:childTnLst>
                                    <p:set>
                                      <p:cBhvr>
                                        <p:cTn id="45" dur="1" fill="hold">
                                          <p:stCondLst>
                                            <p:cond delay="0"/>
                                          </p:stCondLst>
                                        </p:cTn>
                                        <p:tgtEl>
                                          <p:spTgt spid="469"/>
                                        </p:tgtEl>
                                        <p:attrNameLst>
                                          <p:attrName>style.visibility</p:attrName>
                                        </p:attrNameLst>
                                      </p:cBhvr>
                                      <p:to>
                                        <p:strVal val="visible"/>
                                      </p:to>
                                    </p:set>
                                    <p:animEffect transition="in" filter="fade">
                                      <p:cBhvr>
                                        <p:cTn id="46" dur="10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5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50</a:t>
            </a:fld>
            <a:endParaRPr>
              <a:latin typeface="Quattrocento Sans"/>
              <a:ea typeface="Quattrocento Sans"/>
              <a:cs typeface="Quattrocento Sans"/>
              <a:sym typeface="Quattrocento Sans"/>
            </a:endParaRPr>
          </a:p>
        </p:txBody>
      </p:sp>
      <p:sp>
        <p:nvSpPr>
          <p:cNvPr id="1177" name="Google Shape;1177;p5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Challenges to deploy Spring App</a:t>
            </a:r>
            <a:endParaRPr sz="3600">
              <a:solidFill>
                <a:schemeClr val="dk1"/>
              </a:solidFill>
              <a:latin typeface="Corben"/>
              <a:ea typeface="Corben"/>
              <a:cs typeface="Corben"/>
              <a:sym typeface="Corben"/>
            </a:endParaRPr>
          </a:p>
        </p:txBody>
      </p:sp>
      <p:pic>
        <p:nvPicPr>
          <p:cNvPr id="1178" name="Google Shape;1178;p50"/>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179" name="Google Shape;1179;p5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180" name="Google Shape;1180;p50"/>
          <p:cNvSpPr/>
          <p:nvPr/>
        </p:nvSpPr>
        <p:spPr>
          <a:xfrm>
            <a:off x="1197868" y="2564904"/>
            <a:ext cx="2736304" cy="50405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VS Code</a:t>
            </a:r>
            <a:endParaRPr/>
          </a:p>
        </p:txBody>
      </p:sp>
      <p:sp>
        <p:nvSpPr>
          <p:cNvPr id="1181" name="Google Shape;1181;p50"/>
          <p:cNvSpPr/>
          <p:nvPr/>
        </p:nvSpPr>
        <p:spPr>
          <a:xfrm>
            <a:off x="1197868" y="1412776"/>
            <a:ext cx="2736304" cy="100811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manifest.yml</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 Backing service</a:t>
            </a:r>
            <a:endParaRPr/>
          </a:p>
        </p:txBody>
      </p:sp>
      <p:sp>
        <p:nvSpPr>
          <p:cNvPr id="1182" name="Google Shape;1182;p50"/>
          <p:cNvSpPr/>
          <p:nvPr/>
        </p:nvSpPr>
        <p:spPr>
          <a:xfrm>
            <a:off x="981844" y="4149080"/>
            <a:ext cx="3312368" cy="1656184"/>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Postgresql</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Local machine</a:t>
            </a:r>
            <a:endParaRPr/>
          </a:p>
        </p:txBody>
      </p:sp>
      <p:cxnSp>
        <p:nvCxnSpPr>
          <p:cNvPr id="1183" name="Google Shape;1183;p50"/>
          <p:cNvCxnSpPr>
            <a:stCxn id="1181" idx="3"/>
            <a:endCxn id="1182" idx="1"/>
          </p:cNvCxnSpPr>
          <p:nvPr/>
        </p:nvCxnSpPr>
        <p:spPr>
          <a:xfrm flipH="1">
            <a:off x="2638172" y="1916832"/>
            <a:ext cx="1296000" cy="2232300"/>
          </a:xfrm>
          <a:prstGeom prst="bentConnector4">
            <a:avLst>
              <a:gd name="adj1" fmla="val -17639"/>
              <a:gd name="adj2" fmla="val 61289"/>
            </a:avLst>
          </a:prstGeom>
          <a:noFill/>
          <a:ln w="9525" cap="flat" cmpd="sng">
            <a:solidFill>
              <a:schemeClr val="dk1"/>
            </a:solidFill>
            <a:prstDash val="solid"/>
            <a:round/>
            <a:headEnd type="none" w="sm" len="sm"/>
            <a:tailEnd type="triangle" w="med" len="med"/>
          </a:ln>
        </p:spPr>
      </p:cxnSp>
      <p:cxnSp>
        <p:nvCxnSpPr>
          <p:cNvPr id="1184" name="Google Shape;1184;p50"/>
          <p:cNvCxnSpPr/>
          <p:nvPr/>
        </p:nvCxnSpPr>
        <p:spPr>
          <a:xfrm>
            <a:off x="5374332" y="908720"/>
            <a:ext cx="0" cy="5832648"/>
          </a:xfrm>
          <a:prstGeom prst="straightConnector1">
            <a:avLst/>
          </a:prstGeom>
          <a:noFill/>
          <a:ln w="38100" cap="flat" cmpd="sng">
            <a:solidFill>
              <a:schemeClr val="accent3"/>
            </a:solidFill>
            <a:prstDash val="dashDot"/>
            <a:round/>
            <a:headEnd type="none" w="sm" len="sm"/>
            <a:tailEnd type="none" w="sm" len="sm"/>
          </a:ln>
          <a:effectLst>
            <a:outerShdw blurRad="40000" dist="23000" dir="5400000" rotWithShape="0">
              <a:srgbClr val="000000">
                <a:alpha val="34901"/>
              </a:srgbClr>
            </a:outerShdw>
          </a:effectLst>
        </p:spPr>
      </p:cxnSp>
      <p:sp>
        <p:nvSpPr>
          <p:cNvPr id="1185" name="Google Shape;1185;p50"/>
          <p:cNvSpPr/>
          <p:nvPr/>
        </p:nvSpPr>
        <p:spPr>
          <a:xfrm>
            <a:off x="3934172" y="1268760"/>
            <a:ext cx="3528389" cy="648072"/>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cf push</a:t>
            </a:r>
            <a:endParaRPr/>
          </a:p>
        </p:txBody>
      </p:sp>
      <p:sp>
        <p:nvSpPr>
          <p:cNvPr id="1186" name="Google Shape;1186;p50"/>
          <p:cNvSpPr/>
          <p:nvPr/>
        </p:nvSpPr>
        <p:spPr>
          <a:xfrm>
            <a:off x="7606580" y="1052736"/>
            <a:ext cx="4032446" cy="201622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 (deployed)</a:t>
            </a:r>
            <a:endParaRPr/>
          </a:p>
        </p:txBody>
      </p:sp>
      <p:sp>
        <p:nvSpPr>
          <p:cNvPr id="1187" name="Google Shape;1187;p50"/>
          <p:cNvSpPr/>
          <p:nvPr/>
        </p:nvSpPr>
        <p:spPr>
          <a:xfrm>
            <a:off x="7606584" y="4967233"/>
            <a:ext cx="4032443" cy="50405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 BTP - CF</a:t>
            </a:r>
            <a:endParaRPr/>
          </a:p>
        </p:txBody>
      </p:sp>
      <p:cxnSp>
        <p:nvCxnSpPr>
          <p:cNvPr id="1188" name="Google Shape;1188;p50"/>
          <p:cNvCxnSpPr>
            <a:endCxn id="1182" idx="4"/>
          </p:cNvCxnSpPr>
          <p:nvPr/>
        </p:nvCxnSpPr>
        <p:spPr>
          <a:xfrm flipH="1">
            <a:off x="4294212" y="2708872"/>
            <a:ext cx="3312300" cy="2268300"/>
          </a:xfrm>
          <a:prstGeom prst="bentConnector3">
            <a:avLst>
              <a:gd name="adj1" fmla="val 50000"/>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sp>
        <p:nvSpPr>
          <p:cNvPr id="1189" name="Google Shape;1189;p50"/>
          <p:cNvSpPr/>
          <p:nvPr/>
        </p:nvSpPr>
        <p:spPr>
          <a:xfrm>
            <a:off x="6082852" y="2420888"/>
            <a:ext cx="792086" cy="648072"/>
          </a:xfrm>
          <a:prstGeom prst="noSmoking">
            <a:avLst>
              <a:gd name="adj" fmla="val 18750"/>
            </a:avLst>
          </a:prstGeom>
          <a:solidFill>
            <a:srgbClr val="FF000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190" name="Google Shape;1190;p50"/>
          <p:cNvSpPr/>
          <p:nvPr/>
        </p:nvSpPr>
        <p:spPr>
          <a:xfrm>
            <a:off x="7606580" y="3681028"/>
            <a:ext cx="4032445" cy="117510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Postgre SQL</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service-key</a:t>
            </a:r>
            <a:endParaRPr/>
          </a:p>
        </p:txBody>
      </p:sp>
      <p:sp>
        <p:nvSpPr>
          <p:cNvPr id="1191" name="Google Shape;1191;p50"/>
          <p:cNvSpPr/>
          <p:nvPr/>
        </p:nvSpPr>
        <p:spPr>
          <a:xfrm>
            <a:off x="7606580" y="5589240"/>
            <a:ext cx="1224132"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AWS</a:t>
            </a:r>
            <a:endParaRPr/>
          </a:p>
        </p:txBody>
      </p:sp>
      <p:sp>
        <p:nvSpPr>
          <p:cNvPr id="1192" name="Google Shape;1192;p50"/>
          <p:cNvSpPr/>
          <p:nvPr/>
        </p:nvSpPr>
        <p:spPr>
          <a:xfrm>
            <a:off x="9010736" y="5589240"/>
            <a:ext cx="1224132"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AWS</a:t>
            </a:r>
            <a:endParaRPr sz="2400">
              <a:solidFill>
                <a:schemeClr val="lt1"/>
              </a:solidFill>
              <a:latin typeface="Calibri"/>
              <a:ea typeface="Calibri"/>
              <a:cs typeface="Calibri"/>
              <a:sym typeface="Calibri"/>
            </a:endParaRPr>
          </a:p>
        </p:txBody>
      </p:sp>
      <p:sp>
        <p:nvSpPr>
          <p:cNvPr id="1193" name="Google Shape;1193;p50"/>
          <p:cNvSpPr/>
          <p:nvPr/>
        </p:nvSpPr>
        <p:spPr>
          <a:xfrm>
            <a:off x="10414892" y="5589240"/>
            <a:ext cx="1224132" cy="64807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AWS</a:t>
            </a:r>
            <a:endParaRPr sz="2400">
              <a:solidFill>
                <a:schemeClr val="lt1"/>
              </a:solidFill>
              <a:latin typeface="Calibri"/>
              <a:ea typeface="Calibri"/>
              <a:cs typeface="Calibri"/>
              <a:sym typeface="Calibri"/>
            </a:endParaRPr>
          </a:p>
        </p:txBody>
      </p:sp>
      <p:sp>
        <p:nvSpPr>
          <p:cNvPr id="1194" name="Google Shape;1194;p50"/>
          <p:cNvSpPr/>
          <p:nvPr/>
        </p:nvSpPr>
        <p:spPr>
          <a:xfrm>
            <a:off x="9478788" y="3068960"/>
            <a:ext cx="360039" cy="612068"/>
          </a:xfrm>
          <a:prstGeom prst="upDown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195" name="Google Shape;1195;p50"/>
          <p:cNvSpPr txBox="1"/>
          <p:nvPr/>
        </p:nvSpPr>
        <p:spPr>
          <a:xfrm>
            <a:off x="9899544" y="3203037"/>
            <a:ext cx="20162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Service binding</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51"/>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Backing Service Overview - Binding</a:t>
            </a:r>
            <a:endParaRPr/>
          </a:p>
        </p:txBody>
      </p:sp>
      <p:sp>
        <p:nvSpPr>
          <p:cNvPr id="1201" name="Google Shape;1201;p51"/>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1202" name="Google Shape;1202;p51"/>
          <p:cNvPicPr preferRelativeResize="0"/>
          <p:nvPr/>
        </p:nvPicPr>
        <p:blipFill rotWithShape="1">
          <a:blip r:embed="rId3">
            <a:alphaModFix/>
          </a:blip>
          <a:srcRect/>
          <a:stretch/>
        </p:blipFill>
        <p:spPr>
          <a:xfrm>
            <a:off x="11088469" y="53543"/>
            <a:ext cx="929479" cy="918051"/>
          </a:xfrm>
          <a:prstGeom prst="rect">
            <a:avLst/>
          </a:prstGeom>
          <a:noFill/>
          <a:ln>
            <a:noFill/>
          </a:ln>
        </p:spPr>
      </p:pic>
      <p:pic>
        <p:nvPicPr>
          <p:cNvPr id="1203" name="Google Shape;1203;p51"/>
          <p:cNvPicPr preferRelativeResize="0"/>
          <p:nvPr/>
        </p:nvPicPr>
        <p:blipFill rotWithShape="1">
          <a:blip r:embed="rId4">
            <a:alphaModFix/>
          </a:blip>
          <a:srcRect/>
          <a:stretch/>
        </p:blipFill>
        <p:spPr>
          <a:xfrm>
            <a:off x="841945" y="1012952"/>
            <a:ext cx="9927752" cy="510110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5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52</a:t>
            </a:fld>
            <a:endParaRPr>
              <a:latin typeface="Quattrocento Sans"/>
              <a:ea typeface="Quattrocento Sans"/>
              <a:cs typeface="Quattrocento Sans"/>
              <a:sym typeface="Quattrocento Sans"/>
            </a:endParaRPr>
          </a:p>
        </p:txBody>
      </p:sp>
      <p:sp>
        <p:nvSpPr>
          <p:cNvPr id="1209" name="Google Shape;1209;p52"/>
          <p:cNvSpPr txBox="1"/>
          <p:nvPr/>
        </p:nvSpPr>
        <p:spPr>
          <a:xfrm>
            <a:off x="189757" y="646331"/>
            <a:ext cx="11809312" cy="6247864"/>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Copy the project and change the name of the project and artefact id to new name</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We need to start a backing service instance of </a:t>
            </a:r>
            <a:r>
              <a:rPr lang="en-US" sz="2000" b="1" dirty="0">
                <a:solidFill>
                  <a:schemeClr val="dk1"/>
                </a:solidFill>
                <a:latin typeface="Calibri"/>
                <a:ea typeface="Calibri"/>
                <a:cs typeface="Calibri"/>
                <a:sym typeface="Calibri"/>
              </a:rPr>
              <a:t>PostgreSQL</a:t>
            </a:r>
            <a:r>
              <a:rPr lang="en-US" sz="2000" dirty="0">
                <a:solidFill>
                  <a:schemeClr val="dk1"/>
                </a:solidFill>
                <a:latin typeface="Calibri"/>
                <a:ea typeface="Calibri"/>
                <a:cs typeface="Calibri"/>
                <a:sym typeface="Calibri"/>
              </a:rPr>
              <a:t> from subaccount. It is good practice to keep the name same what Anubhav training is keeping like </a:t>
            </a:r>
            <a:r>
              <a:rPr lang="en-US" sz="2000" b="1" dirty="0" err="1">
                <a:solidFill>
                  <a:schemeClr val="dk1"/>
                </a:solidFill>
                <a:latin typeface="Calibri"/>
                <a:ea typeface="Calibri"/>
                <a:cs typeface="Calibri"/>
                <a:sym typeface="Calibri"/>
              </a:rPr>
              <a:t>mysql</a:t>
            </a:r>
            <a:endParaRPr sz="2000" b="1"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We need to package our application and build a war file. This file we will deploy to </a:t>
            </a:r>
            <a:r>
              <a:rPr lang="en-US" sz="2000" dirty="0" err="1">
                <a:solidFill>
                  <a:schemeClr val="dk1"/>
                </a:solidFill>
                <a:latin typeface="Calibri"/>
                <a:ea typeface="Calibri"/>
                <a:cs typeface="Calibri"/>
                <a:sym typeface="Calibri"/>
              </a:rPr>
              <a:t>cf</a:t>
            </a:r>
            <a:r>
              <a:rPr lang="en-US" sz="2000" dirty="0">
                <a:solidFill>
                  <a:schemeClr val="dk1"/>
                </a:solidFill>
                <a:latin typeface="Calibri"/>
                <a:ea typeface="Calibri"/>
                <a:cs typeface="Calibri"/>
                <a:sym typeface="Calibri"/>
              </a:rPr>
              <a:t> by telling the address of this file in </a:t>
            </a:r>
            <a:r>
              <a:rPr lang="en-US" sz="2000" dirty="0" err="1">
                <a:solidFill>
                  <a:schemeClr val="dk1"/>
                </a:solidFill>
                <a:latin typeface="Calibri"/>
                <a:ea typeface="Calibri"/>
                <a:cs typeface="Calibri"/>
                <a:sym typeface="Calibri"/>
              </a:rPr>
              <a:t>manifest.yml</a:t>
            </a:r>
            <a:r>
              <a:rPr lang="en-US" sz="2000" dirty="0">
                <a:solidFill>
                  <a:schemeClr val="dk1"/>
                </a:solidFill>
                <a:latin typeface="Calibri"/>
                <a:ea typeface="Calibri"/>
                <a:cs typeface="Calibri"/>
                <a:sym typeface="Calibri"/>
              </a:rPr>
              <a:t>. We run command </a:t>
            </a:r>
            <a:r>
              <a:rPr lang="en-US" sz="2000" b="1" dirty="0" err="1">
                <a:solidFill>
                  <a:schemeClr val="dk1"/>
                </a:solidFill>
                <a:latin typeface="Calibri"/>
                <a:ea typeface="Calibri"/>
                <a:cs typeface="Calibri"/>
                <a:sym typeface="Calibri"/>
              </a:rPr>
              <a:t>mvn</a:t>
            </a:r>
            <a:r>
              <a:rPr lang="en-US" sz="2000" b="1" dirty="0">
                <a:solidFill>
                  <a:schemeClr val="dk1"/>
                </a:solidFill>
                <a:latin typeface="Calibri"/>
                <a:ea typeface="Calibri"/>
                <a:cs typeface="Calibri"/>
                <a:sym typeface="Calibri"/>
              </a:rPr>
              <a:t> clean install</a:t>
            </a:r>
            <a:r>
              <a:rPr lang="en-US" sz="2000" dirty="0">
                <a:solidFill>
                  <a:schemeClr val="dk1"/>
                </a:solidFill>
                <a:latin typeface="Calibri"/>
                <a:ea typeface="Calibri"/>
                <a:cs typeface="Calibri"/>
                <a:sym typeface="Calibri"/>
              </a:rPr>
              <a:t> , once this command is executed, we will get the war file created in the target folder.</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Since we want to deploy our application to sap </a:t>
            </a:r>
            <a:r>
              <a:rPr lang="en-US" sz="2000" dirty="0" err="1">
                <a:solidFill>
                  <a:schemeClr val="dk1"/>
                </a:solidFill>
                <a:latin typeface="Calibri"/>
                <a:ea typeface="Calibri"/>
                <a:cs typeface="Calibri"/>
                <a:sym typeface="Calibri"/>
              </a:rPr>
              <a:t>btp</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cf</a:t>
            </a:r>
            <a:r>
              <a:rPr lang="en-US" sz="2000" dirty="0">
                <a:solidFill>
                  <a:schemeClr val="dk1"/>
                </a:solidFill>
                <a:latin typeface="Calibri"/>
                <a:ea typeface="Calibri"/>
                <a:cs typeface="Calibri"/>
                <a:sym typeface="Calibri"/>
              </a:rPr>
              <a:t> environment, we need </a:t>
            </a:r>
            <a:r>
              <a:rPr lang="en-US" sz="2000" b="1" dirty="0" err="1">
                <a:solidFill>
                  <a:schemeClr val="dk1"/>
                </a:solidFill>
                <a:latin typeface="Calibri"/>
                <a:ea typeface="Calibri"/>
                <a:cs typeface="Calibri"/>
                <a:sym typeface="Calibri"/>
              </a:rPr>
              <a:t>manifest.yml</a:t>
            </a:r>
            <a:r>
              <a:rPr lang="en-US" sz="2000" b="1" dirty="0">
                <a:solidFill>
                  <a:schemeClr val="dk1"/>
                </a:solidFill>
                <a:latin typeface="Calibri"/>
                <a:ea typeface="Calibri"/>
                <a:cs typeface="Calibri"/>
                <a:sym typeface="Calibri"/>
              </a:rPr>
              <a:t> </a:t>
            </a:r>
            <a:r>
              <a:rPr lang="en-US" sz="2000" dirty="0">
                <a:solidFill>
                  <a:schemeClr val="dk1"/>
                </a:solidFill>
                <a:latin typeface="Calibri"/>
                <a:ea typeface="Calibri"/>
                <a:cs typeface="Calibri"/>
                <a:sym typeface="Calibri"/>
              </a:rPr>
              <a:t>file</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Next we need to login to cloud foundry environment using </a:t>
            </a:r>
            <a:r>
              <a:rPr lang="en-US" sz="2000" b="1" dirty="0" err="1">
                <a:solidFill>
                  <a:schemeClr val="dk1"/>
                </a:solidFill>
                <a:latin typeface="Calibri"/>
                <a:ea typeface="Calibri"/>
                <a:cs typeface="Calibri"/>
                <a:sym typeface="Calibri"/>
              </a:rPr>
              <a:t>cf</a:t>
            </a:r>
            <a:r>
              <a:rPr lang="en-US" sz="2000" b="1" dirty="0">
                <a:solidFill>
                  <a:schemeClr val="dk1"/>
                </a:solidFill>
                <a:latin typeface="Calibri"/>
                <a:ea typeface="Calibri"/>
                <a:cs typeface="Calibri"/>
                <a:sym typeface="Calibri"/>
              </a:rPr>
              <a:t> login </a:t>
            </a:r>
            <a:r>
              <a:rPr lang="en-US" sz="2000" dirty="0">
                <a:solidFill>
                  <a:schemeClr val="dk1"/>
                </a:solidFill>
                <a:latin typeface="Calibri"/>
                <a:ea typeface="Calibri"/>
                <a:cs typeface="Calibri"/>
                <a:sym typeface="Calibri"/>
              </a:rPr>
              <a:t>and check build packs using </a:t>
            </a:r>
            <a:r>
              <a:rPr lang="en-US" sz="2000" b="1" dirty="0" err="1">
                <a:solidFill>
                  <a:schemeClr val="dk1"/>
                </a:solidFill>
                <a:latin typeface="Calibri"/>
                <a:ea typeface="Calibri"/>
                <a:cs typeface="Calibri"/>
                <a:sym typeface="Calibri"/>
              </a:rPr>
              <a:t>cf</a:t>
            </a:r>
            <a:r>
              <a:rPr lang="en-US" sz="2000" b="1" dirty="0">
                <a:solidFill>
                  <a:schemeClr val="dk1"/>
                </a:solidFill>
                <a:latin typeface="Calibri"/>
                <a:ea typeface="Calibri"/>
                <a:cs typeface="Calibri"/>
                <a:sym typeface="Calibri"/>
              </a:rPr>
              <a:t> </a:t>
            </a:r>
            <a:r>
              <a:rPr lang="en-US" sz="2000" b="1" dirty="0" err="1">
                <a:solidFill>
                  <a:schemeClr val="dk1"/>
                </a:solidFill>
                <a:latin typeface="Calibri"/>
                <a:ea typeface="Calibri"/>
                <a:cs typeface="Calibri"/>
                <a:sym typeface="Calibri"/>
              </a:rPr>
              <a:t>buildpacks</a:t>
            </a:r>
            <a:endParaRPr sz="2000" b="1"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Remove the content of </a:t>
            </a:r>
            <a:r>
              <a:rPr lang="en-US" sz="2000" b="1" dirty="0" err="1">
                <a:solidFill>
                  <a:schemeClr val="dk1"/>
                </a:solidFill>
                <a:latin typeface="Calibri"/>
                <a:ea typeface="Calibri"/>
                <a:cs typeface="Calibri"/>
                <a:sym typeface="Calibri"/>
              </a:rPr>
              <a:t>application.properties</a:t>
            </a:r>
            <a:r>
              <a:rPr lang="en-US" sz="2000" b="1" dirty="0">
                <a:solidFill>
                  <a:schemeClr val="dk1"/>
                </a:solidFill>
                <a:latin typeface="Calibri"/>
                <a:ea typeface="Calibri"/>
                <a:cs typeface="Calibri"/>
                <a:sym typeface="Calibri"/>
              </a:rPr>
              <a:t> </a:t>
            </a:r>
            <a:r>
              <a:rPr lang="en-US" sz="2000" dirty="0">
                <a:solidFill>
                  <a:schemeClr val="dk1"/>
                </a:solidFill>
                <a:latin typeface="Calibri"/>
                <a:ea typeface="Calibri"/>
                <a:cs typeface="Calibri"/>
                <a:sym typeface="Calibri"/>
              </a:rPr>
              <a:t>file</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Assuming that once our app is deployed to BTP, our app gets </a:t>
            </a:r>
            <a:r>
              <a:rPr lang="en-US" sz="2000" dirty="0" err="1">
                <a:solidFill>
                  <a:schemeClr val="dk1"/>
                </a:solidFill>
                <a:latin typeface="Calibri"/>
                <a:ea typeface="Calibri"/>
                <a:cs typeface="Calibri"/>
                <a:sym typeface="Calibri"/>
              </a:rPr>
              <a:t>binded</a:t>
            </a:r>
            <a:r>
              <a:rPr lang="en-US" sz="2000" dirty="0">
                <a:solidFill>
                  <a:schemeClr val="dk1"/>
                </a:solidFill>
                <a:latin typeface="Calibri"/>
                <a:ea typeface="Calibri"/>
                <a:cs typeface="Calibri"/>
                <a:sym typeface="Calibri"/>
              </a:rPr>
              <a:t> to the backing service in BTP which is named as </a:t>
            </a:r>
            <a:r>
              <a:rPr lang="en-US" sz="2000" dirty="0" err="1">
                <a:solidFill>
                  <a:schemeClr val="dk1"/>
                </a:solidFill>
                <a:latin typeface="Calibri"/>
                <a:ea typeface="Calibri"/>
                <a:cs typeface="Calibri"/>
                <a:sym typeface="Calibri"/>
              </a:rPr>
              <a:t>mysql</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postgre</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sql</a:t>
            </a:r>
            <a:r>
              <a:rPr lang="en-US" sz="2000" dirty="0">
                <a:solidFill>
                  <a:schemeClr val="dk1"/>
                </a:solidFill>
                <a:latin typeface="Calibri"/>
                <a:ea typeface="Calibri"/>
                <a:cs typeface="Calibri"/>
                <a:sym typeface="Calibri"/>
              </a:rPr>
              <a:t> backing service), the BTP CF environment automatically creates the service key to use service instance by our app.</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We never hardcode the </a:t>
            </a:r>
            <a:r>
              <a:rPr lang="en-US" sz="2000" dirty="0" err="1">
                <a:solidFill>
                  <a:schemeClr val="dk1"/>
                </a:solidFill>
                <a:latin typeface="Calibri"/>
                <a:ea typeface="Calibri"/>
                <a:cs typeface="Calibri"/>
                <a:sym typeface="Calibri"/>
              </a:rPr>
              <a:t>db</a:t>
            </a:r>
            <a:r>
              <a:rPr lang="en-US" sz="2000" dirty="0">
                <a:solidFill>
                  <a:schemeClr val="dk1"/>
                </a:solidFill>
                <a:latin typeface="Calibri"/>
                <a:ea typeface="Calibri"/>
                <a:cs typeface="Calibri"/>
                <a:sym typeface="Calibri"/>
              </a:rPr>
              <a:t> credentials in our application if we want to deliver a productive application to BTP. Because the credentials, and details might change for each environment, production, quality. We should attach to service key of our backing service at runtime. Our goal is to get these details at the time of deployment from service-key at runtime so our app can connect to </a:t>
            </a:r>
            <a:r>
              <a:rPr lang="en-US" sz="2000" dirty="0" err="1">
                <a:solidFill>
                  <a:schemeClr val="dk1"/>
                </a:solidFill>
                <a:latin typeface="Calibri"/>
                <a:ea typeface="Calibri"/>
                <a:cs typeface="Calibri"/>
                <a:sym typeface="Calibri"/>
              </a:rPr>
              <a:t>db</a:t>
            </a:r>
            <a:r>
              <a:rPr lang="en-US" sz="2000" dirty="0">
                <a:solidFill>
                  <a:schemeClr val="dk1"/>
                </a:solidFill>
                <a:latin typeface="Calibri"/>
                <a:ea typeface="Calibri"/>
                <a:cs typeface="Calibri"/>
                <a:sym typeface="Calibri"/>
              </a:rPr>
              <a:t> in cloud.</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When we deploy app, the application binds to the backing service. At runtime the service key is made available to us in a environment variable called </a:t>
            </a:r>
            <a:r>
              <a:rPr lang="en-US" sz="2000" b="1" dirty="0">
                <a:solidFill>
                  <a:schemeClr val="dk1"/>
                </a:solidFill>
                <a:latin typeface="Calibri"/>
                <a:ea typeface="Calibri"/>
                <a:cs typeface="Calibri"/>
                <a:sym typeface="Calibri"/>
              </a:rPr>
              <a:t>VCAP_SERVICES</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457200" marR="0" lvl="0" indent="-330200" algn="l" rtl="0">
              <a:spcBef>
                <a:spcPts val="0"/>
              </a:spcBef>
              <a:spcAft>
                <a:spcPts val="0"/>
              </a:spcAft>
              <a:buClr>
                <a:schemeClr val="dk1"/>
              </a:buClr>
              <a:buSzPts val="2000"/>
              <a:buFont typeface="Calibri"/>
              <a:buNone/>
            </a:pPr>
            <a:endParaRPr sz="2000" dirty="0">
              <a:solidFill>
                <a:schemeClr val="dk1"/>
              </a:solidFill>
              <a:latin typeface="Calibri"/>
              <a:ea typeface="Calibri"/>
              <a:cs typeface="Calibri"/>
              <a:sym typeface="Calibri"/>
            </a:endParaRPr>
          </a:p>
        </p:txBody>
      </p:sp>
      <p:sp>
        <p:nvSpPr>
          <p:cNvPr id="1210" name="Google Shape;1210;p5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Corben"/>
                <a:ea typeface="Corben"/>
                <a:cs typeface="Corben"/>
                <a:sym typeface="Corben"/>
              </a:rPr>
              <a:t>Running Spring App in BTP</a:t>
            </a:r>
            <a:endParaRPr sz="3600" dirty="0">
              <a:solidFill>
                <a:schemeClr val="dk1"/>
              </a:solidFill>
              <a:latin typeface="Corben"/>
              <a:ea typeface="Corben"/>
              <a:cs typeface="Corben"/>
              <a:sym typeface="Corben"/>
            </a:endParaRPr>
          </a:p>
        </p:txBody>
      </p:sp>
      <p:pic>
        <p:nvPicPr>
          <p:cNvPr id="1211" name="Google Shape;1211;p5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212" name="Google Shape;1212;p5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53"/>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53</a:t>
            </a:fld>
            <a:endParaRPr>
              <a:latin typeface="Quattrocento Sans"/>
              <a:ea typeface="Quattrocento Sans"/>
              <a:cs typeface="Quattrocento Sans"/>
              <a:sym typeface="Quattrocento Sans"/>
            </a:endParaRPr>
          </a:p>
        </p:txBody>
      </p:sp>
      <p:sp>
        <p:nvSpPr>
          <p:cNvPr id="1218" name="Google Shape;1218;p53"/>
          <p:cNvSpPr txBox="1"/>
          <p:nvPr/>
        </p:nvSpPr>
        <p:spPr>
          <a:xfrm>
            <a:off x="189755" y="646331"/>
            <a:ext cx="11809312" cy="50167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10. We need to use reusable java modules from maven to extract, parse, and pass and connect to our database running in cloud.</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spring-cloud-</a:t>
            </a:r>
            <a:r>
              <a:rPr lang="en-US" sz="2000" dirty="0" err="1">
                <a:solidFill>
                  <a:schemeClr val="dk1"/>
                </a:solidFill>
                <a:latin typeface="Calibri"/>
                <a:ea typeface="Calibri"/>
                <a:cs typeface="Calibri"/>
                <a:sym typeface="Calibri"/>
              </a:rPr>
              <a:t>cloudfoundry</a:t>
            </a:r>
            <a:r>
              <a:rPr lang="en-US" sz="2000" dirty="0">
                <a:solidFill>
                  <a:schemeClr val="dk1"/>
                </a:solidFill>
                <a:latin typeface="Calibri"/>
                <a:ea typeface="Calibri"/>
                <a:cs typeface="Calibri"/>
                <a:sym typeface="Calibri"/>
              </a:rPr>
              <a:t>-connector</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Spring-cloud-spring-service-connector</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dbcp2- database connection pool module.</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Eclipse link JPA – Receives the DB connection object and use that to pass it to the spring data </a:t>
            </a:r>
            <a:r>
              <a:rPr lang="en-US" sz="2000" dirty="0" err="1">
                <a:solidFill>
                  <a:schemeClr val="dk1"/>
                </a:solidFill>
                <a:latin typeface="Calibri"/>
                <a:ea typeface="Calibri"/>
                <a:cs typeface="Calibri"/>
                <a:sym typeface="Calibri"/>
              </a:rPr>
              <a:t>jpa</a:t>
            </a:r>
            <a:r>
              <a:rPr lang="en-US" sz="2000" dirty="0">
                <a:solidFill>
                  <a:schemeClr val="dk1"/>
                </a:solidFill>
                <a:latin typeface="Calibri"/>
                <a:ea typeface="Calibri"/>
                <a:cs typeface="Calibri"/>
                <a:sym typeface="Calibri"/>
              </a:rPr>
              <a:t> class. It also creates the object of entity manager factory and transaction manager factory class.</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Slf4j – for logging purpose.</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For </a:t>
            </a:r>
            <a:r>
              <a:rPr lang="en-US" sz="2000" b="1" dirty="0" err="1">
                <a:solidFill>
                  <a:schemeClr val="dk1"/>
                </a:solidFill>
                <a:latin typeface="Calibri"/>
                <a:ea typeface="Calibri"/>
                <a:cs typeface="Calibri"/>
                <a:sym typeface="Calibri"/>
              </a:rPr>
              <a:t>hana</a:t>
            </a:r>
            <a:r>
              <a:rPr lang="en-US" sz="2000" b="1" dirty="0">
                <a:solidFill>
                  <a:schemeClr val="dk1"/>
                </a:solidFill>
                <a:latin typeface="Calibri"/>
                <a:ea typeface="Calibri"/>
                <a:cs typeface="Calibri"/>
                <a:sym typeface="Calibri"/>
              </a:rPr>
              <a:t> connectivity</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spring-cloud-</a:t>
            </a:r>
            <a:r>
              <a:rPr lang="en-US" sz="2000" dirty="0" err="1">
                <a:solidFill>
                  <a:schemeClr val="dk1"/>
                </a:solidFill>
                <a:latin typeface="Calibri"/>
                <a:ea typeface="Calibri"/>
                <a:cs typeface="Calibri"/>
                <a:sym typeface="Calibri"/>
              </a:rPr>
              <a:t>hana</a:t>
            </a:r>
            <a:r>
              <a:rPr lang="en-US" sz="2000" dirty="0">
                <a:solidFill>
                  <a:schemeClr val="dk1"/>
                </a:solidFill>
                <a:latin typeface="Calibri"/>
                <a:ea typeface="Calibri"/>
                <a:cs typeface="Calibri"/>
                <a:sym typeface="Calibri"/>
              </a:rPr>
              <a:t>-cloud-connector</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spring-cloud-</a:t>
            </a:r>
            <a:r>
              <a:rPr lang="en-US" sz="2000" dirty="0" err="1">
                <a:solidFill>
                  <a:schemeClr val="dk1"/>
                </a:solidFill>
                <a:latin typeface="Calibri"/>
                <a:ea typeface="Calibri"/>
                <a:cs typeface="Calibri"/>
                <a:sym typeface="Calibri"/>
              </a:rPr>
              <a:t>hana</a:t>
            </a:r>
            <a:r>
              <a:rPr lang="en-US" sz="2000" dirty="0">
                <a:solidFill>
                  <a:schemeClr val="dk1"/>
                </a:solidFill>
                <a:latin typeface="Calibri"/>
                <a:ea typeface="Calibri"/>
                <a:cs typeface="Calibri"/>
                <a:sym typeface="Calibri"/>
              </a:rPr>
              <a:t>-cloud-service-connector</a:t>
            </a:r>
            <a:endParaRPr dirty="0"/>
          </a:p>
          <a:p>
            <a:pPr marL="342900" marR="0" lvl="0" indent="-342900" algn="l" rtl="0">
              <a:spcBef>
                <a:spcPts val="0"/>
              </a:spcBef>
              <a:spcAft>
                <a:spcPts val="0"/>
              </a:spcAft>
              <a:buClr>
                <a:schemeClr val="dk1"/>
              </a:buClr>
              <a:buSzPts val="2000"/>
              <a:buFont typeface="Arial"/>
              <a:buChar char="•"/>
            </a:pPr>
            <a:r>
              <a:rPr lang="en-US" sz="2000" dirty="0" err="1">
                <a:solidFill>
                  <a:schemeClr val="dk1"/>
                </a:solidFill>
                <a:latin typeface="Calibri"/>
                <a:ea typeface="Calibri"/>
                <a:cs typeface="Calibri"/>
                <a:sym typeface="Calibri"/>
              </a:rPr>
              <a:t>ngdbc</a:t>
            </a:r>
            <a:r>
              <a:rPr lang="en-US" sz="2000" dirty="0">
                <a:solidFill>
                  <a:schemeClr val="dk1"/>
                </a:solidFill>
                <a:latin typeface="Calibri"/>
                <a:ea typeface="Calibri"/>
                <a:cs typeface="Calibri"/>
                <a:sym typeface="Calibri"/>
              </a:rPr>
              <a:t> – Database driver for </a:t>
            </a:r>
            <a:r>
              <a:rPr lang="en-US" sz="2000" dirty="0" err="1">
                <a:solidFill>
                  <a:schemeClr val="dk1"/>
                </a:solidFill>
                <a:latin typeface="Calibri"/>
                <a:ea typeface="Calibri"/>
                <a:cs typeface="Calibri"/>
                <a:sym typeface="Calibri"/>
              </a:rPr>
              <a:t>hana</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db</a:t>
            </a:r>
            <a:endParaRPr sz="2000" dirty="0">
              <a:solidFill>
                <a:schemeClr val="dk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11. Use the boilerplate code (remains fixed forever) to integrate dependencies, </a:t>
            </a:r>
            <a:r>
              <a:rPr lang="en-US" sz="2000" dirty="0" err="1">
                <a:solidFill>
                  <a:schemeClr val="dk1"/>
                </a:solidFill>
                <a:latin typeface="Calibri"/>
                <a:ea typeface="Calibri"/>
                <a:cs typeface="Calibri"/>
                <a:sym typeface="Calibri"/>
              </a:rPr>
              <a:t>DbConfig</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DBEntityFactory</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12. Build our project by skipping tests = </a:t>
            </a:r>
            <a:r>
              <a:rPr lang="en-US" sz="2000" b="1" dirty="0" err="1">
                <a:solidFill>
                  <a:schemeClr val="dk1"/>
                </a:solidFill>
                <a:latin typeface="Calibri"/>
                <a:ea typeface="Calibri"/>
                <a:cs typeface="Calibri"/>
                <a:sym typeface="Calibri"/>
              </a:rPr>
              <a:t>mvn</a:t>
            </a:r>
            <a:r>
              <a:rPr lang="en-US" sz="2000" b="1" dirty="0">
                <a:solidFill>
                  <a:schemeClr val="dk1"/>
                </a:solidFill>
                <a:latin typeface="Calibri"/>
                <a:ea typeface="Calibri"/>
                <a:cs typeface="Calibri"/>
                <a:sym typeface="Calibri"/>
              </a:rPr>
              <a:t> clean install -</a:t>
            </a:r>
            <a:r>
              <a:rPr lang="en-US" sz="2000" b="1" dirty="0" err="1">
                <a:solidFill>
                  <a:schemeClr val="dk1"/>
                </a:solidFill>
                <a:latin typeface="Calibri"/>
                <a:ea typeface="Calibri"/>
                <a:cs typeface="Calibri"/>
                <a:sym typeface="Calibri"/>
              </a:rPr>
              <a:t>DskipTests</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13. We can check logs of deployed app – </a:t>
            </a:r>
            <a:r>
              <a:rPr lang="en-US" sz="2000" b="1" dirty="0" err="1">
                <a:solidFill>
                  <a:schemeClr val="dk1"/>
                </a:solidFill>
                <a:latin typeface="Calibri"/>
                <a:ea typeface="Calibri"/>
                <a:cs typeface="Calibri"/>
                <a:sym typeface="Calibri"/>
              </a:rPr>
              <a:t>cf</a:t>
            </a:r>
            <a:r>
              <a:rPr lang="en-US" sz="2000" b="1" dirty="0">
                <a:solidFill>
                  <a:schemeClr val="dk1"/>
                </a:solidFill>
                <a:latin typeface="Calibri"/>
                <a:ea typeface="Calibri"/>
                <a:cs typeface="Calibri"/>
                <a:sym typeface="Calibri"/>
              </a:rPr>
              <a:t> logs APPNAME --recent</a:t>
            </a:r>
            <a:endParaRPr sz="2000" dirty="0">
              <a:solidFill>
                <a:schemeClr val="dk1"/>
              </a:solidFill>
              <a:latin typeface="Calibri"/>
              <a:ea typeface="Calibri"/>
              <a:cs typeface="Calibri"/>
              <a:sym typeface="Calibri"/>
            </a:endParaRPr>
          </a:p>
        </p:txBody>
      </p:sp>
      <p:sp>
        <p:nvSpPr>
          <p:cNvPr id="1219" name="Google Shape;1219;p53"/>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Create Backing service and connect</a:t>
            </a:r>
            <a:endParaRPr sz="3600">
              <a:solidFill>
                <a:schemeClr val="dk1"/>
              </a:solidFill>
              <a:latin typeface="Corben"/>
              <a:ea typeface="Corben"/>
              <a:cs typeface="Corben"/>
              <a:sym typeface="Corben"/>
            </a:endParaRPr>
          </a:p>
        </p:txBody>
      </p:sp>
      <p:pic>
        <p:nvPicPr>
          <p:cNvPr id="1220" name="Google Shape;1220;p53"/>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221" name="Google Shape;1221;p5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222" name="Google Shape;1222;p53"/>
          <p:cNvSpPr/>
          <p:nvPr/>
        </p:nvSpPr>
        <p:spPr>
          <a:xfrm>
            <a:off x="4510236" y="1268760"/>
            <a:ext cx="504056" cy="646331"/>
          </a:xfrm>
          <a:prstGeom prst="rightBrace">
            <a:avLst>
              <a:gd name="adj1" fmla="val 8333"/>
              <a:gd name="adj2" fmla="val 50000"/>
            </a:avLst>
          </a:prstGeom>
          <a:noFill/>
          <a:ln w="9525" cap="flat" cmpd="sng">
            <a:solidFill>
              <a:srgbClr val="B8B8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223" name="Google Shape;1223;p53"/>
          <p:cNvSpPr txBox="1"/>
          <p:nvPr/>
        </p:nvSpPr>
        <p:spPr>
          <a:xfrm>
            <a:off x="5158308" y="1124744"/>
            <a:ext cx="68407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Looking for cloud foundry VCAP_SERVICES variable and parse it. Passing this information to our own class. We must have to have a class in our project which inherits from standard class AbstractCloudConfig class.</a:t>
            </a:r>
            <a:endParaRPr/>
          </a:p>
        </p:txBody>
      </p:sp>
      <p:sp>
        <p:nvSpPr>
          <p:cNvPr id="1224" name="Google Shape;1224;p53"/>
          <p:cNvSpPr txBox="1"/>
          <p:nvPr/>
        </p:nvSpPr>
        <p:spPr>
          <a:xfrm>
            <a:off x="5348065" y="3290113"/>
            <a:ext cx="68407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Looking for cloud foundry VCAP_SERVICES variable and parse it. Passing this information to our own class. We must have to have a class in our project which inherits from standard class </a:t>
            </a:r>
            <a:r>
              <a:rPr lang="en-US" sz="1800" dirty="0" err="1">
                <a:solidFill>
                  <a:schemeClr val="dk1"/>
                </a:solidFill>
                <a:latin typeface="Calibri"/>
                <a:ea typeface="Calibri"/>
                <a:cs typeface="Calibri"/>
                <a:sym typeface="Calibri"/>
              </a:rPr>
              <a:t>AbstractCloudConfig</a:t>
            </a:r>
            <a:r>
              <a:rPr lang="en-US" sz="1800" dirty="0">
                <a:solidFill>
                  <a:schemeClr val="dk1"/>
                </a:solidFill>
                <a:latin typeface="Calibri"/>
                <a:ea typeface="Calibri"/>
                <a:cs typeface="Calibri"/>
                <a:sym typeface="Calibri"/>
              </a:rPr>
              <a:t> class.</a:t>
            </a:r>
            <a:endParaRPr dirty="0"/>
          </a:p>
        </p:txBody>
      </p:sp>
      <p:sp>
        <p:nvSpPr>
          <p:cNvPr id="1225" name="Google Shape;1225;p53"/>
          <p:cNvSpPr/>
          <p:nvPr/>
        </p:nvSpPr>
        <p:spPr>
          <a:xfrm>
            <a:off x="4762264" y="3212976"/>
            <a:ext cx="684076" cy="923330"/>
          </a:xfrm>
          <a:prstGeom prst="rightBrace">
            <a:avLst>
              <a:gd name="adj1" fmla="val 8333"/>
              <a:gd name="adj2" fmla="val 50000"/>
            </a:avLst>
          </a:prstGeom>
          <a:noFill/>
          <a:ln w="9525" cap="flat" cmpd="sng">
            <a:solidFill>
              <a:srgbClr val="B8B8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54"/>
          <p:cNvSpPr txBox="1"/>
          <p:nvPr/>
        </p:nvSpPr>
        <p:spPr>
          <a:xfrm>
            <a:off x="170878" y="97719"/>
            <a:ext cx="10969943" cy="710896"/>
          </a:xfrm>
          <a:prstGeom prst="rect">
            <a:avLst/>
          </a:prstGeom>
          <a:noFill/>
          <a:ln>
            <a:noFill/>
          </a:ln>
        </p:spPr>
        <p:txBody>
          <a:bodyPr spcFirstLastPara="1" wrap="square" lIns="121850" tIns="60925" rIns="121850" bIns="60925" anchor="ctr" anchorCtr="0">
            <a:noAutofit/>
          </a:bodyPr>
          <a:lstStyle/>
          <a:p>
            <a:pPr marL="0" marR="0" lvl="0" indent="0" algn="l" rtl="0">
              <a:spcBef>
                <a:spcPts val="0"/>
              </a:spcBef>
              <a:spcAft>
                <a:spcPts val="0"/>
              </a:spcAft>
              <a:buClr>
                <a:srgbClr val="000000"/>
              </a:buClr>
              <a:buSzPts val="3599"/>
              <a:buFont typeface="Corben"/>
              <a:buNone/>
            </a:pPr>
            <a:r>
              <a:rPr lang="en-US" sz="3599">
                <a:solidFill>
                  <a:srgbClr val="000000"/>
                </a:solidFill>
                <a:latin typeface="Corben"/>
                <a:ea typeface="Corben"/>
                <a:cs typeface="Corben"/>
                <a:sym typeface="Corben"/>
              </a:rPr>
              <a:t>Access Environment Variable - Postgre</a:t>
            </a:r>
            <a:endParaRPr/>
          </a:p>
        </p:txBody>
      </p:sp>
      <p:sp>
        <p:nvSpPr>
          <p:cNvPr id="1231" name="Google Shape;1231;p54"/>
          <p:cNvSpPr txBox="1"/>
          <p:nvPr/>
        </p:nvSpPr>
        <p:spPr>
          <a:xfrm>
            <a:off x="4493135" y="6489989"/>
            <a:ext cx="3547682" cy="3692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99" b="1">
                <a:solidFill>
                  <a:srgbClr val="000000"/>
                </a:solidFill>
                <a:latin typeface="Calibri"/>
                <a:ea typeface="Calibri"/>
                <a:cs typeface="Calibri"/>
                <a:sym typeface="Calibri"/>
              </a:rPr>
              <a:t>www.anubhavtrainings.com</a:t>
            </a:r>
            <a:endParaRPr/>
          </a:p>
        </p:txBody>
      </p:sp>
      <p:pic>
        <p:nvPicPr>
          <p:cNvPr id="1232" name="Google Shape;1232;p54"/>
          <p:cNvPicPr preferRelativeResize="0"/>
          <p:nvPr/>
        </p:nvPicPr>
        <p:blipFill rotWithShape="1">
          <a:blip r:embed="rId3">
            <a:alphaModFix/>
          </a:blip>
          <a:srcRect/>
          <a:stretch/>
        </p:blipFill>
        <p:spPr>
          <a:xfrm>
            <a:off x="11088469" y="53543"/>
            <a:ext cx="929479" cy="918051"/>
          </a:xfrm>
          <a:prstGeom prst="rect">
            <a:avLst/>
          </a:prstGeom>
          <a:noFill/>
          <a:ln>
            <a:noFill/>
          </a:ln>
        </p:spPr>
      </p:pic>
      <p:pic>
        <p:nvPicPr>
          <p:cNvPr id="1233" name="Google Shape;1233;p54"/>
          <p:cNvPicPr preferRelativeResize="0"/>
          <p:nvPr/>
        </p:nvPicPr>
        <p:blipFill rotWithShape="1">
          <a:blip r:embed="rId4">
            <a:alphaModFix/>
          </a:blip>
          <a:srcRect t="16701"/>
          <a:stretch/>
        </p:blipFill>
        <p:spPr>
          <a:xfrm>
            <a:off x="691716" y="1350837"/>
            <a:ext cx="10449104" cy="459693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5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55</a:t>
            </a:fld>
            <a:endParaRPr>
              <a:latin typeface="Quattrocento Sans"/>
              <a:ea typeface="Quattrocento Sans"/>
              <a:cs typeface="Quattrocento Sans"/>
              <a:sym typeface="Quattrocento Sans"/>
            </a:endParaRPr>
          </a:p>
        </p:txBody>
      </p:sp>
      <p:sp>
        <p:nvSpPr>
          <p:cNvPr id="1239" name="Google Shape;1239;p55"/>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1240" name="Google Shape;1240;p5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1241" name="Google Shape;1241;p55"/>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242" name="Google Shape;1242;p5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243" name="Google Shape;1243;p55"/>
          <p:cNvSpPr/>
          <p:nvPr/>
        </p:nvSpPr>
        <p:spPr>
          <a:xfrm>
            <a:off x="1197868" y="1988840"/>
            <a:ext cx="2808312" cy="3456384"/>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pgadmin</a:t>
            </a:r>
            <a:endParaRPr sz="2400">
              <a:solidFill>
                <a:schemeClr val="lt1"/>
              </a:solidFill>
              <a:latin typeface="Calibri"/>
              <a:ea typeface="Calibri"/>
              <a:cs typeface="Calibri"/>
              <a:sym typeface="Calibri"/>
            </a:endParaRPr>
          </a:p>
        </p:txBody>
      </p:sp>
      <p:sp>
        <p:nvSpPr>
          <p:cNvPr id="1244" name="Google Shape;1244;p55"/>
          <p:cNvSpPr/>
          <p:nvPr/>
        </p:nvSpPr>
        <p:spPr>
          <a:xfrm>
            <a:off x="5014292" y="332656"/>
            <a:ext cx="1800200" cy="115212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Local db</a:t>
            </a:r>
            <a:endParaRPr sz="2400">
              <a:solidFill>
                <a:schemeClr val="lt1"/>
              </a:solidFill>
              <a:latin typeface="Calibri"/>
              <a:ea typeface="Calibri"/>
              <a:cs typeface="Calibri"/>
              <a:sym typeface="Calibri"/>
            </a:endParaRPr>
          </a:p>
        </p:txBody>
      </p:sp>
      <p:cxnSp>
        <p:nvCxnSpPr>
          <p:cNvPr id="1245" name="Google Shape;1245;p55"/>
          <p:cNvCxnSpPr>
            <a:stCxn id="1243" idx="0"/>
            <a:endCxn id="1244" idx="2"/>
          </p:cNvCxnSpPr>
          <p:nvPr/>
        </p:nvCxnSpPr>
        <p:spPr>
          <a:xfrm rot="-5400000">
            <a:off x="3268174" y="242690"/>
            <a:ext cx="1080000" cy="2412300"/>
          </a:xfrm>
          <a:prstGeom prst="bentConnector2">
            <a:avLst/>
          </a:prstGeom>
          <a:noFill/>
          <a:ln w="9525" cap="flat" cmpd="sng">
            <a:solidFill>
              <a:srgbClr val="B8B8B8"/>
            </a:solidFill>
            <a:prstDash val="solid"/>
            <a:round/>
            <a:headEnd type="none" w="sm" len="sm"/>
            <a:tailEnd type="triangle" w="med" len="med"/>
          </a:ln>
        </p:spPr>
      </p:cxnSp>
      <p:sp>
        <p:nvSpPr>
          <p:cNvPr id="1246" name="Google Shape;1246;p55"/>
          <p:cNvSpPr/>
          <p:nvPr/>
        </p:nvSpPr>
        <p:spPr>
          <a:xfrm>
            <a:off x="7750596" y="3933056"/>
            <a:ext cx="3528392" cy="2088232"/>
          </a:xfrm>
          <a:prstGeom prst="cloudCallout">
            <a:avLst>
              <a:gd name="adj1" fmla="val -16073"/>
              <a:gd name="adj2" fmla="val 4328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47" name="Google Shape;1247;p55"/>
          <p:cNvSpPr/>
          <p:nvPr/>
        </p:nvSpPr>
        <p:spPr>
          <a:xfrm>
            <a:off x="8614692" y="4401108"/>
            <a:ext cx="1800200" cy="1152128"/>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mysql</a:t>
            </a:r>
            <a:endParaRPr sz="2400">
              <a:solidFill>
                <a:schemeClr val="lt1"/>
              </a:solidFill>
              <a:latin typeface="Calibri"/>
              <a:ea typeface="Calibri"/>
              <a:cs typeface="Calibri"/>
              <a:sym typeface="Calibri"/>
            </a:endParaRPr>
          </a:p>
        </p:txBody>
      </p:sp>
      <p:cxnSp>
        <p:nvCxnSpPr>
          <p:cNvPr id="1248" name="Google Shape;1248;p55"/>
          <p:cNvCxnSpPr>
            <a:stCxn id="1243" idx="3"/>
            <a:endCxn id="1247" idx="2"/>
          </p:cNvCxnSpPr>
          <p:nvPr/>
        </p:nvCxnSpPr>
        <p:spPr>
          <a:xfrm>
            <a:off x="4006180" y="3717032"/>
            <a:ext cx="4608600" cy="1260000"/>
          </a:xfrm>
          <a:prstGeom prst="bentConnector3">
            <a:avLst>
              <a:gd name="adj1" fmla="val 50000"/>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56"/>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56</a:t>
            </a:fld>
            <a:endParaRPr>
              <a:latin typeface="Quattrocento Sans"/>
              <a:ea typeface="Quattrocento Sans"/>
              <a:cs typeface="Quattrocento Sans"/>
              <a:sym typeface="Quattrocento Sans"/>
            </a:endParaRPr>
          </a:p>
        </p:txBody>
      </p:sp>
      <p:sp>
        <p:nvSpPr>
          <p:cNvPr id="1254" name="Google Shape;1254;p56"/>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HANA Stands for High Performance Analytic Appliance, it’s a in-memory database by SAP.</a:t>
            </a:r>
            <a:endParaRPr sz="2400">
              <a:solidFill>
                <a:schemeClr val="dk1"/>
              </a:solidFill>
              <a:latin typeface="Calibri"/>
              <a:ea typeface="Calibri"/>
              <a:cs typeface="Calibri"/>
              <a:sym typeface="Calibri"/>
            </a:endParaRPr>
          </a:p>
        </p:txBody>
      </p:sp>
      <p:sp>
        <p:nvSpPr>
          <p:cNvPr id="1255" name="Google Shape;1255;p56"/>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What is HANA</a:t>
            </a:r>
            <a:endParaRPr sz="3600">
              <a:solidFill>
                <a:schemeClr val="dk1"/>
              </a:solidFill>
              <a:latin typeface="Corben"/>
              <a:ea typeface="Corben"/>
              <a:cs typeface="Corben"/>
              <a:sym typeface="Corben"/>
            </a:endParaRPr>
          </a:p>
        </p:txBody>
      </p:sp>
      <p:pic>
        <p:nvPicPr>
          <p:cNvPr id="1256" name="Google Shape;1256;p56"/>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257" name="Google Shape;1257;p56"/>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258" name="Google Shape;1258;p56"/>
          <p:cNvSpPr txBox="1"/>
          <p:nvPr/>
        </p:nvSpPr>
        <p:spPr>
          <a:xfrm>
            <a:off x="306007" y="2845881"/>
            <a:ext cx="9176040"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Software and Hardware innovations</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Drastic reduction in memory cost</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Fabricated multi-core CPU (octa core processor)</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Massive parallel processing</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64-bit OS</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Row vs Column store</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Good compression</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Partitioning </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Data processing in specialized CPU caches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5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57</a:t>
            </a:fld>
            <a:endParaRPr>
              <a:latin typeface="Quattrocento Sans"/>
              <a:ea typeface="Quattrocento Sans"/>
              <a:cs typeface="Quattrocento Sans"/>
              <a:sym typeface="Quattrocento Sans"/>
            </a:endParaRPr>
          </a:p>
        </p:txBody>
      </p:sp>
      <p:sp>
        <p:nvSpPr>
          <p:cNvPr id="1264" name="Google Shape;1264;p57"/>
          <p:cNvSpPr txBox="1"/>
          <p:nvPr/>
        </p:nvSpPr>
        <p:spPr>
          <a:xfrm>
            <a:off x="189757" y="646331"/>
            <a:ext cx="11809312"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Schema – it is a mandatory database object, which stores other database objects like table, views, sequences, triggers, procedures.</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Schema provides grouping and organization of db artefacts</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Security – we can decide who can select, insert, update, delete, drop, create, alter database objects</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Logical separation – multiple systems can connect to HANA db and they can create their own DB objects inside of HANA with a clear separations, this way we save the cost and optimum utilize data.</a:t>
            </a:r>
            <a:endParaRPr/>
          </a:p>
        </p:txBody>
      </p:sp>
      <p:sp>
        <p:nvSpPr>
          <p:cNvPr id="1265" name="Google Shape;1265;p5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How HANA organize its data</a:t>
            </a:r>
            <a:endParaRPr sz="3600">
              <a:solidFill>
                <a:schemeClr val="dk1"/>
              </a:solidFill>
              <a:latin typeface="Corben"/>
              <a:ea typeface="Corben"/>
              <a:cs typeface="Corben"/>
              <a:sym typeface="Corben"/>
            </a:endParaRPr>
          </a:p>
        </p:txBody>
      </p:sp>
      <p:pic>
        <p:nvPicPr>
          <p:cNvPr id="1266" name="Google Shape;1266;p5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267" name="Google Shape;1267;p5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268" name="Google Shape;1268;p57"/>
          <p:cNvSpPr/>
          <p:nvPr/>
        </p:nvSpPr>
        <p:spPr>
          <a:xfrm>
            <a:off x="542508" y="4222002"/>
            <a:ext cx="5616624" cy="1728192"/>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endParaRPr sz="1600">
              <a:solidFill>
                <a:schemeClr val="lt1"/>
              </a:solidFill>
              <a:latin typeface="Calibri"/>
              <a:ea typeface="Calibri"/>
              <a:cs typeface="Calibri"/>
              <a:sym typeface="Calibri"/>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HANAX3X40k?</a:t>
            </a:r>
            <a:endParaRPr/>
          </a:p>
          <a:p>
            <a:pPr marL="0" marR="0" lvl="0" indent="0" algn="ctr" rtl="0">
              <a:spcBef>
                <a:spcPts val="0"/>
              </a:spcBef>
              <a:spcAft>
                <a:spcPts val="0"/>
              </a:spcAft>
              <a:buNone/>
            </a:pPr>
            <a:r>
              <a:rPr lang="en-US" sz="1600">
                <a:solidFill>
                  <a:schemeClr val="lt1"/>
                </a:solidFill>
                <a:latin typeface="Calibri"/>
                <a:ea typeface="Calibri"/>
                <a:cs typeface="Calibri"/>
                <a:sym typeface="Calibri"/>
              </a:rPr>
              <a:t>500GB</a:t>
            </a:r>
            <a:endParaRPr/>
          </a:p>
        </p:txBody>
      </p:sp>
      <p:sp>
        <p:nvSpPr>
          <p:cNvPr id="1269" name="Google Shape;1269;p57"/>
          <p:cNvSpPr/>
          <p:nvPr/>
        </p:nvSpPr>
        <p:spPr>
          <a:xfrm>
            <a:off x="604335" y="2692058"/>
            <a:ext cx="1368152" cy="69966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ECC</a:t>
            </a:r>
            <a:endParaRPr/>
          </a:p>
        </p:txBody>
      </p:sp>
      <p:sp>
        <p:nvSpPr>
          <p:cNvPr id="1270" name="Google Shape;1270;p57"/>
          <p:cNvSpPr/>
          <p:nvPr/>
        </p:nvSpPr>
        <p:spPr>
          <a:xfrm>
            <a:off x="2674032" y="2690354"/>
            <a:ext cx="1368152" cy="69966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BW</a:t>
            </a:r>
            <a:endParaRPr/>
          </a:p>
        </p:txBody>
      </p:sp>
      <p:sp>
        <p:nvSpPr>
          <p:cNvPr id="1271" name="Google Shape;1271;p57"/>
          <p:cNvSpPr/>
          <p:nvPr/>
        </p:nvSpPr>
        <p:spPr>
          <a:xfrm>
            <a:off x="4798268" y="2690353"/>
            <a:ext cx="1368152" cy="69966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S/4HANA</a:t>
            </a:r>
            <a:endParaRPr/>
          </a:p>
        </p:txBody>
      </p:sp>
      <p:sp>
        <p:nvSpPr>
          <p:cNvPr id="1272" name="Google Shape;1272;p57"/>
          <p:cNvSpPr txBox="1"/>
          <p:nvPr/>
        </p:nvSpPr>
        <p:spPr>
          <a:xfrm>
            <a:off x="94362" y="3198168"/>
            <a:ext cx="79208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MARA</a:t>
            </a:r>
            <a:endParaRPr/>
          </a:p>
        </p:txBody>
      </p:sp>
      <p:sp>
        <p:nvSpPr>
          <p:cNvPr id="1273" name="Google Shape;1273;p57"/>
          <p:cNvSpPr txBox="1"/>
          <p:nvPr/>
        </p:nvSpPr>
        <p:spPr>
          <a:xfrm>
            <a:off x="2195025" y="3167525"/>
            <a:ext cx="79208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MARA</a:t>
            </a:r>
            <a:endParaRPr/>
          </a:p>
        </p:txBody>
      </p:sp>
      <p:sp>
        <p:nvSpPr>
          <p:cNvPr id="1274" name="Google Shape;1274;p57"/>
          <p:cNvSpPr txBox="1"/>
          <p:nvPr/>
        </p:nvSpPr>
        <p:spPr>
          <a:xfrm>
            <a:off x="4347685" y="3159182"/>
            <a:ext cx="79208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MARA</a:t>
            </a:r>
            <a:endParaRPr/>
          </a:p>
        </p:txBody>
      </p:sp>
      <p:sp>
        <p:nvSpPr>
          <p:cNvPr id="1275" name="Google Shape;1275;p57"/>
          <p:cNvSpPr/>
          <p:nvPr/>
        </p:nvSpPr>
        <p:spPr>
          <a:xfrm>
            <a:off x="565411" y="4285517"/>
            <a:ext cx="1368152" cy="69966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ECC 50GB</a:t>
            </a:r>
            <a:endParaRPr/>
          </a:p>
        </p:txBody>
      </p:sp>
      <p:sp>
        <p:nvSpPr>
          <p:cNvPr id="1276" name="Google Shape;1276;p57"/>
          <p:cNvSpPr/>
          <p:nvPr/>
        </p:nvSpPr>
        <p:spPr>
          <a:xfrm>
            <a:off x="2635108" y="4283813"/>
            <a:ext cx="1368152" cy="69966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BW 150GB</a:t>
            </a:r>
            <a:endParaRPr/>
          </a:p>
        </p:txBody>
      </p:sp>
      <p:sp>
        <p:nvSpPr>
          <p:cNvPr id="1277" name="Google Shape;1277;p57"/>
          <p:cNvSpPr/>
          <p:nvPr/>
        </p:nvSpPr>
        <p:spPr>
          <a:xfrm>
            <a:off x="4759344" y="4283812"/>
            <a:ext cx="1368152" cy="69966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S/4HANA – 200GB</a:t>
            </a:r>
            <a:endParaRPr/>
          </a:p>
        </p:txBody>
      </p:sp>
      <p:sp>
        <p:nvSpPr>
          <p:cNvPr id="1278" name="Google Shape;1278;p57"/>
          <p:cNvSpPr/>
          <p:nvPr/>
        </p:nvSpPr>
        <p:spPr>
          <a:xfrm>
            <a:off x="1197868" y="3429000"/>
            <a:ext cx="216024" cy="854812"/>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79" name="Google Shape;1279;p57"/>
          <p:cNvSpPr/>
          <p:nvPr/>
        </p:nvSpPr>
        <p:spPr>
          <a:xfrm>
            <a:off x="3250096" y="3398357"/>
            <a:ext cx="216024" cy="854812"/>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0" name="Google Shape;1280;p57"/>
          <p:cNvSpPr/>
          <p:nvPr/>
        </p:nvSpPr>
        <p:spPr>
          <a:xfrm>
            <a:off x="5374332" y="3398357"/>
            <a:ext cx="216024" cy="854812"/>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1" name="Google Shape;1281;p57"/>
          <p:cNvSpPr txBox="1"/>
          <p:nvPr/>
        </p:nvSpPr>
        <p:spPr>
          <a:xfrm>
            <a:off x="1017848" y="4744460"/>
            <a:ext cx="79208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MARA</a:t>
            </a:r>
            <a:endParaRPr/>
          </a:p>
        </p:txBody>
      </p:sp>
      <p:sp>
        <p:nvSpPr>
          <p:cNvPr id="1282" name="Google Shape;1282;p57"/>
          <p:cNvSpPr txBox="1"/>
          <p:nvPr/>
        </p:nvSpPr>
        <p:spPr>
          <a:xfrm>
            <a:off x="3070076" y="4713817"/>
            <a:ext cx="79208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MARA</a:t>
            </a:r>
            <a:endParaRPr/>
          </a:p>
        </p:txBody>
      </p:sp>
      <p:sp>
        <p:nvSpPr>
          <p:cNvPr id="1283" name="Google Shape;1283;p57"/>
          <p:cNvSpPr txBox="1"/>
          <p:nvPr/>
        </p:nvSpPr>
        <p:spPr>
          <a:xfrm>
            <a:off x="5220338" y="4752641"/>
            <a:ext cx="792088"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1">
                <a:solidFill>
                  <a:schemeClr val="dk1"/>
                </a:solidFill>
                <a:latin typeface="Calibri"/>
                <a:ea typeface="Calibri"/>
                <a:cs typeface="Calibri"/>
                <a:sym typeface="Calibri"/>
              </a:rPr>
              <a:t>MARA</a:t>
            </a:r>
            <a:endParaRPr/>
          </a:p>
        </p:txBody>
      </p:sp>
      <p:sp>
        <p:nvSpPr>
          <p:cNvPr id="1284" name="Google Shape;1284;p57"/>
          <p:cNvSpPr txBox="1"/>
          <p:nvPr/>
        </p:nvSpPr>
        <p:spPr>
          <a:xfrm>
            <a:off x="6454452" y="2585323"/>
            <a:ext cx="5616624" cy="378565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Schemas can be created statically or dynamically</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In SAP BTP, we need to create first the SAP HANA cloud instance</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We need to go to SAP BTP Cockpit and create a schema in HANA DB where we will store all our project data (spring boot project)</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JPA can ultimately connect to this schema and store all our tables and data</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When we want to connect to this schema our deployed BTP application usage </a:t>
            </a:r>
            <a:r>
              <a:rPr lang="en-US" sz="1600" b="1">
                <a:solidFill>
                  <a:schemeClr val="dk1"/>
                </a:solidFill>
                <a:latin typeface="Calibri"/>
                <a:ea typeface="Calibri"/>
                <a:cs typeface="Calibri"/>
                <a:sym typeface="Calibri"/>
              </a:rPr>
              <a:t>service-key</a:t>
            </a:r>
            <a:r>
              <a:rPr lang="en-US" sz="1600">
                <a:solidFill>
                  <a:schemeClr val="dk1"/>
                </a:solidFill>
                <a:latin typeface="Calibri"/>
                <a:ea typeface="Calibri"/>
                <a:cs typeface="Calibri"/>
                <a:sym typeface="Calibri"/>
              </a:rPr>
              <a:t> to connect to hana schema at runtime.</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Like the postgre sql we have pgadmin tool to view objects, tables and schemas, sap HANA cloud provide a tool in btp called SAP HANA Database explorer tool to connect to our db and schema.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5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58</a:t>
            </a:fld>
            <a:endParaRPr>
              <a:latin typeface="Quattrocento Sans"/>
              <a:ea typeface="Quattrocento Sans"/>
              <a:cs typeface="Quattrocento Sans"/>
              <a:sym typeface="Quattrocento Sans"/>
            </a:endParaRPr>
          </a:p>
        </p:txBody>
      </p:sp>
      <p:sp>
        <p:nvSpPr>
          <p:cNvPr id="1290" name="Google Shape;1290;p58"/>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1291" name="Google Shape;1291;p5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1292" name="Google Shape;1292;p5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293" name="Google Shape;1293;p5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59"/>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59</a:t>
            </a:fld>
            <a:endParaRPr>
              <a:latin typeface="Quattrocento Sans"/>
              <a:ea typeface="Quattrocento Sans"/>
              <a:cs typeface="Quattrocento Sans"/>
              <a:sym typeface="Quattrocento Sans"/>
            </a:endParaRPr>
          </a:p>
        </p:txBody>
      </p:sp>
      <p:sp>
        <p:nvSpPr>
          <p:cNvPr id="1299" name="Google Shape;1299;p59"/>
          <p:cNvSpPr txBox="1"/>
          <p:nvPr/>
        </p:nvSpPr>
        <p:spPr>
          <a:xfrm>
            <a:off x="189757" y="646331"/>
            <a:ext cx="11809312" cy="5909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Odata stands for Open data protocol it is the best way to create REST based services using open standard provided by Microsoft. OData has following advantages over plain REST service</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is best practice</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Provides the metadata which helps developers to consume the OData $metadata</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Can offer different payload types like XML, JSON etc.</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All the capabilities of REST service</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SAP world, we use Fiori Applications, The Fiori apps understand oData directly</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Fiori controls directly binds to the oData entities</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oData is also a standard for building On-premise sap applications</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There are different specifications available for odata</a:t>
            </a: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oData is gold standard for creating SAP UI5/Fiori Apps</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Offers predicates like $top, $skip, $filter, $count</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How it works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Odata Services consists of service document and metadata document. When we hit the main URL, we get the service document which describes all the entity sets. Each entityset is responsible for performing CURDQ (Create Update, Read, Delete and Query) operation. An entityset is created by an entity type which is the skeleton of the data. The service metadata document will show us all the entitysets and entity types. For example Vendor and Address are entity types which has properties like companyName, city, country, contactNo. Later we have entity set which is created on top of entity type, allowing us consumption of end points.</a:t>
            </a:r>
            <a:endParaRPr/>
          </a:p>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https://services.odata.org/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0" name="Google Shape;1300;p5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OData Basics</a:t>
            </a:r>
            <a:endParaRPr sz="3600">
              <a:solidFill>
                <a:schemeClr val="dk1"/>
              </a:solidFill>
              <a:latin typeface="Corben"/>
              <a:ea typeface="Corben"/>
              <a:cs typeface="Corben"/>
              <a:sym typeface="Corben"/>
            </a:endParaRPr>
          </a:p>
        </p:txBody>
      </p:sp>
      <p:pic>
        <p:nvPicPr>
          <p:cNvPr id="1301" name="Google Shape;1301;p59"/>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1302" name="Google Shape;1302;p5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482" name="Google Shape;482;p6"/>
          <p:cNvSpPr txBox="1"/>
          <p:nvPr/>
        </p:nvSpPr>
        <p:spPr>
          <a:xfrm>
            <a:off x="208188" y="93222"/>
            <a:ext cx="112148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rgbClr val="222C60"/>
                </a:solidFill>
                <a:latin typeface="Corben"/>
                <a:ea typeface="Corben"/>
                <a:cs typeface="Corben"/>
                <a:sym typeface="Corben"/>
              </a:rPr>
              <a:t>SAP BTP - Cloud Foundry Architecture</a:t>
            </a:r>
            <a:endParaRPr sz="2400">
              <a:solidFill>
                <a:schemeClr val="dk1"/>
              </a:solidFill>
              <a:latin typeface="Calibri"/>
              <a:ea typeface="Calibri"/>
              <a:cs typeface="Calibri"/>
              <a:sym typeface="Calibri"/>
            </a:endParaRPr>
          </a:p>
        </p:txBody>
      </p:sp>
      <p:pic>
        <p:nvPicPr>
          <p:cNvPr id="483" name="Google Shape;483;p6"/>
          <p:cNvPicPr preferRelativeResize="0"/>
          <p:nvPr/>
        </p:nvPicPr>
        <p:blipFill rotWithShape="1">
          <a:blip r:embed="rId3">
            <a:alphaModFix/>
          </a:blip>
          <a:srcRect/>
          <a:stretch/>
        </p:blipFill>
        <p:spPr>
          <a:xfrm>
            <a:off x="11557446" y="9744"/>
            <a:ext cx="628414" cy="620688"/>
          </a:xfrm>
          <a:prstGeom prst="rect">
            <a:avLst/>
          </a:prstGeom>
          <a:noFill/>
          <a:ln>
            <a:noFill/>
          </a:ln>
        </p:spPr>
      </p:pic>
      <p:pic>
        <p:nvPicPr>
          <p:cNvPr id="484" name="Google Shape;484;p6"/>
          <p:cNvPicPr preferRelativeResize="0"/>
          <p:nvPr/>
        </p:nvPicPr>
        <p:blipFill rotWithShape="1">
          <a:blip r:embed="rId4">
            <a:alphaModFix/>
          </a:blip>
          <a:srcRect/>
          <a:stretch/>
        </p:blipFill>
        <p:spPr>
          <a:xfrm>
            <a:off x="21224" y="6445370"/>
            <a:ext cx="373929" cy="369332"/>
          </a:xfrm>
          <a:prstGeom prst="rect">
            <a:avLst/>
          </a:prstGeom>
          <a:noFill/>
          <a:ln>
            <a:noFill/>
          </a:ln>
        </p:spPr>
      </p:pic>
      <p:sp>
        <p:nvSpPr>
          <p:cNvPr id="485" name="Google Shape;485;p6"/>
          <p:cNvSpPr txBox="1"/>
          <p:nvPr/>
        </p:nvSpPr>
        <p:spPr>
          <a:xfrm>
            <a:off x="11710282" y="6534849"/>
            <a:ext cx="3600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5</a:t>
            </a:r>
            <a:endParaRPr sz="1600">
              <a:solidFill>
                <a:schemeClr val="dk1"/>
              </a:solidFill>
              <a:latin typeface="Calibri"/>
              <a:ea typeface="Calibri"/>
              <a:cs typeface="Calibri"/>
              <a:sym typeface="Calibri"/>
            </a:endParaRPr>
          </a:p>
        </p:txBody>
      </p:sp>
      <p:sp>
        <p:nvSpPr>
          <p:cNvPr id="486" name="Google Shape;486;p6"/>
          <p:cNvSpPr txBox="1"/>
          <p:nvPr/>
        </p:nvSpPr>
        <p:spPr>
          <a:xfrm>
            <a:off x="1473705" y="6544297"/>
            <a:ext cx="37193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rben"/>
                <a:ea typeface="Corben"/>
                <a:cs typeface="Corben"/>
                <a:sym typeface="Corben"/>
              </a:rPr>
              <a:t>www.anubhavtranings.com</a:t>
            </a:r>
            <a:endParaRPr sz="1800">
              <a:solidFill>
                <a:schemeClr val="dk1"/>
              </a:solidFill>
              <a:latin typeface="Corben"/>
              <a:ea typeface="Corben"/>
              <a:cs typeface="Corben"/>
              <a:sym typeface="Corben"/>
            </a:endParaRPr>
          </a:p>
        </p:txBody>
      </p:sp>
      <p:pic>
        <p:nvPicPr>
          <p:cNvPr id="487" name="Google Shape;487;p6" descr="SAP Business Technology Platform (SAP BTP) - Vorteile und Integration"/>
          <p:cNvPicPr preferRelativeResize="0">
            <a:picLocks noGrp="1"/>
          </p:cNvPicPr>
          <p:nvPr>
            <p:ph type="pic" idx="2"/>
          </p:nvPr>
        </p:nvPicPr>
        <p:blipFill rotWithShape="1">
          <a:blip r:embed="rId5">
            <a:alphaModFix/>
          </a:blip>
          <a:srcRect t="8179" b="3505"/>
          <a:stretch/>
        </p:blipFill>
        <p:spPr>
          <a:xfrm>
            <a:off x="765820" y="800229"/>
            <a:ext cx="9838829" cy="525754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6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60</a:t>
            </a:fld>
            <a:endParaRPr>
              <a:latin typeface="Quattrocento Sans"/>
              <a:ea typeface="Quattrocento Sans"/>
              <a:cs typeface="Quattrocento Sans"/>
              <a:sym typeface="Quattrocento Sans"/>
            </a:endParaRPr>
          </a:p>
        </p:txBody>
      </p:sp>
      <p:sp>
        <p:nvSpPr>
          <p:cNvPr id="1308" name="Google Shape;1308;p6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OData Know how</a:t>
            </a:r>
            <a:endParaRPr sz="3600">
              <a:solidFill>
                <a:schemeClr val="dk1"/>
              </a:solidFill>
              <a:latin typeface="Corben"/>
              <a:ea typeface="Corben"/>
              <a:cs typeface="Corben"/>
              <a:sym typeface="Corben"/>
            </a:endParaRPr>
          </a:p>
        </p:txBody>
      </p:sp>
      <p:pic>
        <p:nvPicPr>
          <p:cNvPr id="1309" name="Google Shape;1309;p60"/>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310" name="Google Shape;1310;p6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pic>
        <p:nvPicPr>
          <p:cNvPr id="1311" name="Google Shape;1311;p60"/>
          <p:cNvPicPr preferRelativeResize="0"/>
          <p:nvPr/>
        </p:nvPicPr>
        <p:blipFill rotWithShape="1">
          <a:blip r:embed="rId4">
            <a:alphaModFix/>
          </a:blip>
          <a:srcRect/>
          <a:stretch/>
        </p:blipFill>
        <p:spPr>
          <a:xfrm>
            <a:off x="156904" y="1004380"/>
            <a:ext cx="5465894" cy="4296828"/>
          </a:xfrm>
          <a:prstGeom prst="rect">
            <a:avLst/>
          </a:prstGeom>
          <a:noFill/>
          <a:ln>
            <a:noFill/>
          </a:ln>
        </p:spPr>
      </p:pic>
      <p:pic>
        <p:nvPicPr>
          <p:cNvPr id="1312" name="Google Shape;1312;p60"/>
          <p:cNvPicPr preferRelativeResize="0"/>
          <p:nvPr/>
        </p:nvPicPr>
        <p:blipFill rotWithShape="1">
          <a:blip r:embed="rId5">
            <a:alphaModFix/>
          </a:blip>
          <a:srcRect/>
          <a:stretch/>
        </p:blipFill>
        <p:spPr>
          <a:xfrm>
            <a:off x="6350798" y="1052736"/>
            <a:ext cx="5484932" cy="429682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6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61</a:t>
            </a:fld>
            <a:endParaRPr>
              <a:latin typeface="Quattrocento Sans"/>
              <a:ea typeface="Quattrocento Sans"/>
              <a:cs typeface="Quattrocento Sans"/>
              <a:sym typeface="Quattrocento Sans"/>
            </a:endParaRPr>
          </a:p>
        </p:txBody>
      </p:sp>
      <p:sp>
        <p:nvSpPr>
          <p:cNvPr id="1318" name="Google Shape;1318;p61"/>
          <p:cNvSpPr txBox="1"/>
          <p:nvPr/>
        </p:nvSpPr>
        <p:spPr>
          <a:xfrm>
            <a:off x="-14246" y="764704"/>
            <a:ext cx="12287100"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There are frameworks available in market to develop OData services using java. Apache is one the company which provides one such framework which is an open source, the name of the framework is called as </a:t>
            </a:r>
            <a:r>
              <a:rPr lang="en-US" sz="2000" b="1">
                <a:solidFill>
                  <a:schemeClr val="dk1"/>
                </a:solidFill>
                <a:latin typeface="Calibri"/>
                <a:ea typeface="Calibri"/>
                <a:cs typeface="Calibri"/>
                <a:sym typeface="Calibri"/>
              </a:rPr>
              <a:t>Olingo.</a:t>
            </a:r>
            <a:r>
              <a:rPr lang="en-US" sz="2000">
                <a:solidFill>
                  <a:schemeClr val="dk1"/>
                </a:solidFill>
                <a:latin typeface="Calibri"/>
                <a:ea typeface="Calibri"/>
                <a:cs typeface="Calibri"/>
                <a:sym typeface="Calibri"/>
              </a:rPr>
              <a:t> It allows us to develop OData and also call Odata services using Java. An Odata service consists of and end point (service name), servlet, annotations, entities, connection details, runtime information and all the source code for performing CURDQ operation.</a:t>
            </a:r>
            <a:endParaRPr/>
          </a:p>
          <a:p>
            <a:pPr marL="0" marR="0" lvl="0" indent="0" algn="l" rtl="0">
              <a:spcBef>
                <a:spcPts val="0"/>
              </a:spcBef>
              <a:spcAft>
                <a:spcPts val="0"/>
              </a:spcAft>
              <a:buNone/>
            </a:pP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https://olingo.apache.org/</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Boiler plate code = Standard reusable code provided by framework which a developer puts as it is in his/her project</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319" name="Google Shape;1319;p6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OData Development using Java</a:t>
            </a:r>
            <a:endParaRPr sz="3600">
              <a:solidFill>
                <a:schemeClr val="dk1"/>
              </a:solidFill>
              <a:latin typeface="Corben"/>
              <a:ea typeface="Corben"/>
              <a:cs typeface="Corben"/>
              <a:sym typeface="Corben"/>
            </a:endParaRPr>
          </a:p>
        </p:txBody>
      </p:sp>
      <p:pic>
        <p:nvPicPr>
          <p:cNvPr id="1320" name="Google Shape;1320;p61"/>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1321" name="Google Shape;1321;p6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322" name="Google Shape;1322;p61"/>
          <p:cNvSpPr/>
          <p:nvPr/>
        </p:nvSpPr>
        <p:spPr>
          <a:xfrm>
            <a:off x="693812" y="3140968"/>
            <a:ext cx="648072" cy="576064"/>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23" name="Google Shape;1323;p61"/>
          <p:cNvSpPr/>
          <p:nvPr/>
        </p:nvSpPr>
        <p:spPr>
          <a:xfrm>
            <a:off x="117748" y="4293096"/>
            <a:ext cx="1800200" cy="86409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Browser</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Postman</a:t>
            </a:r>
            <a:endParaRPr/>
          </a:p>
        </p:txBody>
      </p:sp>
      <p:cxnSp>
        <p:nvCxnSpPr>
          <p:cNvPr id="1324" name="Google Shape;1324;p61"/>
          <p:cNvCxnSpPr>
            <a:stCxn id="1322" idx="4"/>
            <a:endCxn id="1323" idx="0"/>
          </p:cNvCxnSpPr>
          <p:nvPr/>
        </p:nvCxnSpPr>
        <p:spPr>
          <a:xfrm>
            <a:off x="1017848" y="3717032"/>
            <a:ext cx="0" cy="576000"/>
          </a:xfrm>
          <a:prstGeom prst="straightConnector1">
            <a:avLst/>
          </a:prstGeom>
          <a:noFill/>
          <a:ln w="9525" cap="flat" cmpd="sng">
            <a:solidFill>
              <a:schemeClr val="dk1"/>
            </a:solidFill>
            <a:prstDash val="solid"/>
            <a:round/>
            <a:headEnd type="none" w="sm" len="sm"/>
            <a:tailEnd type="triangle" w="med" len="med"/>
          </a:ln>
        </p:spPr>
      </p:cxnSp>
      <p:sp>
        <p:nvSpPr>
          <p:cNvPr id="1325" name="Google Shape;1325;p61"/>
          <p:cNvSpPr/>
          <p:nvPr/>
        </p:nvSpPr>
        <p:spPr>
          <a:xfrm>
            <a:off x="2710036" y="4149080"/>
            <a:ext cx="2376249" cy="174518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@WebServelet</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OData Servlet</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Provides the end point</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/anubhav.svc</a:t>
            </a:r>
            <a:endParaRPr sz="1800">
              <a:solidFill>
                <a:schemeClr val="lt1"/>
              </a:solidFill>
              <a:latin typeface="Calibri"/>
              <a:ea typeface="Calibri"/>
              <a:cs typeface="Calibri"/>
              <a:sym typeface="Calibri"/>
            </a:endParaRPr>
          </a:p>
        </p:txBody>
      </p:sp>
      <p:sp>
        <p:nvSpPr>
          <p:cNvPr id="1326" name="Google Shape;1326;p61"/>
          <p:cNvSpPr/>
          <p:nvPr/>
        </p:nvSpPr>
        <p:spPr>
          <a:xfrm>
            <a:off x="2241982" y="3041454"/>
            <a:ext cx="3312368" cy="576064"/>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ODataServlet</a:t>
            </a:r>
            <a:endParaRPr sz="2400">
              <a:solidFill>
                <a:schemeClr val="lt1"/>
              </a:solidFill>
              <a:latin typeface="Calibri"/>
              <a:ea typeface="Calibri"/>
              <a:cs typeface="Calibri"/>
              <a:sym typeface="Calibri"/>
            </a:endParaRPr>
          </a:p>
        </p:txBody>
      </p:sp>
      <p:cxnSp>
        <p:nvCxnSpPr>
          <p:cNvPr id="1327" name="Google Shape;1327;p61"/>
          <p:cNvCxnSpPr>
            <a:stCxn id="1325" idx="0"/>
            <a:endCxn id="1326" idx="2"/>
          </p:cNvCxnSpPr>
          <p:nvPr/>
        </p:nvCxnSpPr>
        <p:spPr>
          <a:xfrm rot="10800000">
            <a:off x="3898161" y="3617480"/>
            <a:ext cx="0" cy="531600"/>
          </a:xfrm>
          <a:prstGeom prst="straightConnector1">
            <a:avLst/>
          </a:prstGeom>
          <a:noFill/>
          <a:ln w="28575" cap="flat" cmpd="sng">
            <a:solidFill>
              <a:schemeClr val="dk1"/>
            </a:solidFill>
            <a:prstDash val="dash"/>
            <a:round/>
            <a:headEnd type="none" w="sm" len="sm"/>
            <a:tailEnd type="stealth" w="med" len="med"/>
          </a:ln>
        </p:spPr>
      </p:cxnSp>
      <p:sp>
        <p:nvSpPr>
          <p:cNvPr id="1328" name="Google Shape;1328;p61"/>
          <p:cNvSpPr/>
          <p:nvPr/>
        </p:nvSpPr>
        <p:spPr>
          <a:xfrm>
            <a:off x="1917948" y="4509120"/>
            <a:ext cx="792088" cy="490858"/>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29" name="Google Shape;1329;p61"/>
          <p:cNvSpPr/>
          <p:nvPr/>
        </p:nvSpPr>
        <p:spPr>
          <a:xfrm>
            <a:off x="2926075" y="6381328"/>
            <a:ext cx="2376249" cy="36004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SpringUtils</a:t>
            </a:r>
            <a:endParaRPr sz="2400">
              <a:solidFill>
                <a:schemeClr val="lt1"/>
              </a:solidFill>
              <a:latin typeface="Calibri"/>
              <a:ea typeface="Calibri"/>
              <a:cs typeface="Calibri"/>
              <a:sym typeface="Calibri"/>
            </a:endParaRPr>
          </a:p>
        </p:txBody>
      </p:sp>
      <p:cxnSp>
        <p:nvCxnSpPr>
          <p:cNvPr id="1330" name="Google Shape;1330;p61"/>
          <p:cNvCxnSpPr>
            <a:stCxn id="1325" idx="2"/>
            <a:endCxn id="1329" idx="0"/>
          </p:cNvCxnSpPr>
          <p:nvPr/>
        </p:nvCxnSpPr>
        <p:spPr>
          <a:xfrm rot="-5400000" flipH="1">
            <a:off x="3762561" y="6029868"/>
            <a:ext cx="487200" cy="216000"/>
          </a:xfrm>
          <a:prstGeom prst="bentConnector3">
            <a:avLst>
              <a:gd name="adj1" fmla="val 50000"/>
            </a:avLst>
          </a:prstGeom>
          <a:noFill/>
          <a:ln w="9525" cap="flat" cmpd="sng">
            <a:solidFill>
              <a:schemeClr val="dk1"/>
            </a:solidFill>
            <a:prstDash val="solid"/>
            <a:round/>
            <a:headEnd type="none" w="sm" len="sm"/>
            <a:tailEnd type="none" w="sm" len="sm"/>
          </a:ln>
        </p:spPr>
      </p:cxnSp>
      <p:sp>
        <p:nvSpPr>
          <p:cNvPr id="1331" name="Google Shape;1331;p61"/>
          <p:cNvSpPr/>
          <p:nvPr/>
        </p:nvSpPr>
        <p:spPr>
          <a:xfrm>
            <a:off x="5950396" y="4149080"/>
            <a:ext cx="3175245" cy="115212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onsolas"/>
                <a:ea typeface="Consolas"/>
                <a:cs typeface="Consolas"/>
                <a:sym typeface="Consolas"/>
              </a:rPr>
              <a:t>MyODataServiceFactory</a:t>
            </a:r>
            <a:endParaRPr sz="1600" b="1">
              <a:solidFill>
                <a:schemeClr val="dk1"/>
              </a:solidFill>
              <a:latin typeface="Consolas"/>
              <a:ea typeface="Consolas"/>
              <a:cs typeface="Consolas"/>
              <a:sym typeface="Consolas"/>
            </a:endParaRPr>
          </a:p>
          <a:p>
            <a:pPr marL="0" marR="0" lvl="0" indent="0" algn="ctr" rtl="0">
              <a:spcBef>
                <a:spcPts val="0"/>
              </a:spcBef>
              <a:spcAft>
                <a:spcPts val="0"/>
              </a:spcAft>
              <a:buNone/>
            </a:pPr>
            <a:r>
              <a:rPr lang="en-US" sz="1600">
                <a:solidFill>
                  <a:schemeClr val="dk1"/>
                </a:solidFill>
                <a:latin typeface="Consolas"/>
                <a:ea typeface="Consolas"/>
                <a:cs typeface="Consolas"/>
                <a:sym typeface="Consolas"/>
              </a:rPr>
              <a:t>Provides the object of Olingo implementation classes for our odata</a:t>
            </a:r>
            <a:endParaRPr sz="1600">
              <a:solidFill>
                <a:schemeClr val="dk1"/>
              </a:solidFill>
              <a:latin typeface="Consolas"/>
              <a:ea typeface="Consolas"/>
              <a:cs typeface="Consolas"/>
              <a:sym typeface="Consolas"/>
            </a:endParaRPr>
          </a:p>
        </p:txBody>
      </p:sp>
      <p:sp>
        <p:nvSpPr>
          <p:cNvPr id="1332" name="Google Shape;1332;p61"/>
          <p:cNvSpPr/>
          <p:nvPr/>
        </p:nvSpPr>
        <p:spPr>
          <a:xfrm>
            <a:off x="5803842" y="3041454"/>
            <a:ext cx="3312368" cy="576064"/>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ODataServiceFactory</a:t>
            </a:r>
            <a:endParaRPr sz="2400">
              <a:solidFill>
                <a:schemeClr val="lt1"/>
              </a:solidFill>
              <a:latin typeface="Calibri"/>
              <a:ea typeface="Calibri"/>
              <a:cs typeface="Calibri"/>
              <a:sym typeface="Calibri"/>
            </a:endParaRPr>
          </a:p>
        </p:txBody>
      </p:sp>
      <p:cxnSp>
        <p:nvCxnSpPr>
          <p:cNvPr id="1333" name="Google Shape;1333;p61"/>
          <p:cNvCxnSpPr>
            <a:endCxn id="1332" idx="2"/>
          </p:cNvCxnSpPr>
          <p:nvPr/>
        </p:nvCxnSpPr>
        <p:spPr>
          <a:xfrm rot="10800000">
            <a:off x="7460026" y="3617518"/>
            <a:ext cx="0" cy="531600"/>
          </a:xfrm>
          <a:prstGeom prst="straightConnector1">
            <a:avLst/>
          </a:prstGeom>
          <a:noFill/>
          <a:ln w="28575" cap="flat" cmpd="sng">
            <a:solidFill>
              <a:schemeClr val="dk1"/>
            </a:solidFill>
            <a:prstDash val="dash"/>
            <a:round/>
            <a:headEnd type="none" w="sm" len="sm"/>
            <a:tailEnd type="stealth" w="med" len="med"/>
          </a:ln>
        </p:spPr>
      </p:cxnSp>
      <p:sp>
        <p:nvSpPr>
          <p:cNvPr id="1334" name="Google Shape;1334;p61"/>
          <p:cNvSpPr/>
          <p:nvPr/>
        </p:nvSpPr>
        <p:spPr>
          <a:xfrm>
            <a:off x="10050447" y="3100494"/>
            <a:ext cx="3291010" cy="83256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onsolas"/>
                <a:ea typeface="Consolas"/>
                <a:cs typeface="Consolas"/>
                <a:sym typeface="Consolas"/>
              </a:rPr>
              <a:t>MyODataAnnotation</a:t>
            </a:r>
            <a:endParaRPr sz="1600" b="1">
              <a:solidFill>
                <a:schemeClr val="dk1"/>
              </a:solidFill>
              <a:latin typeface="Consolas"/>
              <a:ea typeface="Consolas"/>
              <a:cs typeface="Consolas"/>
              <a:sym typeface="Consolas"/>
            </a:endParaRPr>
          </a:p>
          <a:p>
            <a:pPr marL="0" marR="0" lvl="0" indent="0" algn="ctr" rtl="0">
              <a:spcBef>
                <a:spcPts val="0"/>
              </a:spcBef>
              <a:spcAft>
                <a:spcPts val="0"/>
              </a:spcAft>
              <a:buNone/>
            </a:pPr>
            <a:r>
              <a:rPr lang="en-US" sz="1600">
                <a:solidFill>
                  <a:schemeClr val="dk1"/>
                </a:solidFill>
                <a:latin typeface="Consolas"/>
                <a:ea typeface="Consolas"/>
                <a:cs typeface="Consolas"/>
                <a:sym typeface="Consolas"/>
              </a:rPr>
              <a:t>It provide metadata annotations for our odata</a:t>
            </a:r>
            <a:endParaRPr sz="1600">
              <a:solidFill>
                <a:schemeClr val="dk1"/>
              </a:solidFill>
              <a:latin typeface="Consolas"/>
              <a:ea typeface="Consolas"/>
              <a:cs typeface="Consolas"/>
              <a:sym typeface="Consolas"/>
            </a:endParaRPr>
          </a:p>
        </p:txBody>
      </p:sp>
      <p:sp>
        <p:nvSpPr>
          <p:cNvPr id="1335" name="Google Shape;1335;p61"/>
          <p:cNvSpPr/>
          <p:nvPr/>
        </p:nvSpPr>
        <p:spPr>
          <a:xfrm>
            <a:off x="10028918" y="4010385"/>
            <a:ext cx="3312559" cy="115212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onsolas"/>
                <a:ea typeface="Consolas"/>
                <a:cs typeface="Consolas"/>
                <a:sym typeface="Consolas"/>
              </a:rPr>
              <a:t>MyODataProcessor</a:t>
            </a:r>
            <a:endParaRPr sz="1600" b="1">
              <a:solidFill>
                <a:schemeClr val="dk1"/>
              </a:solidFill>
              <a:latin typeface="Consolas"/>
              <a:ea typeface="Consolas"/>
              <a:cs typeface="Consolas"/>
              <a:sym typeface="Consolas"/>
            </a:endParaRPr>
          </a:p>
          <a:p>
            <a:pPr marL="0" marR="0" lvl="0" indent="0" algn="ctr" rtl="0">
              <a:spcBef>
                <a:spcPts val="0"/>
              </a:spcBef>
              <a:spcAft>
                <a:spcPts val="0"/>
              </a:spcAft>
              <a:buNone/>
            </a:pPr>
            <a:r>
              <a:rPr lang="en-US" sz="1600">
                <a:solidFill>
                  <a:schemeClr val="dk1"/>
                </a:solidFill>
                <a:latin typeface="Consolas"/>
                <a:ea typeface="Consolas"/>
                <a:cs typeface="Consolas"/>
                <a:sym typeface="Consolas"/>
              </a:rPr>
              <a:t>All the request response header and body payloads are validated and processed</a:t>
            </a:r>
            <a:endParaRPr sz="1600">
              <a:solidFill>
                <a:schemeClr val="dk1"/>
              </a:solidFill>
              <a:latin typeface="Consolas"/>
              <a:ea typeface="Consolas"/>
              <a:cs typeface="Consolas"/>
              <a:sym typeface="Consolas"/>
            </a:endParaRPr>
          </a:p>
        </p:txBody>
      </p:sp>
      <p:sp>
        <p:nvSpPr>
          <p:cNvPr id="1336" name="Google Shape;1336;p61"/>
          <p:cNvSpPr/>
          <p:nvPr/>
        </p:nvSpPr>
        <p:spPr>
          <a:xfrm>
            <a:off x="10616574" y="5292345"/>
            <a:ext cx="3312559" cy="115212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onsolas"/>
                <a:ea typeface="Consolas"/>
                <a:cs typeface="Consolas"/>
                <a:sym typeface="Consolas"/>
              </a:rPr>
              <a:t>MyODataSource</a:t>
            </a:r>
            <a:endParaRPr sz="1600" b="1">
              <a:solidFill>
                <a:schemeClr val="dk1"/>
              </a:solidFill>
              <a:latin typeface="Consolas"/>
              <a:ea typeface="Consolas"/>
              <a:cs typeface="Consolas"/>
              <a:sym typeface="Consolas"/>
            </a:endParaRPr>
          </a:p>
          <a:p>
            <a:pPr marL="0" marR="0" lvl="0" indent="0" algn="ctr" rtl="0">
              <a:spcBef>
                <a:spcPts val="0"/>
              </a:spcBef>
              <a:spcAft>
                <a:spcPts val="0"/>
              </a:spcAft>
              <a:buNone/>
            </a:pPr>
            <a:r>
              <a:rPr lang="en-US" sz="1600">
                <a:solidFill>
                  <a:schemeClr val="dk1"/>
                </a:solidFill>
                <a:latin typeface="Consolas"/>
                <a:ea typeface="Consolas"/>
                <a:cs typeface="Consolas"/>
                <a:sym typeface="Consolas"/>
              </a:rPr>
              <a:t>Connection with JPA for Database connection and reuse of JPA entities</a:t>
            </a:r>
            <a:endParaRPr sz="1600">
              <a:solidFill>
                <a:schemeClr val="dk1"/>
              </a:solidFill>
              <a:latin typeface="Consolas"/>
              <a:ea typeface="Consolas"/>
              <a:cs typeface="Consolas"/>
              <a:sym typeface="Consolas"/>
            </a:endParaRPr>
          </a:p>
        </p:txBody>
      </p:sp>
      <p:cxnSp>
        <p:nvCxnSpPr>
          <p:cNvPr id="1337" name="Google Shape;1337;p61"/>
          <p:cNvCxnSpPr>
            <a:stCxn id="1334" idx="1"/>
          </p:cNvCxnSpPr>
          <p:nvPr/>
        </p:nvCxnSpPr>
        <p:spPr>
          <a:xfrm flipH="1">
            <a:off x="9125547" y="3516775"/>
            <a:ext cx="924900" cy="920400"/>
          </a:xfrm>
          <a:prstGeom prst="bentConnector3">
            <a:avLst>
              <a:gd name="adj1" fmla="val 50000"/>
            </a:avLst>
          </a:prstGeom>
          <a:noFill/>
          <a:ln w="9525" cap="flat" cmpd="sng">
            <a:solidFill>
              <a:schemeClr val="dk1"/>
            </a:solidFill>
            <a:prstDash val="solid"/>
            <a:round/>
            <a:headEnd type="none" w="sm" len="sm"/>
            <a:tailEnd type="triangle" w="med" len="med"/>
          </a:ln>
        </p:spPr>
      </p:cxnSp>
      <p:cxnSp>
        <p:nvCxnSpPr>
          <p:cNvPr id="1338" name="Google Shape;1338;p61"/>
          <p:cNvCxnSpPr>
            <a:stCxn id="1335" idx="1"/>
          </p:cNvCxnSpPr>
          <p:nvPr/>
        </p:nvCxnSpPr>
        <p:spPr>
          <a:xfrm flipH="1">
            <a:off x="9125618" y="4586449"/>
            <a:ext cx="903300" cy="192000"/>
          </a:xfrm>
          <a:prstGeom prst="bentConnector3">
            <a:avLst>
              <a:gd name="adj1" fmla="val 50000"/>
            </a:avLst>
          </a:prstGeom>
          <a:noFill/>
          <a:ln w="9525" cap="flat" cmpd="sng">
            <a:solidFill>
              <a:schemeClr val="dk1"/>
            </a:solidFill>
            <a:prstDash val="solid"/>
            <a:round/>
            <a:headEnd type="none" w="sm" len="sm"/>
            <a:tailEnd type="triangle" w="med" len="med"/>
          </a:ln>
        </p:spPr>
      </p:cxnSp>
      <p:cxnSp>
        <p:nvCxnSpPr>
          <p:cNvPr id="1339" name="Google Shape;1339;p61"/>
          <p:cNvCxnSpPr>
            <a:stCxn id="1336" idx="1"/>
          </p:cNvCxnSpPr>
          <p:nvPr/>
        </p:nvCxnSpPr>
        <p:spPr>
          <a:xfrm rot="10800000">
            <a:off x="9189474" y="5184409"/>
            <a:ext cx="1427100" cy="684000"/>
          </a:xfrm>
          <a:prstGeom prst="bentConnector3">
            <a:avLst>
              <a:gd name="adj1" fmla="val 50000"/>
            </a:avLst>
          </a:prstGeom>
          <a:noFill/>
          <a:ln w="9525" cap="flat" cmpd="sng">
            <a:solidFill>
              <a:schemeClr val="dk1"/>
            </a:solidFill>
            <a:prstDash val="solid"/>
            <a:round/>
            <a:headEnd type="none" w="sm" len="sm"/>
            <a:tailEnd type="triangle" w="med" len="med"/>
          </a:ln>
        </p:spPr>
      </p:cxnSp>
      <p:sp>
        <p:nvSpPr>
          <p:cNvPr id="1340" name="Google Shape;1340;p61"/>
          <p:cNvSpPr/>
          <p:nvPr/>
        </p:nvSpPr>
        <p:spPr>
          <a:xfrm>
            <a:off x="5877120" y="5388638"/>
            <a:ext cx="3312368" cy="343124"/>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0">
                <a:solidFill>
                  <a:srgbClr val="4EC9B0"/>
                </a:solidFill>
                <a:latin typeface="Consolas"/>
                <a:ea typeface="Consolas"/>
                <a:cs typeface="Consolas"/>
                <a:sym typeface="Consolas"/>
              </a:rPr>
              <a:t>ODataInterface</a:t>
            </a:r>
            <a:endParaRPr sz="2400" b="0">
              <a:solidFill>
                <a:srgbClr val="CCCCCC"/>
              </a:solidFill>
              <a:latin typeface="Consolas"/>
              <a:ea typeface="Consolas"/>
              <a:cs typeface="Consolas"/>
              <a:sym typeface="Consolas"/>
            </a:endParaRPr>
          </a:p>
        </p:txBody>
      </p:sp>
      <p:sp>
        <p:nvSpPr>
          <p:cNvPr id="1341" name="Google Shape;1341;p61"/>
          <p:cNvSpPr/>
          <p:nvPr/>
        </p:nvSpPr>
        <p:spPr>
          <a:xfrm>
            <a:off x="5554350" y="6137797"/>
            <a:ext cx="2376249" cy="891603"/>
          </a:xfrm>
          <a:prstGeom prst="rect">
            <a:avLst/>
          </a:prstGeom>
          <a:solidFill>
            <a:srgbClr val="C1DAAA"/>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VendorODataHandler</a:t>
            </a:r>
            <a:endParaRPr sz="1600" b="1">
              <a:solidFill>
                <a:schemeClr val="dk1"/>
              </a:solidFill>
              <a:latin typeface="Calibri"/>
              <a:ea typeface="Calibri"/>
              <a:cs typeface="Calibri"/>
              <a:sym typeface="Calibri"/>
            </a:endParaRPr>
          </a:p>
        </p:txBody>
      </p:sp>
      <p:sp>
        <p:nvSpPr>
          <p:cNvPr id="1342" name="Google Shape;1342;p61"/>
          <p:cNvSpPr/>
          <p:nvPr/>
        </p:nvSpPr>
        <p:spPr>
          <a:xfrm>
            <a:off x="8001363" y="6137797"/>
            <a:ext cx="2376249" cy="891603"/>
          </a:xfrm>
          <a:prstGeom prst="rect">
            <a:avLst/>
          </a:prstGeom>
          <a:solidFill>
            <a:srgbClr val="C1DAAA"/>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AddressODataHandler</a:t>
            </a:r>
            <a:endParaRPr sz="1600" b="1">
              <a:solidFill>
                <a:schemeClr val="dk1"/>
              </a:solidFill>
              <a:latin typeface="Calibri"/>
              <a:ea typeface="Calibri"/>
              <a:cs typeface="Calibri"/>
              <a:sym typeface="Calibri"/>
            </a:endParaRPr>
          </a:p>
        </p:txBody>
      </p:sp>
      <p:cxnSp>
        <p:nvCxnSpPr>
          <p:cNvPr id="1343" name="Google Shape;1343;p61"/>
          <p:cNvCxnSpPr/>
          <p:nvPr/>
        </p:nvCxnSpPr>
        <p:spPr>
          <a:xfrm rot="10800000" flipH="1">
            <a:off x="6886500" y="5721173"/>
            <a:ext cx="5" cy="531562"/>
          </a:xfrm>
          <a:prstGeom prst="straightConnector1">
            <a:avLst/>
          </a:prstGeom>
          <a:noFill/>
          <a:ln w="28575" cap="flat" cmpd="sng">
            <a:solidFill>
              <a:schemeClr val="dk1"/>
            </a:solidFill>
            <a:prstDash val="dash"/>
            <a:round/>
            <a:headEnd type="none" w="sm" len="sm"/>
            <a:tailEnd type="stealth" w="med" len="med"/>
          </a:ln>
        </p:spPr>
      </p:cxnSp>
      <p:cxnSp>
        <p:nvCxnSpPr>
          <p:cNvPr id="1344" name="Google Shape;1344;p61"/>
          <p:cNvCxnSpPr/>
          <p:nvPr/>
        </p:nvCxnSpPr>
        <p:spPr>
          <a:xfrm rot="10800000" flipH="1">
            <a:off x="8686720" y="5736144"/>
            <a:ext cx="5" cy="531562"/>
          </a:xfrm>
          <a:prstGeom prst="straightConnector1">
            <a:avLst/>
          </a:prstGeom>
          <a:noFill/>
          <a:ln w="28575" cap="flat" cmpd="sng">
            <a:solidFill>
              <a:schemeClr val="dk1"/>
            </a:solidFill>
            <a:prstDash val="dash"/>
            <a:round/>
            <a:headEnd type="none" w="sm" len="sm"/>
            <a:tailEnd type="stealth"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6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62</a:t>
            </a:fld>
            <a:endParaRPr>
              <a:latin typeface="Quattrocento Sans"/>
              <a:ea typeface="Quattrocento Sans"/>
              <a:cs typeface="Quattrocento Sans"/>
              <a:sym typeface="Quattrocento Sans"/>
            </a:endParaRPr>
          </a:p>
        </p:txBody>
      </p:sp>
      <p:sp>
        <p:nvSpPr>
          <p:cNvPr id="1350" name="Google Shape;1350;p62"/>
          <p:cNvSpPr txBox="1"/>
          <p:nvPr/>
        </p:nvSpPr>
        <p:spPr>
          <a:xfrm>
            <a:off x="189757" y="646331"/>
            <a:ext cx="11809312" cy="61247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The code relevant for these steps will be in the notepad</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Copy your existing project of btp – postgresql and rename project name</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Add the pom dependencies to start using Olingo framework</a:t>
            </a:r>
            <a:endParaRPr/>
          </a:p>
          <a:p>
            <a:pPr marL="952393" marR="0" lvl="1" indent="-342900" algn="l" rtl="0">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Olingo Core – brings the core libraries of apache which offer the building blocks for odata</a:t>
            </a:r>
            <a:endParaRPr sz="2000" b="0" i="0" u="none" strike="noStrike" cap="none">
              <a:solidFill>
                <a:schemeClr val="dk1"/>
              </a:solidFill>
              <a:latin typeface="Calibri"/>
              <a:ea typeface="Calibri"/>
              <a:cs typeface="Calibri"/>
              <a:sym typeface="Calibri"/>
            </a:endParaRPr>
          </a:p>
          <a:p>
            <a:pPr marL="952393" marR="0" lvl="1" indent="-342900" algn="l" rtl="0">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Olingo JPA – Already using JPA for DB interaction, so we can build on top of existing jpa project</a:t>
            </a:r>
            <a:endParaRPr/>
          </a:p>
          <a:p>
            <a:pPr marL="952393" marR="0" lvl="1" indent="-342900" algn="l" rtl="0">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Lombuk – which is also needed to generate setter and getters (internally used)</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Create a class which inherits from ODataServlet to offer our odata end point</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Modify our existing Application.java class to specify the packages related to Olingo framework boilerplate code which is responsible to drive odata engine. This will find all the Olingo specific code for handling and registering the odata handler classes for our entities.</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Define a factory class </a:t>
            </a:r>
            <a:r>
              <a:rPr lang="en-US" sz="1600" b="0">
                <a:solidFill>
                  <a:srgbClr val="CE9178"/>
                </a:solidFill>
                <a:latin typeface="Consolas"/>
                <a:ea typeface="Consolas"/>
                <a:cs typeface="Consolas"/>
                <a:sym typeface="Consolas"/>
              </a:rPr>
              <a:t>MyODataServiceFactory</a:t>
            </a:r>
            <a:r>
              <a:rPr lang="en-US" sz="1600">
                <a:solidFill>
                  <a:srgbClr val="CCCCCC"/>
                </a:solidFill>
                <a:latin typeface="Consolas"/>
                <a:ea typeface="Consolas"/>
                <a:cs typeface="Consolas"/>
                <a:sym typeface="Consolas"/>
              </a:rPr>
              <a:t> </a:t>
            </a:r>
            <a:r>
              <a:rPr lang="en-US" sz="2000">
                <a:solidFill>
                  <a:schemeClr val="dk1"/>
                </a:solidFill>
                <a:latin typeface="Calibri"/>
                <a:ea typeface="Calibri"/>
                <a:cs typeface="Calibri"/>
                <a:sym typeface="Calibri"/>
              </a:rPr>
              <a:t>which is responsible for producing objects of Olingo specific classes which handles the odata request response</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Create 3 Odata management classes</a:t>
            </a:r>
            <a:endParaRPr/>
          </a:p>
          <a:p>
            <a:pPr marL="0" marR="0" lvl="0" indent="0" algn="ctr" rtl="0">
              <a:spcBef>
                <a:spcPts val="0"/>
              </a:spcBef>
              <a:spcAft>
                <a:spcPts val="0"/>
              </a:spcAft>
              <a:buNone/>
            </a:pPr>
            <a:r>
              <a:rPr lang="en-US" sz="2000" b="1">
                <a:solidFill>
                  <a:schemeClr val="dk1"/>
                </a:solidFill>
                <a:latin typeface="Consolas"/>
                <a:ea typeface="Consolas"/>
                <a:cs typeface="Consolas"/>
                <a:sym typeface="Consolas"/>
              </a:rPr>
              <a:t>MyODataAnnotation</a:t>
            </a:r>
            <a:endParaRPr sz="2000" b="1">
              <a:solidFill>
                <a:schemeClr val="dk1"/>
              </a:solidFill>
              <a:latin typeface="Consolas"/>
              <a:ea typeface="Consolas"/>
              <a:cs typeface="Consolas"/>
              <a:sym typeface="Consolas"/>
            </a:endParaRPr>
          </a:p>
          <a:p>
            <a:pPr marL="0" marR="0" lvl="0" indent="0" algn="ctr" rtl="0">
              <a:spcBef>
                <a:spcPts val="0"/>
              </a:spcBef>
              <a:spcAft>
                <a:spcPts val="0"/>
              </a:spcAft>
              <a:buNone/>
            </a:pPr>
            <a:r>
              <a:rPr lang="en-US" sz="2000">
                <a:solidFill>
                  <a:schemeClr val="dk1"/>
                </a:solidFill>
                <a:latin typeface="Consolas"/>
                <a:ea typeface="Consolas"/>
                <a:cs typeface="Consolas"/>
                <a:sym typeface="Consolas"/>
              </a:rPr>
              <a:t>It provide metadata annotations for our odata</a:t>
            </a:r>
            <a:endParaRPr sz="2000">
              <a:solidFill>
                <a:schemeClr val="dk1"/>
              </a:solidFill>
              <a:latin typeface="Consolas"/>
              <a:ea typeface="Consolas"/>
              <a:cs typeface="Consolas"/>
              <a:sym typeface="Consolas"/>
            </a:endParaRPr>
          </a:p>
          <a:p>
            <a:pPr marL="0" marR="0" lvl="0" indent="0" algn="ctr" rtl="0">
              <a:spcBef>
                <a:spcPts val="0"/>
              </a:spcBef>
              <a:spcAft>
                <a:spcPts val="0"/>
              </a:spcAft>
              <a:buNone/>
            </a:pPr>
            <a:r>
              <a:rPr lang="en-US" sz="1800" b="1">
                <a:solidFill>
                  <a:srgbClr val="000000"/>
                </a:solidFill>
                <a:latin typeface="Consolas"/>
                <a:ea typeface="Consolas"/>
                <a:cs typeface="Consolas"/>
                <a:sym typeface="Consolas"/>
              </a:rPr>
              <a:t>MyODataProcessor</a:t>
            </a:r>
            <a:endParaRPr sz="16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rgbClr val="000000"/>
                </a:solidFill>
                <a:latin typeface="Consolas"/>
                <a:ea typeface="Consolas"/>
                <a:cs typeface="Consolas"/>
                <a:sym typeface="Consolas"/>
              </a:rPr>
              <a:t>All the request response header and body payloads are validated and processed</a:t>
            </a:r>
            <a:endParaRPr sz="16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1">
                <a:solidFill>
                  <a:srgbClr val="000000"/>
                </a:solidFill>
                <a:latin typeface="Consolas"/>
                <a:ea typeface="Consolas"/>
                <a:cs typeface="Consolas"/>
                <a:sym typeface="Consolas"/>
              </a:rPr>
              <a:t>MyODataSource</a:t>
            </a:r>
            <a:endParaRPr sz="16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rgbClr val="000000"/>
                </a:solidFill>
                <a:latin typeface="Consolas"/>
                <a:ea typeface="Consolas"/>
                <a:cs typeface="Consolas"/>
                <a:sym typeface="Consolas"/>
              </a:rPr>
              <a:t>Connection with JPA for Database connection and reuse of JPA entities</a:t>
            </a:r>
            <a:endParaRPr sz="1600">
              <a:solidFill>
                <a:schemeClr val="dk1"/>
              </a:solidFill>
              <a:latin typeface="Calibri"/>
              <a:ea typeface="Calibri"/>
              <a:cs typeface="Calibri"/>
              <a:sym typeface="Calibri"/>
            </a:endParaRPr>
          </a:p>
          <a:p>
            <a:pPr marL="952393" marR="0" lvl="1" indent="-215900" algn="l" rtl="0">
              <a:spcBef>
                <a:spcPts val="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1351" name="Google Shape;1351;p6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Steps to create OData</a:t>
            </a:r>
            <a:endParaRPr sz="3600">
              <a:solidFill>
                <a:schemeClr val="dk1"/>
              </a:solidFill>
              <a:latin typeface="Corben"/>
              <a:ea typeface="Corben"/>
              <a:cs typeface="Corben"/>
              <a:sym typeface="Corben"/>
            </a:endParaRPr>
          </a:p>
        </p:txBody>
      </p:sp>
      <p:pic>
        <p:nvPicPr>
          <p:cNvPr id="1352" name="Google Shape;1352;p6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353" name="Google Shape;1353;p6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3"/>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63</a:t>
            </a:fld>
            <a:endParaRPr>
              <a:latin typeface="Quattrocento Sans"/>
              <a:ea typeface="Quattrocento Sans"/>
              <a:cs typeface="Quattrocento Sans"/>
              <a:sym typeface="Quattrocento Sans"/>
            </a:endParaRPr>
          </a:p>
        </p:txBody>
      </p:sp>
      <p:sp>
        <p:nvSpPr>
          <p:cNvPr id="1359" name="Google Shape;1359;p63"/>
          <p:cNvSpPr txBox="1"/>
          <p:nvPr/>
        </p:nvSpPr>
        <p:spPr>
          <a:xfrm>
            <a:off x="189757" y="646331"/>
            <a:ext cx="11809312" cy="230832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Define the ODataInterface which contains the skeleton functions for CURDQ operations, later same will be used to provide the implementation of our respective entities</a:t>
            </a:r>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Next we provide marking in our ORM model entities to make them as EntitySets and EntityTypes for Odata service also each property marked with @EdmProperty annotation</a:t>
            </a:r>
            <a:endParaRPr/>
          </a:p>
          <a:p>
            <a:pPr marL="342900" marR="0" lvl="0" indent="-3429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Create Odata Agent classes which contains the final CURDQ code for our entities, these are equivalent of our DPC extension class in abap where we write the logic.</a:t>
            </a:r>
            <a:endParaRPr/>
          </a:p>
        </p:txBody>
      </p:sp>
      <p:sp>
        <p:nvSpPr>
          <p:cNvPr id="1360" name="Google Shape;1360;p63"/>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1361" name="Google Shape;1361;p63"/>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362" name="Google Shape;1362;p6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64"/>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64</a:t>
            </a:fld>
            <a:endParaRPr>
              <a:latin typeface="Quattrocento Sans"/>
              <a:ea typeface="Quattrocento Sans"/>
              <a:cs typeface="Quattrocento Sans"/>
              <a:sym typeface="Quattrocento Sans"/>
            </a:endParaRPr>
          </a:p>
        </p:txBody>
      </p:sp>
      <p:sp>
        <p:nvSpPr>
          <p:cNvPr id="1368" name="Google Shape;1368;p64"/>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1369" name="Google Shape;1369;p64"/>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cf logs APP --recent</a:t>
            </a:r>
            <a:endParaRPr sz="3600">
              <a:solidFill>
                <a:schemeClr val="dk1"/>
              </a:solidFill>
              <a:latin typeface="Corben"/>
              <a:ea typeface="Corben"/>
              <a:cs typeface="Corben"/>
              <a:sym typeface="Corben"/>
            </a:endParaRPr>
          </a:p>
        </p:txBody>
      </p:sp>
      <p:pic>
        <p:nvPicPr>
          <p:cNvPr id="1370" name="Google Shape;1370;p64"/>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371" name="Google Shape;1371;p64"/>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pic>
        <p:nvPicPr>
          <p:cNvPr id="1372" name="Google Shape;1372;p64"/>
          <p:cNvPicPr preferRelativeResize="0"/>
          <p:nvPr/>
        </p:nvPicPr>
        <p:blipFill rotWithShape="1">
          <a:blip r:embed="rId4">
            <a:alphaModFix/>
          </a:blip>
          <a:srcRect/>
          <a:stretch/>
        </p:blipFill>
        <p:spPr>
          <a:xfrm>
            <a:off x="0" y="809183"/>
            <a:ext cx="12188825" cy="38195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6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65</a:t>
            </a:fld>
            <a:endParaRPr>
              <a:latin typeface="Quattrocento Sans"/>
              <a:ea typeface="Quattrocento Sans"/>
              <a:cs typeface="Quattrocento Sans"/>
              <a:sym typeface="Quattrocento Sans"/>
            </a:endParaRPr>
          </a:p>
        </p:txBody>
      </p:sp>
      <p:sp>
        <p:nvSpPr>
          <p:cNvPr id="1378" name="Google Shape;1378;p6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Full Stack Application</a:t>
            </a:r>
            <a:endParaRPr sz="3600">
              <a:solidFill>
                <a:schemeClr val="dk1"/>
              </a:solidFill>
              <a:latin typeface="Corben"/>
              <a:ea typeface="Corben"/>
              <a:cs typeface="Corben"/>
              <a:sym typeface="Corben"/>
            </a:endParaRPr>
          </a:p>
        </p:txBody>
      </p:sp>
      <p:pic>
        <p:nvPicPr>
          <p:cNvPr id="1379" name="Google Shape;1379;p65"/>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380" name="Google Shape;1380;p6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66"/>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66</a:t>
            </a:fld>
            <a:endParaRPr>
              <a:latin typeface="Quattrocento Sans"/>
              <a:ea typeface="Quattrocento Sans"/>
              <a:cs typeface="Quattrocento Sans"/>
              <a:sym typeface="Quattrocento Sans"/>
            </a:endParaRPr>
          </a:p>
        </p:txBody>
      </p:sp>
      <p:sp>
        <p:nvSpPr>
          <p:cNvPr id="1386" name="Google Shape;1386;p66"/>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Evolution of SAP UI Technologies</a:t>
            </a:r>
            <a:endParaRPr sz="3600">
              <a:solidFill>
                <a:schemeClr val="dk1"/>
              </a:solidFill>
              <a:latin typeface="Corben"/>
              <a:ea typeface="Corben"/>
              <a:cs typeface="Corben"/>
              <a:sym typeface="Corben"/>
            </a:endParaRPr>
          </a:p>
        </p:txBody>
      </p:sp>
      <p:pic>
        <p:nvPicPr>
          <p:cNvPr id="1387" name="Google Shape;1387;p66"/>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388" name="Google Shape;1388;p66"/>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6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67</a:t>
            </a:fld>
            <a:endParaRPr>
              <a:latin typeface="Quattrocento Sans"/>
              <a:ea typeface="Quattrocento Sans"/>
              <a:cs typeface="Quattrocento Sans"/>
              <a:sym typeface="Quattrocento Sans"/>
            </a:endParaRPr>
          </a:p>
        </p:txBody>
      </p:sp>
      <p:sp>
        <p:nvSpPr>
          <p:cNvPr id="1394" name="Google Shape;1394;p67"/>
          <p:cNvSpPr txBox="1"/>
          <p:nvPr/>
        </p:nvSpPr>
        <p:spPr>
          <a:xfrm>
            <a:off x="189757" y="646331"/>
            <a:ext cx="1180931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SAP UI5 is a framework to develop responsive web applications.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Framework – Collection of libraries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Library – Collection of classes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Class – Collection of properties, events, methods, aggregations</a:t>
            </a:r>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https://sapui5.hana.ondemand.com/#/api/sap.m.Button%23events</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Responsive – a web application which adapt itself according to the devices.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MVC (Model, View and Controller) – inspired by Engineering </a:t>
            </a:r>
            <a:endParaRPr/>
          </a:p>
        </p:txBody>
      </p:sp>
      <p:sp>
        <p:nvSpPr>
          <p:cNvPr id="1395" name="Google Shape;1395;p6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SAP UI5</a:t>
            </a:r>
            <a:endParaRPr sz="3600">
              <a:solidFill>
                <a:schemeClr val="dk1"/>
              </a:solidFill>
              <a:latin typeface="Corben"/>
              <a:ea typeface="Corben"/>
              <a:cs typeface="Corben"/>
              <a:sym typeface="Corben"/>
            </a:endParaRPr>
          </a:p>
        </p:txBody>
      </p:sp>
      <p:pic>
        <p:nvPicPr>
          <p:cNvPr id="1396" name="Google Shape;1396;p67"/>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1397" name="Google Shape;1397;p6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6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68</a:t>
            </a:fld>
            <a:endParaRPr>
              <a:latin typeface="Quattrocento Sans"/>
              <a:ea typeface="Quattrocento Sans"/>
              <a:cs typeface="Quattrocento Sans"/>
              <a:sym typeface="Quattrocento Sans"/>
            </a:endParaRPr>
          </a:p>
        </p:txBody>
      </p:sp>
      <p:sp>
        <p:nvSpPr>
          <p:cNvPr id="1403" name="Google Shape;1403;p68"/>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1404" name="Google Shape;1404;p6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1405" name="Google Shape;1405;p6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406" name="Google Shape;1406;p6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9"/>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69</a:t>
            </a:fld>
            <a:endParaRPr>
              <a:latin typeface="Quattrocento Sans"/>
              <a:ea typeface="Quattrocento Sans"/>
              <a:cs typeface="Quattrocento Sans"/>
              <a:sym typeface="Quattrocento Sans"/>
            </a:endParaRPr>
          </a:p>
        </p:txBody>
      </p:sp>
      <p:sp>
        <p:nvSpPr>
          <p:cNvPr id="1412" name="Google Shape;1412;p69"/>
          <p:cNvSpPr txBox="1"/>
          <p:nvPr/>
        </p:nvSpPr>
        <p:spPr>
          <a:xfrm>
            <a:off x="189757" y="646331"/>
            <a:ext cx="1180931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Authentication – </a:t>
            </a:r>
            <a:r>
              <a:rPr lang="en-US" sz="1800" dirty="0">
                <a:solidFill>
                  <a:schemeClr val="dk1"/>
                </a:solidFill>
                <a:latin typeface="Calibri"/>
                <a:ea typeface="Calibri"/>
                <a:cs typeface="Calibri"/>
                <a:sym typeface="Calibri"/>
              </a:rPr>
              <a:t>it ensures that is our user a valid user? Has he/she entered a valid credentials to login to our app.  It is enforced  by login screen that can come from IDP like SSO, LDAP, Social integration.</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Authorization – </a:t>
            </a:r>
            <a:r>
              <a:rPr lang="en-US" sz="1800" dirty="0">
                <a:solidFill>
                  <a:schemeClr val="dk1"/>
                </a:solidFill>
                <a:latin typeface="Calibri"/>
                <a:ea typeface="Calibri"/>
                <a:cs typeface="Calibri"/>
                <a:sym typeface="Calibri"/>
              </a:rPr>
              <a:t>Once the user is authenticated, The authorization comes into the play. It controls what part of applications, which activities, which data allowed to be accessed by user. It controls the level of permissions in the app.</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SAP BTP Cloud Foundry have a special component which controls the Authentication and Authorization</a:t>
            </a:r>
            <a:r>
              <a:rPr lang="en-US" sz="1800" b="1" dirty="0">
                <a:solidFill>
                  <a:schemeClr val="dk1"/>
                </a:solidFill>
                <a:latin typeface="Calibri"/>
                <a:ea typeface="Calibri"/>
                <a:cs typeface="Calibri"/>
                <a:sym typeface="Calibri"/>
              </a:rPr>
              <a:t> – XSUAA (</a:t>
            </a:r>
            <a:r>
              <a:rPr lang="en-US" sz="1800" b="1" dirty="0" err="1">
                <a:solidFill>
                  <a:schemeClr val="dk1"/>
                </a:solidFill>
                <a:latin typeface="Calibri"/>
                <a:ea typeface="Calibri"/>
                <a:cs typeface="Calibri"/>
                <a:sym typeface="Calibri"/>
              </a:rPr>
              <a:t>eXtended</a:t>
            </a:r>
            <a:r>
              <a:rPr lang="en-US" sz="1800" b="1" dirty="0">
                <a:solidFill>
                  <a:schemeClr val="dk1"/>
                </a:solidFill>
                <a:latin typeface="Calibri"/>
                <a:ea typeface="Calibri"/>
                <a:cs typeface="Calibri"/>
                <a:sym typeface="Calibri"/>
              </a:rPr>
              <a:t> Services User Account and Authorization)</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This is a in-built component inside the SAP BTP CF</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It is responsible to control the user account and authorization</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It manages our application security as well</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the CF we use modular approach to manage entire security of the application</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 a developer we need to decide what roles and levels we need in our app, example, we need to secure OData resources (/</a:t>
            </a:r>
            <a:r>
              <a:rPr lang="en-US" sz="1800" dirty="0" err="1">
                <a:solidFill>
                  <a:schemeClr val="dk1"/>
                </a:solidFill>
                <a:latin typeface="Calibri"/>
                <a:ea typeface="Calibri"/>
                <a:cs typeface="Calibri"/>
                <a:sym typeface="Calibri"/>
              </a:rPr>
              <a:t>Anubhav.svc</a:t>
            </a:r>
            <a:r>
              <a:rPr lang="en-US" sz="1800" dirty="0">
                <a:solidFill>
                  <a:schemeClr val="dk1"/>
                </a:solidFill>
                <a:latin typeface="Calibri"/>
                <a:ea typeface="Calibri"/>
                <a:cs typeface="Calibri"/>
                <a:sym typeface="Calibri"/>
              </a:rPr>
              <a:t>) with scopes (View, Edit, Delete)</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define the scopes, role templates and role collections in BTP to control the permissions</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These definitions are specific to application, which a developer decides to control permissions.</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 a developer we need to write a special file called </a:t>
            </a:r>
            <a:r>
              <a:rPr lang="en-US" sz="1800" b="1" dirty="0" err="1">
                <a:solidFill>
                  <a:schemeClr val="dk1"/>
                </a:solidFill>
                <a:latin typeface="Calibri"/>
                <a:ea typeface="Calibri"/>
                <a:cs typeface="Calibri"/>
                <a:sym typeface="Calibri"/>
              </a:rPr>
              <a:t>xs-security.json</a:t>
            </a:r>
            <a:r>
              <a:rPr lang="en-US" sz="1800" dirty="0">
                <a:solidFill>
                  <a:schemeClr val="dk1"/>
                </a:solidFill>
                <a:latin typeface="Calibri"/>
                <a:ea typeface="Calibri"/>
                <a:cs typeface="Calibri"/>
                <a:sym typeface="Calibri"/>
              </a:rPr>
              <a:t> to define our scope, role templates and collections</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XSUAA component have a trusted relationship with </a:t>
            </a:r>
            <a:r>
              <a:rPr lang="en-US" sz="1800" b="1" dirty="0">
                <a:solidFill>
                  <a:schemeClr val="dk1"/>
                </a:solidFill>
                <a:latin typeface="Calibri"/>
                <a:ea typeface="Calibri"/>
                <a:cs typeface="Calibri"/>
                <a:sym typeface="Calibri"/>
              </a:rPr>
              <a:t>IDP (Identity provider)</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an instance of XSUAA service to communicate between our app and this XSUAA Component</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XSUAA Component issues </a:t>
            </a:r>
            <a:r>
              <a:rPr lang="en-US" sz="1800" b="1" dirty="0">
                <a:solidFill>
                  <a:schemeClr val="dk1"/>
                </a:solidFill>
                <a:latin typeface="Calibri"/>
                <a:ea typeface="Calibri"/>
                <a:cs typeface="Calibri"/>
                <a:sym typeface="Calibri"/>
              </a:rPr>
              <a:t>JWT Token(JSON web token) </a:t>
            </a:r>
            <a:r>
              <a:rPr lang="en-US" sz="1800" dirty="0">
                <a:solidFill>
                  <a:schemeClr val="dk1"/>
                </a:solidFill>
                <a:latin typeface="Calibri"/>
                <a:ea typeface="Calibri"/>
                <a:cs typeface="Calibri"/>
                <a:sym typeface="Calibri"/>
              </a:rPr>
              <a:t>to Cloud foundry Router which let user access our apps based on permissions</a:t>
            </a:r>
            <a:endParaRPr sz="1600" dirty="0">
              <a:solidFill>
                <a:schemeClr val="dk1"/>
              </a:solidFill>
              <a:latin typeface="Calibri"/>
              <a:ea typeface="Calibri"/>
              <a:cs typeface="Calibri"/>
              <a:sym typeface="Calibri"/>
            </a:endParaRPr>
          </a:p>
        </p:txBody>
      </p:sp>
      <p:sp>
        <p:nvSpPr>
          <p:cNvPr id="1413" name="Google Shape;1413;p6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Authentication v/s Authorization (Security)</a:t>
            </a:r>
            <a:endParaRPr sz="3600">
              <a:solidFill>
                <a:schemeClr val="dk1"/>
              </a:solidFill>
              <a:latin typeface="Corben"/>
              <a:ea typeface="Corben"/>
              <a:cs typeface="Corben"/>
              <a:sym typeface="Corben"/>
            </a:endParaRPr>
          </a:p>
        </p:txBody>
      </p:sp>
      <p:pic>
        <p:nvPicPr>
          <p:cNvPr id="1414" name="Google Shape;1414;p69"/>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415" name="Google Shape;1415;p6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416" name="Google Shape;1416;p69"/>
          <p:cNvSpPr/>
          <p:nvPr/>
        </p:nvSpPr>
        <p:spPr>
          <a:xfrm>
            <a:off x="2782044" y="6071518"/>
            <a:ext cx="1656184"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Scope</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(permission)</a:t>
            </a:r>
            <a:endParaRPr/>
          </a:p>
        </p:txBody>
      </p:sp>
      <p:sp>
        <p:nvSpPr>
          <p:cNvPr id="1417" name="Google Shape;1417;p69"/>
          <p:cNvSpPr/>
          <p:nvPr/>
        </p:nvSpPr>
        <p:spPr>
          <a:xfrm>
            <a:off x="2782044" y="6756940"/>
            <a:ext cx="1656184"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Attributes</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(field)</a:t>
            </a:r>
            <a:endParaRPr/>
          </a:p>
        </p:txBody>
      </p:sp>
      <p:sp>
        <p:nvSpPr>
          <p:cNvPr id="1418" name="Google Shape;1418;p69"/>
          <p:cNvSpPr/>
          <p:nvPr/>
        </p:nvSpPr>
        <p:spPr>
          <a:xfrm>
            <a:off x="5906516" y="6071518"/>
            <a:ext cx="1656184"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Role Template</a:t>
            </a:r>
            <a:endParaRPr/>
          </a:p>
        </p:txBody>
      </p:sp>
      <p:cxnSp>
        <p:nvCxnSpPr>
          <p:cNvPr id="1419" name="Google Shape;1419;p69"/>
          <p:cNvCxnSpPr>
            <a:stCxn id="1416" idx="3"/>
            <a:endCxn id="1418" idx="1"/>
          </p:cNvCxnSpPr>
          <p:nvPr/>
        </p:nvCxnSpPr>
        <p:spPr>
          <a:xfrm>
            <a:off x="4438228" y="6359550"/>
            <a:ext cx="14682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sp>
        <p:nvSpPr>
          <p:cNvPr id="1420" name="Google Shape;1420;p69"/>
          <p:cNvSpPr txBox="1"/>
          <p:nvPr/>
        </p:nvSpPr>
        <p:spPr>
          <a:xfrm>
            <a:off x="4396228" y="6047809"/>
            <a:ext cx="158417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p:txBody>
      </p:sp>
      <p:sp>
        <p:nvSpPr>
          <p:cNvPr id="1421" name="Google Shape;1421;p69"/>
          <p:cNvSpPr/>
          <p:nvPr/>
        </p:nvSpPr>
        <p:spPr>
          <a:xfrm>
            <a:off x="9030988" y="6071518"/>
            <a:ext cx="1656184"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Role Collection</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(Role PFCG)</a:t>
            </a:r>
            <a:endParaRPr/>
          </a:p>
        </p:txBody>
      </p:sp>
      <p:cxnSp>
        <p:nvCxnSpPr>
          <p:cNvPr id="1422" name="Google Shape;1422;p69"/>
          <p:cNvCxnSpPr/>
          <p:nvPr/>
        </p:nvCxnSpPr>
        <p:spPr>
          <a:xfrm>
            <a:off x="7562700" y="6346002"/>
            <a:ext cx="1468288"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sp>
        <p:nvSpPr>
          <p:cNvPr id="1423" name="Google Shape;1423;p69"/>
          <p:cNvSpPr txBox="1"/>
          <p:nvPr/>
        </p:nvSpPr>
        <p:spPr>
          <a:xfrm>
            <a:off x="7504756" y="6073875"/>
            <a:ext cx="158417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p:txBody>
      </p:sp>
      <p:sp>
        <p:nvSpPr>
          <p:cNvPr id="1424" name="Google Shape;1424;p69"/>
          <p:cNvSpPr/>
          <p:nvPr/>
        </p:nvSpPr>
        <p:spPr>
          <a:xfrm>
            <a:off x="11639028" y="6071518"/>
            <a:ext cx="549797" cy="525834"/>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25" name="Google Shape;1425;p69"/>
          <p:cNvSpPr/>
          <p:nvPr/>
        </p:nvSpPr>
        <p:spPr>
          <a:xfrm>
            <a:off x="10613284" y="6211669"/>
            <a:ext cx="1025744" cy="229825"/>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7"/>
          <p:cNvGrpSpPr/>
          <p:nvPr/>
        </p:nvGrpSpPr>
        <p:grpSpPr>
          <a:xfrm>
            <a:off x="0" y="1210152"/>
            <a:ext cx="12190412" cy="3514992"/>
            <a:chOff x="0" y="1052736"/>
            <a:chExt cx="12190412" cy="3514992"/>
          </a:xfrm>
        </p:grpSpPr>
        <p:sp>
          <p:nvSpPr>
            <p:cNvPr id="493" name="Google Shape;493;p7"/>
            <p:cNvSpPr/>
            <p:nvPr/>
          </p:nvSpPr>
          <p:spPr>
            <a:xfrm>
              <a:off x="5390287" y="2608663"/>
              <a:ext cx="386878" cy="1959065"/>
            </a:xfrm>
            <a:custGeom>
              <a:avLst/>
              <a:gdLst/>
              <a:ahLst/>
              <a:cxnLst/>
              <a:rect l="l" t="t" r="r" b="b"/>
              <a:pathLst>
                <a:path w="486" h="2461" extrusionOk="0">
                  <a:moveTo>
                    <a:pt x="227" y="0"/>
                  </a:moveTo>
                  <a:lnTo>
                    <a:pt x="261" y="0"/>
                  </a:lnTo>
                  <a:lnTo>
                    <a:pt x="261" y="382"/>
                  </a:lnTo>
                  <a:lnTo>
                    <a:pt x="310" y="382"/>
                  </a:lnTo>
                  <a:lnTo>
                    <a:pt x="310" y="665"/>
                  </a:lnTo>
                  <a:lnTo>
                    <a:pt x="385" y="665"/>
                  </a:lnTo>
                  <a:lnTo>
                    <a:pt x="385" y="947"/>
                  </a:lnTo>
                  <a:lnTo>
                    <a:pt x="486" y="947"/>
                  </a:lnTo>
                  <a:lnTo>
                    <a:pt x="486" y="2461"/>
                  </a:lnTo>
                  <a:lnTo>
                    <a:pt x="0" y="2461"/>
                  </a:lnTo>
                  <a:lnTo>
                    <a:pt x="0" y="947"/>
                  </a:lnTo>
                  <a:lnTo>
                    <a:pt x="103" y="947"/>
                  </a:lnTo>
                  <a:lnTo>
                    <a:pt x="103" y="665"/>
                  </a:lnTo>
                  <a:lnTo>
                    <a:pt x="178" y="665"/>
                  </a:lnTo>
                  <a:lnTo>
                    <a:pt x="178" y="382"/>
                  </a:lnTo>
                  <a:lnTo>
                    <a:pt x="227" y="382"/>
                  </a:lnTo>
                  <a:lnTo>
                    <a:pt x="227" y="0"/>
                  </a:ln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94" name="Google Shape;494;p7"/>
            <p:cNvSpPr/>
            <p:nvPr/>
          </p:nvSpPr>
          <p:spPr>
            <a:xfrm>
              <a:off x="0" y="1434403"/>
              <a:ext cx="12190412" cy="3123533"/>
            </a:xfrm>
            <a:custGeom>
              <a:avLst/>
              <a:gdLst/>
              <a:ahLst/>
              <a:cxnLst/>
              <a:rect l="l" t="t" r="r" b="b"/>
              <a:pathLst>
                <a:path w="7626" h="1954" extrusionOk="0">
                  <a:moveTo>
                    <a:pt x="6823" y="1604"/>
                  </a:moveTo>
                  <a:lnTo>
                    <a:pt x="6784" y="1623"/>
                  </a:lnTo>
                  <a:lnTo>
                    <a:pt x="6851" y="1623"/>
                  </a:lnTo>
                  <a:lnTo>
                    <a:pt x="6851" y="1604"/>
                  </a:lnTo>
                  <a:lnTo>
                    <a:pt x="6823" y="1604"/>
                  </a:lnTo>
                  <a:close/>
                  <a:moveTo>
                    <a:pt x="5866" y="1604"/>
                  </a:moveTo>
                  <a:lnTo>
                    <a:pt x="5866" y="1623"/>
                  </a:lnTo>
                  <a:lnTo>
                    <a:pt x="5889" y="1620"/>
                  </a:lnTo>
                  <a:lnTo>
                    <a:pt x="5889" y="1604"/>
                  </a:lnTo>
                  <a:lnTo>
                    <a:pt x="5866" y="1604"/>
                  </a:lnTo>
                  <a:close/>
                  <a:moveTo>
                    <a:pt x="238" y="1581"/>
                  </a:moveTo>
                  <a:lnTo>
                    <a:pt x="238" y="1623"/>
                  </a:lnTo>
                  <a:lnTo>
                    <a:pt x="428" y="1623"/>
                  </a:lnTo>
                  <a:lnTo>
                    <a:pt x="425" y="1581"/>
                  </a:lnTo>
                  <a:lnTo>
                    <a:pt x="238" y="1581"/>
                  </a:lnTo>
                  <a:close/>
                  <a:moveTo>
                    <a:pt x="3734" y="1578"/>
                  </a:moveTo>
                  <a:lnTo>
                    <a:pt x="3734" y="1623"/>
                  </a:lnTo>
                  <a:lnTo>
                    <a:pt x="4007" y="1623"/>
                  </a:lnTo>
                  <a:lnTo>
                    <a:pt x="4007" y="1578"/>
                  </a:lnTo>
                  <a:lnTo>
                    <a:pt x="3734" y="1578"/>
                  </a:lnTo>
                  <a:close/>
                  <a:moveTo>
                    <a:pt x="5628" y="1507"/>
                  </a:moveTo>
                  <a:lnTo>
                    <a:pt x="5628" y="1555"/>
                  </a:lnTo>
                  <a:lnTo>
                    <a:pt x="5670" y="1555"/>
                  </a:lnTo>
                  <a:lnTo>
                    <a:pt x="5670" y="1507"/>
                  </a:lnTo>
                  <a:lnTo>
                    <a:pt x="5628" y="1507"/>
                  </a:lnTo>
                  <a:close/>
                  <a:moveTo>
                    <a:pt x="5552" y="1507"/>
                  </a:moveTo>
                  <a:lnTo>
                    <a:pt x="5552" y="1548"/>
                  </a:lnTo>
                  <a:lnTo>
                    <a:pt x="5559" y="1548"/>
                  </a:lnTo>
                  <a:lnTo>
                    <a:pt x="5559" y="1551"/>
                  </a:lnTo>
                  <a:lnTo>
                    <a:pt x="5556" y="1551"/>
                  </a:lnTo>
                  <a:lnTo>
                    <a:pt x="5556" y="1553"/>
                  </a:lnTo>
                  <a:lnTo>
                    <a:pt x="5572" y="1553"/>
                  </a:lnTo>
                  <a:lnTo>
                    <a:pt x="5572" y="1555"/>
                  </a:lnTo>
                  <a:lnTo>
                    <a:pt x="5575" y="1555"/>
                  </a:lnTo>
                  <a:lnTo>
                    <a:pt x="5575" y="1548"/>
                  </a:lnTo>
                  <a:lnTo>
                    <a:pt x="5582" y="1548"/>
                  </a:lnTo>
                  <a:lnTo>
                    <a:pt x="5582" y="1555"/>
                  </a:lnTo>
                  <a:lnTo>
                    <a:pt x="5586" y="1555"/>
                  </a:lnTo>
                  <a:lnTo>
                    <a:pt x="5586" y="1507"/>
                  </a:lnTo>
                  <a:lnTo>
                    <a:pt x="5552" y="1507"/>
                  </a:lnTo>
                  <a:close/>
                  <a:moveTo>
                    <a:pt x="5494" y="1507"/>
                  </a:moveTo>
                  <a:lnTo>
                    <a:pt x="5494" y="1548"/>
                  </a:lnTo>
                  <a:lnTo>
                    <a:pt x="5531" y="1548"/>
                  </a:lnTo>
                  <a:lnTo>
                    <a:pt x="5531" y="1555"/>
                  </a:lnTo>
                  <a:lnTo>
                    <a:pt x="5535" y="1555"/>
                  </a:lnTo>
                  <a:lnTo>
                    <a:pt x="5535" y="1507"/>
                  </a:lnTo>
                  <a:lnTo>
                    <a:pt x="5494" y="1507"/>
                  </a:lnTo>
                  <a:close/>
                  <a:moveTo>
                    <a:pt x="5408" y="1507"/>
                  </a:moveTo>
                  <a:lnTo>
                    <a:pt x="5406" y="1539"/>
                  </a:lnTo>
                  <a:lnTo>
                    <a:pt x="5431" y="1539"/>
                  </a:lnTo>
                  <a:lnTo>
                    <a:pt x="5431" y="1548"/>
                  </a:lnTo>
                  <a:lnTo>
                    <a:pt x="5466" y="1548"/>
                  </a:lnTo>
                  <a:lnTo>
                    <a:pt x="5466" y="1507"/>
                  </a:lnTo>
                  <a:lnTo>
                    <a:pt x="5408" y="1507"/>
                  </a:lnTo>
                  <a:close/>
                  <a:moveTo>
                    <a:pt x="4930" y="1497"/>
                  </a:moveTo>
                  <a:lnTo>
                    <a:pt x="4909" y="1520"/>
                  </a:lnTo>
                  <a:lnTo>
                    <a:pt x="4911" y="1523"/>
                  </a:lnTo>
                  <a:lnTo>
                    <a:pt x="4911" y="1609"/>
                  </a:lnTo>
                  <a:lnTo>
                    <a:pt x="4976" y="1609"/>
                  </a:lnTo>
                  <a:lnTo>
                    <a:pt x="4967" y="1618"/>
                  </a:lnTo>
                  <a:lnTo>
                    <a:pt x="5018" y="1618"/>
                  </a:lnTo>
                  <a:lnTo>
                    <a:pt x="5008" y="1611"/>
                  </a:lnTo>
                  <a:lnTo>
                    <a:pt x="5008" y="1609"/>
                  </a:lnTo>
                  <a:lnTo>
                    <a:pt x="5064" y="1609"/>
                  </a:lnTo>
                  <a:lnTo>
                    <a:pt x="5064" y="1523"/>
                  </a:lnTo>
                  <a:lnTo>
                    <a:pt x="5066" y="1520"/>
                  </a:lnTo>
                  <a:lnTo>
                    <a:pt x="5045" y="1497"/>
                  </a:lnTo>
                  <a:lnTo>
                    <a:pt x="4930" y="1497"/>
                  </a:lnTo>
                  <a:close/>
                  <a:moveTo>
                    <a:pt x="3024" y="1497"/>
                  </a:moveTo>
                  <a:lnTo>
                    <a:pt x="2987" y="1504"/>
                  </a:lnTo>
                  <a:lnTo>
                    <a:pt x="2953" y="1523"/>
                  </a:lnTo>
                  <a:lnTo>
                    <a:pt x="2925" y="1551"/>
                  </a:lnTo>
                  <a:lnTo>
                    <a:pt x="2957" y="1551"/>
                  </a:lnTo>
                  <a:lnTo>
                    <a:pt x="2957" y="1553"/>
                  </a:lnTo>
                  <a:lnTo>
                    <a:pt x="2946" y="1553"/>
                  </a:lnTo>
                  <a:lnTo>
                    <a:pt x="2946" y="1590"/>
                  </a:lnTo>
                  <a:lnTo>
                    <a:pt x="2974" y="1590"/>
                  </a:lnTo>
                  <a:lnTo>
                    <a:pt x="3080" y="1599"/>
                  </a:lnTo>
                  <a:lnTo>
                    <a:pt x="3080" y="1623"/>
                  </a:lnTo>
                  <a:lnTo>
                    <a:pt x="3168" y="1623"/>
                  </a:lnTo>
                  <a:lnTo>
                    <a:pt x="3156" y="1595"/>
                  </a:lnTo>
                  <a:lnTo>
                    <a:pt x="3138" y="1567"/>
                  </a:lnTo>
                  <a:lnTo>
                    <a:pt x="3115" y="1539"/>
                  </a:lnTo>
                  <a:lnTo>
                    <a:pt x="3089" y="1518"/>
                  </a:lnTo>
                  <a:lnTo>
                    <a:pt x="3057" y="1502"/>
                  </a:lnTo>
                  <a:lnTo>
                    <a:pt x="3024" y="1497"/>
                  </a:lnTo>
                  <a:close/>
                  <a:moveTo>
                    <a:pt x="4768" y="1488"/>
                  </a:moveTo>
                  <a:lnTo>
                    <a:pt x="4761" y="1490"/>
                  </a:lnTo>
                  <a:lnTo>
                    <a:pt x="4779" y="1490"/>
                  </a:lnTo>
                  <a:lnTo>
                    <a:pt x="4782" y="1618"/>
                  </a:lnTo>
                  <a:lnTo>
                    <a:pt x="4823" y="1618"/>
                  </a:lnTo>
                  <a:lnTo>
                    <a:pt x="4826" y="1502"/>
                  </a:lnTo>
                  <a:lnTo>
                    <a:pt x="4830" y="1502"/>
                  </a:lnTo>
                  <a:lnTo>
                    <a:pt x="4819" y="1488"/>
                  </a:lnTo>
                  <a:lnTo>
                    <a:pt x="4768" y="1488"/>
                  </a:lnTo>
                  <a:close/>
                  <a:moveTo>
                    <a:pt x="5628" y="1442"/>
                  </a:moveTo>
                  <a:lnTo>
                    <a:pt x="5628" y="1490"/>
                  </a:lnTo>
                  <a:lnTo>
                    <a:pt x="5670" y="1490"/>
                  </a:lnTo>
                  <a:lnTo>
                    <a:pt x="5670" y="1442"/>
                  </a:lnTo>
                  <a:lnTo>
                    <a:pt x="5628" y="1442"/>
                  </a:lnTo>
                  <a:close/>
                  <a:moveTo>
                    <a:pt x="5552" y="1442"/>
                  </a:moveTo>
                  <a:lnTo>
                    <a:pt x="5552" y="1490"/>
                  </a:lnTo>
                  <a:lnTo>
                    <a:pt x="5586" y="1490"/>
                  </a:lnTo>
                  <a:lnTo>
                    <a:pt x="5586" y="1442"/>
                  </a:lnTo>
                  <a:lnTo>
                    <a:pt x="5552" y="1442"/>
                  </a:lnTo>
                  <a:close/>
                  <a:moveTo>
                    <a:pt x="5494" y="1442"/>
                  </a:moveTo>
                  <a:lnTo>
                    <a:pt x="5494" y="1490"/>
                  </a:lnTo>
                  <a:lnTo>
                    <a:pt x="5535" y="1490"/>
                  </a:lnTo>
                  <a:lnTo>
                    <a:pt x="5535" y="1442"/>
                  </a:lnTo>
                  <a:lnTo>
                    <a:pt x="5494" y="1442"/>
                  </a:lnTo>
                  <a:close/>
                  <a:moveTo>
                    <a:pt x="5408" y="1442"/>
                  </a:moveTo>
                  <a:lnTo>
                    <a:pt x="5408" y="1490"/>
                  </a:lnTo>
                  <a:lnTo>
                    <a:pt x="5466" y="1490"/>
                  </a:lnTo>
                  <a:lnTo>
                    <a:pt x="5466" y="1442"/>
                  </a:lnTo>
                  <a:lnTo>
                    <a:pt x="5408" y="1442"/>
                  </a:lnTo>
                  <a:close/>
                  <a:moveTo>
                    <a:pt x="802" y="1430"/>
                  </a:moveTo>
                  <a:lnTo>
                    <a:pt x="802" y="1465"/>
                  </a:lnTo>
                  <a:lnTo>
                    <a:pt x="807" y="1465"/>
                  </a:lnTo>
                  <a:lnTo>
                    <a:pt x="807" y="1430"/>
                  </a:lnTo>
                  <a:lnTo>
                    <a:pt x="802" y="1430"/>
                  </a:lnTo>
                  <a:close/>
                  <a:moveTo>
                    <a:pt x="710" y="1421"/>
                  </a:moveTo>
                  <a:lnTo>
                    <a:pt x="710" y="1432"/>
                  </a:lnTo>
                  <a:lnTo>
                    <a:pt x="708" y="1432"/>
                  </a:lnTo>
                  <a:lnTo>
                    <a:pt x="708" y="1465"/>
                  </a:lnTo>
                  <a:lnTo>
                    <a:pt x="712" y="1465"/>
                  </a:lnTo>
                  <a:lnTo>
                    <a:pt x="712" y="1421"/>
                  </a:lnTo>
                  <a:lnTo>
                    <a:pt x="710" y="1421"/>
                  </a:lnTo>
                  <a:close/>
                  <a:moveTo>
                    <a:pt x="724" y="1411"/>
                  </a:moveTo>
                  <a:lnTo>
                    <a:pt x="724" y="1414"/>
                  </a:lnTo>
                  <a:lnTo>
                    <a:pt x="719" y="1418"/>
                  </a:lnTo>
                  <a:lnTo>
                    <a:pt x="719" y="1430"/>
                  </a:lnTo>
                  <a:lnTo>
                    <a:pt x="717" y="1430"/>
                  </a:lnTo>
                  <a:lnTo>
                    <a:pt x="717" y="1467"/>
                  </a:lnTo>
                  <a:lnTo>
                    <a:pt x="798" y="1465"/>
                  </a:lnTo>
                  <a:lnTo>
                    <a:pt x="798" y="1423"/>
                  </a:lnTo>
                  <a:lnTo>
                    <a:pt x="795" y="1423"/>
                  </a:lnTo>
                  <a:lnTo>
                    <a:pt x="795" y="1416"/>
                  </a:lnTo>
                  <a:lnTo>
                    <a:pt x="791" y="1411"/>
                  </a:lnTo>
                  <a:lnTo>
                    <a:pt x="779" y="1411"/>
                  </a:lnTo>
                  <a:lnTo>
                    <a:pt x="779" y="1414"/>
                  </a:lnTo>
                  <a:lnTo>
                    <a:pt x="777" y="1416"/>
                  </a:lnTo>
                  <a:lnTo>
                    <a:pt x="777" y="1423"/>
                  </a:lnTo>
                  <a:lnTo>
                    <a:pt x="772" y="1423"/>
                  </a:lnTo>
                  <a:lnTo>
                    <a:pt x="772" y="1425"/>
                  </a:lnTo>
                  <a:lnTo>
                    <a:pt x="770" y="1425"/>
                  </a:lnTo>
                  <a:lnTo>
                    <a:pt x="770" y="1418"/>
                  </a:lnTo>
                  <a:lnTo>
                    <a:pt x="765" y="1414"/>
                  </a:lnTo>
                  <a:lnTo>
                    <a:pt x="763" y="1414"/>
                  </a:lnTo>
                  <a:lnTo>
                    <a:pt x="763" y="1411"/>
                  </a:lnTo>
                  <a:lnTo>
                    <a:pt x="754" y="1411"/>
                  </a:lnTo>
                  <a:lnTo>
                    <a:pt x="751" y="1414"/>
                  </a:lnTo>
                  <a:lnTo>
                    <a:pt x="749" y="1414"/>
                  </a:lnTo>
                  <a:lnTo>
                    <a:pt x="749" y="1416"/>
                  </a:lnTo>
                  <a:lnTo>
                    <a:pt x="747" y="1416"/>
                  </a:lnTo>
                  <a:lnTo>
                    <a:pt x="747" y="1421"/>
                  </a:lnTo>
                  <a:lnTo>
                    <a:pt x="745" y="1423"/>
                  </a:lnTo>
                  <a:lnTo>
                    <a:pt x="745" y="1425"/>
                  </a:lnTo>
                  <a:lnTo>
                    <a:pt x="742" y="1425"/>
                  </a:lnTo>
                  <a:lnTo>
                    <a:pt x="742" y="1423"/>
                  </a:lnTo>
                  <a:lnTo>
                    <a:pt x="738" y="1423"/>
                  </a:lnTo>
                  <a:lnTo>
                    <a:pt x="738" y="1414"/>
                  </a:lnTo>
                  <a:lnTo>
                    <a:pt x="735" y="1411"/>
                  </a:lnTo>
                  <a:lnTo>
                    <a:pt x="724" y="1411"/>
                  </a:lnTo>
                  <a:close/>
                  <a:moveTo>
                    <a:pt x="5628" y="1379"/>
                  </a:moveTo>
                  <a:lnTo>
                    <a:pt x="5628" y="1423"/>
                  </a:lnTo>
                  <a:lnTo>
                    <a:pt x="5670" y="1423"/>
                  </a:lnTo>
                  <a:lnTo>
                    <a:pt x="5670" y="1379"/>
                  </a:lnTo>
                  <a:lnTo>
                    <a:pt x="5628" y="1379"/>
                  </a:lnTo>
                  <a:close/>
                  <a:moveTo>
                    <a:pt x="5552" y="1377"/>
                  </a:moveTo>
                  <a:lnTo>
                    <a:pt x="5552" y="1423"/>
                  </a:lnTo>
                  <a:lnTo>
                    <a:pt x="5586" y="1423"/>
                  </a:lnTo>
                  <a:lnTo>
                    <a:pt x="5586" y="1379"/>
                  </a:lnTo>
                  <a:lnTo>
                    <a:pt x="5552" y="1377"/>
                  </a:lnTo>
                  <a:close/>
                  <a:moveTo>
                    <a:pt x="5524" y="1377"/>
                  </a:moveTo>
                  <a:lnTo>
                    <a:pt x="5524" y="1379"/>
                  </a:lnTo>
                  <a:lnTo>
                    <a:pt x="5517" y="1388"/>
                  </a:lnTo>
                  <a:lnTo>
                    <a:pt x="5508" y="1395"/>
                  </a:lnTo>
                  <a:lnTo>
                    <a:pt x="5498" y="1397"/>
                  </a:lnTo>
                  <a:lnTo>
                    <a:pt x="5496" y="1400"/>
                  </a:lnTo>
                  <a:lnTo>
                    <a:pt x="5494" y="1400"/>
                  </a:lnTo>
                  <a:lnTo>
                    <a:pt x="5494" y="1423"/>
                  </a:lnTo>
                  <a:lnTo>
                    <a:pt x="5535" y="1423"/>
                  </a:lnTo>
                  <a:lnTo>
                    <a:pt x="5535" y="1377"/>
                  </a:lnTo>
                  <a:lnTo>
                    <a:pt x="5524" y="1377"/>
                  </a:lnTo>
                  <a:close/>
                  <a:moveTo>
                    <a:pt x="5408" y="1377"/>
                  </a:moveTo>
                  <a:lnTo>
                    <a:pt x="5408" y="1421"/>
                  </a:lnTo>
                  <a:lnTo>
                    <a:pt x="5452" y="1423"/>
                  </a:lnTo>
                  <a:lnTo>
                    <a:pt x="5466" y="1423"/>
                  </a:lnTo>
                  <a:lnTo>
                    <a:pt x="5466" y="1393"/>
                  </a:lnTo>
                  <a:lnTo>
                    <a:pt x="5459" y="1388"/>
                  </a:lnTo>
                  <a:lnTo>
                    <a:pt x="5452" y="1379"/>
                  </a:lnTo>
                  <a:lnTo>
                    <a:pt x="5450" y="1377"/>
                  </a:lnTo>
                  <a:lnTo>
                    <a:pt x="5408" y="1377"/>
                  </a:lnTo>
                  <a:close/>
                  <a:moveTo>
                    <a:pt x="2319" y="701"/>
                  </a:moveTo>
                  <a:lnTo>
                    <a:pt x="2319" y="745"/>
                  </a:lnTo>
                  <a:lnTo>
                    <a:pt x="2338" y="745"/>
                  </a:lnTo>
                  <a:lnTo>
                    <a:pt x="2338" y="701"/>
                  </a:lnTo>
                  <a:lnTo>
                    <a:pt x="2319" y="701"/>
                  </a:lnTo>
                  <a:close/>
                  <a:moveTo>
                    <a:pt x="2141" y="701"/>
                  </a:moveTo>
                  <a:lnTo>
                    <a:pt x="2141" y="745"/>
                  </a:lnTo>
                  <a:lnTo>
                    <a:pt x="2155" y="745"/>
                  </a:lnTo>
                  <a:lnTo>
                    <a:pt x="2155" y="701"/>
                  </a:lnTo>
                  <a:lnTo>
                    <a:pt x="2141" y="701"/>
                  </a:lnTo>
                  <a:close/>
                  <a:moveTo>
                    <a:pt x="2319" y="678"/>
                  </a:moveTo>
                  <a:lnTo>
                    <a:pt x="2319" y="690"/>
                  </a:lnTo>
                  <a:lnTo>
                    <a:pt x="2338" y="690"/>
                  </a:lnTo>
                  <a:lnTo>
                    <a:pt x="2338" y="678"/>
                  </a:lnTo>
                  <a:lnTo>
                    <a:pt x="2319" y="678"/>
                  </a:lnTo>
                  <a:close/>
                  <a:moveTo>
                    <a:pt x="2141" y="678"/>
                  </a:moveTo>
                  <a:lnTo>
                    <a:pt x="2141" y="690"/>
                  </a:lnTo>
                  <a:lnTo>
                    <a:pt x="2155" y="690"/>
                  </a:lnTo>
                  <a:lnTo>
                    <a:pt x="2155" y="678"/>
                  </a:lnTo>
                  <a:lnTo>
                    <a:pt x="2141" y="678"/>
                  </a:lnTo>
                  <a:close/>
                  <a:moveTo>
                    <a:pt x="4120" y="490"/>
                  </a:moveTo>
                  <a:lnTo>
                    <a:pt x="4100" y="502"/>
                  </a:lnTo>
                  <a:lnTo>
                    <a:pt x="4100" y="604"/>
                  </a:lnTo>
                  <a:lnTo>
                    <a:pt x="4120" y="604"/>
                  </a:lnTo>
                  <a:lnTo>
                    <a:pt x="4120" y="490"/>
                  </a:lnTo>
                  <a:close/>
                  <a:moveTo>
                    <a:pt x="4525" y="488"/>
                  </a:moveTo>
                  <a:lnTo>
                    <a:pt x="4527" y="601"/>
                  </a:lnTo>
                  <a:lnTo>
                    <a:pt x="4539" y="601"/>
                  </a:lnTo>
                  <a:lnTo>
                    <a:pt x="4539" y="499"/>
                  </a:lnTo>
                  <a:lnTo>
                    <a:pt x="4525" y="488"/>
                  </a:lnTo>
                  <a:close/>
                  <a:moveTo>
                    <a:pt x="4435" y="488"/>
                  </a:moveTo>
                  <a:lnTo>
                    <a:pt x="4412" y="499"/>
                  </a:lnTo>
                  <a:lnTo>
                    <a:pt x="4412" y="513"/>
                  </a:lnTo>
                  <a:lnTo>
                    <a:pt x="4414" y="601"/>
                  </a:lnTo>
                  <a:lnTo>
                    <a:pt x="4437" y="601"/>
                  </a:lnTo>
                  <a:lnTo>
                    <a:pt x="4435" y="488"/>
                  </a:lnTo>
                  <a:close/>
                  <a:moveTo>
                    <a:pt x="4211" y="488"/>
                  </a:moveTo>
                  <a:lnTo>
                    <a:pt x="4211" y="601"/>
                  </a:lnTo>
                  <a:lnTo>
                    <a:pt x="4227" y="601"/>
                  </a:lnTo>
                  <a:lnTo>
                    <a:pt x="4227" y="502"/>
                  </a:lnTo>
                  <a:lnTo>
                    <a:pt x="4211" y="488"/>
                  </a:lnTo>
                  <a:close/>
                  <a:moveTo>
                    <a:pt x="2236" y="0"/>
                  </a:moveTo>
                  <a:lnTo>
                    <a:pt x="2238" y="0"/>
                  </a:lnTo>
                  <a:lnTo>
                    <a:pt x="2238" y="3"/>
                  </a:lnTo>
                  <a:lnTo>
                    <a:pt x="2241" y="24"/>
                  </a:lnTo>
                  <a:lnTo>
                    <a:pt x="2241" y="147"/>
                  </a:lnTo>
                  <a:lnTo>
                    <a:pt x="2245" y="147"/>
                  </a:lnTo>
                  <a:lnTo>
                    <a:pt x="2245" y="151"/>
                  </a:lnTo>
                  <a:lnTo>
                    <a:pt x="2247" y="151"/>
                  </a:lnTo>
                  <a:lnTo>
                    <a:pt x="2250" y="160"/>
                  </a:lnTo>
                  <a:lnTo>
                    <a:pt x="2250" y="165"/>
                  </a:lnTo>
                  <a:lnTo>
                    <a:pt x="2247" y="174"/>
                  </a:lnTo>
                  <a:lnTo>
                    <a:pt x="2245" y="174"/>
                  </a:lnTo>
                  <a:lnTo>
                    <a:pt x="2245" y="198"/>
                  </a:lnTo>
                  <a:lnTo>
                    <a:pt x="2257" y="198"/>
                  </a:lnTo>
                  <a:lnTo>
                    <a:pt x="2257" y="325"/>
                  </a:lnTo>
                  <a:lnTo>
                    <a:pt x="2278" y="325"/>
                  </a:lnTo>
                  <a:lnTo>
                    <a:pt x="2278" y="397"/>
                  </a:lnTo>
                  <a:lnTo>
                    <a:pt x="2284" y="393"/>
                  </a:lnTo>
                  <a:lnTo>
                    <a:pt x="2291" y="395"/>
                  </a:lnTo>
                  <a:lnTo>
                    <a:pt x="2294" y="404"/>
                  </a:lnTo>
                  <a:lnTo>
                    <a:pt x="2294" y="406"/>
                  </a:lnTo>
                  <a:lnTo>
                    <a:pt x="2298" y="406"/>
                  </a:lnTo>
                  <a:lnTo>
                    <a:pt x="2298" y="497"/>
                  </a:lnTo>
                  <a:lnTo>
                    <a:pt x="2303" y="492"/>
                  </a:lnTo>
                  <a:lnTo>
                    <a:pt x="2310" y="495"/>
                  </a:lnTo>
                  <a:lnTo>
                    <a:pt x="2315" y="504"/>
                  </a:lnTo>
                  <a:lnTo>
                    <a:pt x="2319" y="504"/>
                  </a:lnTo>
                  <a:lnTo>
                    <a:pt x="2319" y="662"/>
                  </a:lnTo>
                  <a:lnTo>
                    <a:pt x="2349" y="662"/>
                  </a:lnTo>
                  <a:lnTo>
                    <a:pt x="2349" y="789"/>
                  </a:lnTo>
                  <a:lnTo>
                    <a:pt x="2345" y="789"/>
                  </a:lnTo>
                  <a:lnTo>
                    <a:pt x="2345" y="1418"/>
                  </a:lnTo>
                  <a:lnTo>
                    <a:pt x="2409" y="1423"/>
                  </a:lnTo>
                  <a:lnTo>
                    <a:pt x="2409" y="1507"/>
                  </a:lnTo>
                  <a:lnTo>
                    <a:pt x="2442" y="1507"/>
                  </a:lnTo>
                  <a:lnTo>
                    <a:pt x="2442" y="954"/>
                  </a:lnTo>
                  <a:lnTo>
                    <a:pt x="2444" y="952"/>
                  </a:lnTo>
                  <a:lnTo>
                    <a:pt x="2444" y="938"/>
                  </a:lnTo>
                  <a:lnTo>
                    <a:pt x="2446" y="938"/>
                  </a:lnTo>
                  <a:lnTo>
                    <a:pt x="2456" y="940"/>
                  </a:lnTo>
                  <a:lnTo>
                    <a:pt x="2486" y="940"/>
                  </a:lnTo>
                  <a:lnTo>
                    <a:pt x="2490" y="943"/>
                  </a:lnTo>
                  <a:lnTo>
                    <a:pt x="2493" y="940"/>
                  </a:lnTo>
                  <a:lnTo>
                    <a:pt x="2500" y="940"/>
                  </a:lnTo>
                  <a:lnTo>
                    <a:pt x="2500" y="938"/>
                  </a:lnTo>
                  <a:lnTo>
                    <a:pt x="2541" y="931"/>
                  </a:lnTo>
                  <a:lnTo>
                    <a:pt x="2541" y="938"/>
                  </a:lnTo>
                  <a:lnTo>
                    <a:pt x="2511" y="940"/>
                  </a:lnTo>
                  <a:lnTo>
                    <a:pt x="2537" y="943"/>
                  </a:lnTo>
                  <a:lnTo>
                    <a:pt x="2537" y="940"/>
                  </a:lnTo>
                  <a:lnTo>
                    <a:pt x="2604" y="940"/>
                  </a:lnTo>
                  <a:lnTo>
                    <a:pt x="2613" y="943"/>
                  </a:lnTo>
                  <a:lnTo>
                    <a:pt x="2661" y="943"/>
                  </a:lnTo>
                  <a:lnTo>
                    <a:pt x="2638" y="938"/>
                  </a:lnTo>
                  <a:lnTo>
                    <a:pt x="2638" y="933"/>
                  </a:lnTo>
                  <a:lnTo>
                    <a:pt x="2675" y="940"/>
                  </a:lnTo>
                  <a:lnTo>
                    <a:pt x="2673" y="943"/>
                  </a:lnTo>
                  <a:lnTo>
                    <a:pt x="2675" y="943"/>
                  </a:lnTo>
                  <a:lnTo>
                    <a:pt x="2703" y="945"/>
                  </a:lnTo>
                  <a:lnTo>
                    <a:pt x="2703" y="947"/>
                  </a:lnTo>
                  <a:lnTo>
                    <a:pt x="2721" y="943"/>
                  </a:lnTo>
                  <a:lnTo>
                    <a:pt x="2724" y="943"/>
                  </a:lnTo>
                  <a:lnTo>
                    <a:pt x="2724" y="956"/>
                  </a:lnTo>
                  <a:lnTo>
                    <a:pt x="2726" y="959"/>
                  </a:lnTo>
                  <a:lnTo>
                    <a:pt x="2721" y="1397"/>
                  </a:lnTo>
                  <a:lnTo>
                    <a:pt x="2721" y="1435"/>
                  </a:lnTo>
                  <a:lnTo>
                    <a:pt x="2724" y="1435"/>
                  </a:lnTo>
                  <a:lnTo>
                    <a:pt x="2728" y="1532"/>
                  </a:lnTo>
                  <a:lnTo>
                    <a:pt x="2749" y="1534"/>
                  </a:lnTo>
                  <a:lnTo>
                    <a:pt x="2749" y="1558"/>
                  </a:lnTo>
                  <a:lnTo>
                    <a:pt x="2768" y="1558"/>
                  </a:lnTo>
                  <a:lnTo>
                    <a:pt x="2768" y="1560"/>
                  </a:lnTo>
                  <a:lnTo>
                    <a:pt x="2749" y="1560"/>
                  </a:lnTo>
                  <a:lnTo>
                    <a:pt x="2747" y="1572"/>
                  </a:lnTo>
                  <a:lnTo>
                    <a:pt x="2772" y="1572"/>
                  </a:lnTo>
                  <a:lnTo>
                    <a:pt x="2772" y="1569"/>
                  </a:lnTo>
                  <a:lnTo>
                    <a:pt x="2842" y="1569"/>
                  </a:lnTo>
                  <a:lnTo>
                    <a:pt x="2849" y="1567"/>
                  </a:lnTo>
                  <a:lnTo>
                    <a:pt x="2856" y="1567"/>
                  </a:lnTo>
                  <a:lnTo>
                    <a:pt x="2916" y="1449"/>
                  </a:lnTo>
                  <a:lnTo>
                    <a:pt x="2943" y="1381"/>
                  </a:lnTo>
                  <a:lnTo>
                    <a:pt x="2962" y="1321"/>
                  </a:lnTo>
                  <a:lnTo>
                    <a:pt x="2974" y="1265"/>
                  </a:lnTo>
                  <a:lnTo>
                    <a:pt x="2985" y="1172"/>
                  </a:lnTo>
                  <a:lnTo>
                    <a:pt x="2990" y="1098"/>
                  </a:lnTo>
                  <a:lnTo>
                    <a:pt x="2990" y="1075"/>
                  </a:lnTo>
                  <a:lnTo>
                    <a:pt x="2971" y="1075"/>
                  </a:lnTo>
                  <a:lnTo>
                    <a:pt x="2969" y="1066"/>
                  </a:lnTo>
                  <a:lnTo>
                    <a:pt x="2964" y="1017"/>
                  </a:lnTo>
                  <a:lnTo>
                    <a:pt x="2978" y="1015"/>
                  </a:lnTo>
                  <a:lnTo>
                    <a:pt x="2999" y="1015"/>
                  </a:lnTo>
                  <a:lnTo>
                    <a:pt x="3004" y="878"/>
                  </a:lnTo>
                  <a:lnTo>
                    <a:pt x="3011" y="750"/>
                  </a:lnTo>
                  <a:lnTo>
                    <a:pt x="3017" y="608"/>
                  </a:lnTo>
                  <a:lnTo>
                    <a:pt x="3011" y="606"/>
                  </a:lnTo>
                  <a:lnTo>
                    <a:pt x="3006" y="604"/>
                  </a:lnTo>
                  <a:lnTo>
                    <a:pt x="3004" y="601"/>
                  </a:lnTo>
                  <a:lnTo>
                    <a:pt x="3001" y="601"/>
                  </a:lnTo>
                  <a:lnTo>
                    <a:pt x="3001" y="592"/>
                  </a:lnTo>
                  <a:lnTo>
                    <a:pt x="3004" y="590"/>
                  </a:lnTo>
                  <a:lnTo>
                    <a:pt x="3008" y="590"/>
                  </a:lnTo>
                  <a:lnTo>
                    <a:pt x="3013" y="587"/>
                  </a:lnTo>
                  <a:lnTo>
                    <a:pt x="3020" y="587"/>
                  </a:lnTo>
                  <a:lnTo>
                    <a:pt x="3020" y="550"/>
                  </a:lnTo>
                  <a:lnTo>
                    <a:pt x="3015" y="548"/>
                  </a:lnTo>
                  <a:lnTo>
                    <a:pt x="3013" y="548"/>
                  </a:lnTo>
                  <a:lnTo>
                    <a:pt x="3008" y="543"/>
                  </a:lnTo>
                  <a:lnTo>
                    <a:pt x="3008" y="532"/>
                  </a:lnTo>
                  <a:lnTo>
                    <a:pt x="3006" y="532"/>
                  </a:lnTo>
                  <a:lnTo>
                    <a:pt x="3004" y="529"/>
                  </a:lnTo>
                  <a:lnTo>
                    <a:pt x="3004" y="483"/>
                  </a:lnTo>
                  <a:lnTo>
                    <a:pt x="3008" y="478"/>
                  </a:lnTo>
                  <a:lnTo>
                    <a:pt x="3022" y="474"/>
                  </a:lnTo>
                  <a:lnTo>
                    <a:pt x="3029" y="474"/>
                  </a:lnTo>
                  <a:lnTo>
                    <a:pt x="3031" y="318"/>
                  </a:lnTo>
                  <a:lnTo>
                    <a:pt x="3034" y="235"/>
                  </a:lnTo>
                  <a:lnTo>
                    <a:pt x="3038" y="232"/>
                  </a:lnTo>
                  <a:lnTo>
                    <a:pt x="3041" y="156"/>
                  </a:lnTo>
                  <a:lnTo>
                    <a:pt x="3041" y="232"/>
                  </a:lnTo>
                  <a:lnTo>
                    <a:pt x="3045" y="235"/>
                  </a:lnTo>
                  <a:lnTo>
                    <a:pt x="3045" y="321"/>
                  </a:lnTo>
                  <a:lnTo>
                    <a:pt x="3048" y="474"/>
                  </a:lnTo>
                  <a:lnTo>
                    <a:pt x="3057" y="476"/>
                  </a:lnTo>
                  <a:lnTo>
                    <a:pt x="3064" y="478"/>
                  </a:lnTo>
                  <a:lnTo>
                    <a:pt x="3068" y="478"/>
                  </a:lnTo>
                  <a:lnTo>
                    <a:pt x="3071" y="481"/>
                  </a:lnTo>
                  <a:lnTo>
                    <a:pt x="3071" y="529"/>
                  </a:lnTo>
                  <a:lnTo>
                    <a:pt x="3068" y="532"/>
                  </a:lnTo>
                  <a:lnTo>
                    <a:pt x="3066" y="532"/>
                  </a:lnTo>
                  <a:lnTo>
                    <a:pt x="3064" y="534"/>
                  </a:lnTo>
                  <a:lnTo>
                    <a:pt x="3064" y="548"/>
                  </a:lnTo>
                  <a:lnTo>
                    <a:pt x="3059" y="548"/>
                  </a:lnTo>
                  <a:lnTo>
                    <a:pt x="3054" y="550"/>
                  </a:lnTo>
                  <a:lnTo>
                    <a:pt x="3054" y="587"/>
                  </a:lnTo>
                  <a:lnTo>
                    <a:pt x="3061" y="590"/>
                  </a:lnTo>
                  <a:lnTo>
                    <a:pt x="3066" y="590"/>
                  </a:lnTo>
                  <a:lnTo>
                    <a:pt x="3071" y="594"/>
                  </a:lnTo>
                  <a:lnTo>
                    <a:pt x="3071" y="601"/>
                  </a:lnTo>
                  <a:lnTo>
                    <a:pt x="3068" y="604"/>
                  </a:lnTo>
                  <a:lnTo>
                    <a:pt x="3059" y="608"/>
                  </a:lnTo>
                  <a:lnTo>
                    <a:pt x="3054" y="608"/>
                  </a:lnTo>
                  <a:lnTo>
                    <a:pt x="3054" y="613"/>
                  </a:lnTo>
                  <a:lnTo>
                    <a:pt x="3059" y="759"/>
                  </a:lnTo>
                  <a:lnTo>
                    <a:pt x="3068" y="1015"/>
                  </a:lnTo>
                  <a:lnTo>
                    <a:pt x="3085" y="1015"/>
                  </a:lnTo>
                  <a:lnTo>
                    <a:pt x="3098" y="1017"/>
                  </a:lnTo>
                  <a:lnTo>
                    <a:pt x="3098" y="1026"/>
                  </a:lnTo>
                  <a:lnTo>
                    <a:pt x="3096" y="1075"/>
                  </a:lnTo>
                  <a:lnTo>
                    <a:pt x="3075" y="1075"/>
                  </a:lnTo>
                  <a:lnTo>
                    <a:pt x="3075" y="1105"/>
                  </a:lnTo>
                  <a:lnTo>
                    <a:pt x="3078" y="1177"/>
                  </a:lnTo>
                  <a:lnTo>
                    <a:pt x="3087" y="1270"/>
                  </a:lnTo>
                  <a:lnTo>
                    <a:pt x="3098" y="1321"/>
                  </a:lnTo>
                  <a:lnTo>
                    <a:pt x="3115" y="1381"/>
                  </a:lnTo>
                  <a:lnTo>
                    <a:pt x="3138" y="1449"/>
                  </a:lnTo>
                  <a:lnTo>
                    <a:pt x="3193" y="1565"/>
                  </a:lnTo>
                  <a:lnTo>
                    <a:pt x="3214" y="1565"/>
                  </a:lnTo>
                  <a:lnTo>
                    <a:pt x="3221" y="1576"/>
                  </a:lnTo>
                  <a:lnTo>
                    <a:pt x="3221" y="1623"/>
                  </a:lnTo>
                  <a:lnTo>
                    <a:pt x="3256" y="1623"/>
                  </a:lnTo>
                  <a:lnTo>
                    <a:pt x="3258" y="1483"/>
                  </a:lnTo>
                  <a:lnTo>
                    <a:pt x="3265" y="1063"/>
                  </a:lnTo>
                  <a:lnTo>
                    <a:pt x="3267" y="1063"/>
                  </a:lnTo>
                  <a:lnTo>
                    <a:pt x="3267" y="956"/>
                  </a:lnTo>
                  <a:lnTo>
                    <a:pt x="3272" y="956"/>
                  </a:lnTo>
                  <a:lnTo>
                    <a:pt x="3272" y="859"/>
                  </a:lnTo>
                  <a:lnTo>
                    <a:pt x="3353" y="840"/>
                  </a:lnTo>
                  <a:lnTo>
                    <a:pt x="3369" y="843"/>
                  </a:lnTo>
                  <a:lnTo>
                    <a:pt x="3380" y="840"/>
                  </a:lnTo>
                  <a:lnTo>
                    <a:pt x="3487" y="859"/>
                  </a:lnTo>
                  <a:lnTo>
                    <a:pt x="3487" y="864"/>
                  </a:lnTo>
                  <a:lnTo>
                    <a:pt x="3489" y="864"/>
                  </a:lnTo>
                  <a:lnTo>
                    <a:pt x="3489" y="945"/>
                  </a:lnTo>
                  <a:lnTo>
                    <a:pt x="3491" y="945"/>
                  </a:lnTo>
                  <a:lnTo>
                    <a:pt x="3505" y="943"/>
                  </a:lnTo>
                  <a:lnTo>
                    <a:pt x="3612" y="959"/>
                  </a:lnTo>
                  <a:lnTo>
                    <a:pt x="3612" y="963"/>
                  </a:lnTo>
                  <a:lnTo>
                    <a:pt x="3614" y="963"/>
                  </a:lnTo>
                  <a:lnTo>
                    <a:pt x="3612" y="1045"/>
                  </a:lnTo>
                  <a:lnTo>
                    <a:pt x="3619" y="1047"/>
                  </a:lnTo>
                  <a:lnTo>
                    <a:pt x="3630" y="1045"/>
                  </a:lnTo>
                  <a:lnTo>
                    <a:pt x="3732" y="1059"/>
                  </a:lnTo>
                  <a:lnTo>
                    <a:pt x="3732" y="1061"/>
                  </a:lnTo>
                  <a:lnTo>
                    <a:pt x="3734" y="1061"/>
                  </a:lnTo>
                  <a:lnTo>
                    <a:pt x="3734" y="1520"/>
                  </a:lnTo>
                  <a:lnTo>
                    <a:pt x="4012" y="1520"/>
                  </a:lnTo>
                  <a:lnTo>
                    <a:pt x="4014" y="1504"/>
                  </a:lnTo>
                  <a:lnTo>
                    <a:pt x="4014" y="1493"/>
                  </a:lnTo>
                  <a:lnTo>
                    <a:pt x="4053" y="1493"/>
                  </a:lnTo>
                  <a:lnTo>
                    <a:pt x="4053" y="1483"/>
                  </a:lnTo>
                  <a:lnTo>
                    <a:pt x="4070" y="1483"/>
                  </a:lnTo>
                  <a:lnTo>
                    <a:pt x="4070" y="924"/>
                  </a:lnTo>
                  <a:lnTo>
                    <a:pt x="4067" y="741"/>
                  </a:lnTo>
                  <a:lnTo>
                    <a:pt x="4067" y="476"/>
                  </a:lnTo>
                  <a:lnTo>
                    <a:pt x="4150" y="453"/>
                  </a:lnTo>
                  <a:lnTo>
                    <a:pt x="4167" y="458"/>
                  </a:lnTo>
                  <a:lnTo>
                    <a:pt x="4181" y="453"/>
                  </a:lnTo>
                  <a:lnTo>
                    <a:pt x="4259" y="476"/>
                  </a:lnTo>
                  <a:lnTo>
                    <a:pt x="4261" y="724"/>
                  </a:lnTo>
                  <a:lnTo>
                    <a:pt x="4264" y="903"/>
                  </a:lnTo>
                  <a:lnTo>
                    <a:pt x="4382" y="903"/>
                  </a:lnTo>
                  <a:lnTo>
                    <a:pt x="4379" y="738"/>
                  </a:lnTo>
                  <a:lnTo>
                    <a:pt x="4382" y="734"/>
                  </a:lnTo>
                  <a:lnTo>
                    <a:pt x="4379" y="483"/>
                  </a:lnTo>
                  <a:lnTo>
                    <a:pt x="4382" y="483"/>
                  </a:lnTo>
                  <a:lnTo>
                    <a:pt x="4382" y="474"/>
                  </a:lnTo>
                  <a:lnTo>
                    <a:pt x="4472" y="451"/>
                  </a:lnTo>
                  <a:lnTo>
                    <a:pt x="4483" y="455"/>
                  </a:lnTo>
                  <a:lnTo>
                    <a:pt x="4502" y="451"/>
                  </a:lnTo>
                  <a:lnTo>
                    <a:pt x="4571" y="474"/>
                  </a:lnTo>
                  <a:lnTo>
                    <a:pt x="4576" y="722"/>
                  </a:lnTo>
                  <a:lnTo>
                    <a:pt x="4578" y="722"/>
                  </a:lnTo>
                  <a:lnTo>
                    <a:pt x="4583" y="908"/>
                  </a:lnTo>
                  <a:lnTo>
                    <a:pt x="4585" y="908"/>
                  </a:lnTo>
                  <a:lnTo>
                    <a:pt x="4592" y="1388"/>
                  </a:lnTo>
                  <a:lnTo>
                    <a:pt x="4594" y="1469"/>
                  </a:lnTo>
                  <a:lnTo>
                    <a:pt x="4666" y="1469"/>
                  </a:lnTo>
                  <a:lnTo>
                    <a:pt x="4675" y="1479"/>
                  </a:lnTo>
                  <a:lnTo>
                    <a:pt x="4675" y="1483"/>
                  </a:lnTo>
                  <a:lnTo>
                    <a:pt x="4705" y="1483"/>
                  </a:lnTo>
                  <a:lnTo>
                    <a:pt x="4705" y="1486"/>
                  </a:lnTo>
                  <a:lnTo>
                    <a:pt x="4761" y="1446"/>
                  </a:lnTo>
                  <a:lnTo>
                    <a:pt x="4761" y="1418"/>
                  </a:lnTo>
                  <a:lnTo>
                    <a:pt x="4710" y="1356"/>
                  </a:lnTo>
                  <a:lnTo>
                    <a:pt x="4745" y="1356"/>
                  </a:lnTo>
                  <a:lnTo>
                    <a:pt x="4745" y="1339"/>
                  </a:lnTo>
                  <a:lnTo>
                    <a:pt x="4761" y="1346"/>
                  </a:lnTo>
                  <a:lnTo>
                    <a:pt x="4772" y="1335"/>
                  </a:lnTo>
                  <a:lnTo>
                    <a:pt x="4777" y="1351"/>
                  </a:lnTo>
                  <a:lnTo>
                    <a:pt x="4775" y="1356"/>
                  </a:lnTo>
                  <a:lnTo>
                    <a:pt x="4814" y="1356"/>
                  </a:lnTo>
                  <a:lnTo>
                    <a:pt x="4814" y="1351"/>
                  </a:lnTo>
                  <a:lnTo>
                    <a:pt x="4840" y="1351"/>
                  </a:lnTo>
                  <a:lnTo>
                    <a:pt x="4840" y="1298"/>
                  </a:lnTo>
                  <a:lnTo>
                    <a:pt x="4893" y="1298"/>
                  </a:lnTo>
                  <a:lnTo>
                    <a:pt x="4895" y="1309"/>
                  </a:lnTo>
                  <a:lnTo>
                    <a:pt x="4895" y="1330"/>
                  </a:lnTo>
                  <a:lnTo>
                    <a:pt x="4987" y="1332"/>
                  </a:lnTo>
                  <a:lnTo>
                    <a:pt x="4990" y="1330"/>
                  </a:lnTo>
                  <a:lnTo>
                    <a:pt x="4990" y="1332"/>
                  </a:lnTo>
                  <a:lnTo>
                    <a:pt x="5082" y="1332"/>
                  </a:lnTo>
                  <a:lnTo>
                    <a:pt x="5082" y="1309"/>
                  </a:lnTo>
                  <a:lnTo>
                    <a:pt x="5087" y="1298"/>
                  </a:lnTo>
                  <a:lnTo>
                    <a:pt x="5140" y="1298"/>
                  </a:lnTo>
                  <a:lnTo>
                    <a:pt x="5140" y="1351"/>
                  </a:lnTo>
                  <a:lnTo>
                    <a:pt x="5166" y="1351"/>
                  </a:lnTo>
                  <a:lnTo>
                    <a:pt x="5166" y="1356"/>
                  </a:lnTo>
                  <a:lnTo>
                    <a:pt x="5203" y="1356"/>
                  </a:lnTo>
                  <a:lnTo>
                    <a:pt x="5203" y="1351"/>
                  </a:lnTo>
                  <a:lnTo>
                    <a:pt x="5207" y="1335"/>
                  </a:lnTo>
                  <a:lnTo>
                    <a:pt x="5219" y="1346"/>
                  </a:lnTo>
                  <a:lnTo>
                    <a:pt x="5235" y="1342"/>
                  </a:lnTo>
                  <a:lnTo>
                    <a:pt x="5235" y="1356"/>
                  </a:lnTo>
                  <a:lnTo>
                    <a:pt x="5270" y="1356"/>
                  </a:lnTo>
                  <a:lnTo>
                    <a:pt x="5149" y="1502"/>
                  </a:lnTo>
                  <a:lnTo>
                    <a:pt x="5154" y="1502"/>
                  </a:lnTo>
                  <a:lnTo>
                    <a:pt x="5156" y="1618"/>
                  </a:lnTo>
                  <a:lnTo>
                    <a:pt x="5159" y="1618"/>
                  </a:lnTo>
                  <a:lnTo>
                    <a:pt x="5159" y="1592"/>
                  </a:lnTo>
                  <a:lnTo>
                    <a:pt x="5163" y="1590"/>
                  </a:lnTo>
                  <a:lnTo>
                    <a:pt x="5214" y="1590"/>
                  </a:lnTo>
                  <a:lnTo>
                    <a:pt x="5214" y="1572"/>
                  </a:lnTo>
                  <a:lnTo>
                    <a:pt x="5219" y="1569"/>
                  </a:lnTo>
                  <a:lnTo>
                    <a:pt x="5258" y="1569"/>
                  </a:lnTo>
                  <a:lnTo>
                    <a:pt x="5258" y="1599"/>
                  </a:lnTo>
                  <a:lnTo>
                    <a:pt x="5274" y="1597"/>
                  </a:lnTo>
                  <a:lnTo>
                    <a:pt x="5277" y="1351"/>
                  </a:lnTo>
                  <a:lnTo>
                    <a:pt x="5281" y="1351"/>
                  </a:lnTo>
                  <a:lnTo>
                    <a:pt x="5281" y="1307"/>
                  </a:lnTo>
                  <a:lnTo>
                    <a:pt x="5404" y="1307"/>
                  </a:lnTo>
                  <a:lnTo>
                    <a:pt x="5408" y="1326"/>
                  </a:lnTo>
                  <a:lnTo>
                    <a:pt x="5408" y="1353"/>
                  </a:lnTo>
                  <a:lnTo>
                    <a:pt x="5448" y="1353"/>
                  </a:lnTo>
                  <a:lnTo>
                    <a:pt x="5448" y="1349"/>
                  </a:lnTo>
                  <a:lnTo>
                    <a:pt x="5450" y="1342"/>
                  </a:lnTo>
                  <a:lnTo>
                    <a:pt x="5452" y="1337"/>
                  </a:lnTo>
                  <a:lnTo>
                    <a:pt x="5459" y="1328"/>
                  </a:lnTo>
                  <a:lnTo>
                    <a:pt x="5466" y="1321"/>
                  </a:lnTo>
                  <a:lnTo>
                    <a:pt x="5478" y="1319"/>
                  </a:lnTo>
                  <a:lnTo>
                    <a:pt x="5482" y="1319"/>
                  </a:lnTo>
                  <a:lnTo>
                    <a:pt x="5487" y="1316"/>
                  </a:lnTo>
                  <a:lnTo>
                    <a:pt x="5492" y="1319"/>
                  </a:lnTo>
                  <a:lnTo>
                    <a:pt x="5498" y="1319"/>
                  </a:lnTo>
                  <a:lnTo>
                    <a:pt x="5508" y="1321"/>
                  </a:lnTo>
                  <a:lnTo>
                    <a:pt x="5508" y="1323"/>
                  </a:lnTo>
                  <a:lnTo>
                    <a:pt x="5517" y="1330"/>
                  </a:lnTo>
                  <a:lnTo>
                    <a:pt x="5524" y="1337"/>
                  </a:lnTo>
                  <a:lnTo>
                    <a:pt x="5526" y="1342"/>
                  </a:lnTo>
                  <a:lnTo>
                    <a:pt x="5526" y="1349"/>
                  </a:lnTo>
                  <a:lnTo>
                    <a:pt x="5529" y="1356"/>
                  </a:lnTo>
                  <a:lnTo>
                    <a:pt x="5586" y="1356"/>
                  </a:lnTo>
                  <a:lnTo>
                    <a:pt x="5586" y="1335"/>
                  </a:lnTo>
                  <a:lnTo>
                    <a:pt x="5591" y="1335"/>
                  </a:lnTo>
                  <a:lnTo>
                    <a:pt x="5591" y="1330"/>
                  </a:lnTo>
                  <a:lnTo>
                    <a:pt x="5603" y="1330"/>
                  </a:lnTo>
                  <a:lnTo>
                    <a:pt x="5603" y="1335"/>
                  </a:lnTo>
                  <a:lnTo>
                    <a:pt x="5609" y="1335"/>
                  </a:lnTo>
                  <a:lnTo>
                    <a:pt x="5609" y="1356"/>
                  </a:lnTo>
                  <a:lnTo>
                    <a:pt x="5614" y="1356"/>
                  </a:lnTo>
                  <a:lnTo>
                    <a:pt x="5614" y="1349"/>
                  </a:lnTo>
                  <a:lnTo>
                    <a:pt x="5628" y="1349"/>
                  </a:lnTo>
                  <a:lnTo>
                    <a:pt x="5628" y="1356"/>
                  </a:lnTo>
                  <a:lnTo>
                    <a:pt x="5670" y="1356"/>
                  </a:lnTo>
                  <a:lnTo>
                    <a:pt x="5670" y="1346"/>
                  </a:lnTo>
                  <a:lnTo>
                    <a:pt x="5679" y="1337"/>
                  </a:lnTo>
                  <a:lnTo>
                    <a:pt x="5864" y="1339"/>
                  </a:lnTo>
                  <a:lnTo>
                    <a:pt x="5864" y="1356"/>
                  </a:lnTo>
                  <a:lnTo>
                    <a:pt x="5866" y="1534"/>
                  </a:lnTo>
                  <a:lnTo>
                    <a:pt x="5866" y="1592"/>
                  </a:lnTo>
                  <a:lnTo>
                    <a:pt x="5875" y="1592"/>
                  </a:lnTo>
                  <a:lnTo>
                    <a:pt x="5887" y="1595"/>
                  </a:lnTo>
                  <a:lnTo>
                    <a:pt x="5889" y="1595"/>
                  </a:lnTo>
                  <a:lnTo>
                    <a:pt x="5896" y="1119"/>
                  </a:lnTo>
                  <a:lnTo>
                    <a:pt x="5956" y="1119"/>
                  </a:lnTo>
                  <a:lnTo>
                    <a:pt x="5956" y="1114"/>
                  </a:lnTo>
                  <a:lnTo>
                    <a:pt x="6030" y="1117"/>
                  </a:lnTo>
                  <a:lnTo>
                    <a:pt x="6030" y="1119"/>
                  </a:lnTo>
                  <a:lnTo>
                    <a:pt x="6058" y="1119"/>
                  </a:lnTo>
                  <a:lnTo>
                    <a:pt x="6063" y="1110"/>
                  </a:lnTo>
                  <a:lnTo>
                    <a:pt x="6083" y="1110"/>
                  </a:lnTo>
                  <a:lnTo>
                    <a:pt x="6086" y="1112"/>
                  </a:lnTo>
                  <a:lnTo>
                    <a:pt x="6086" y="1128"/>
                  </a:lnTo>
                  <a:lnTo>
                    <a:pt x="6095" y="1170"/>
                  </a:lnTo>
                  <a:lnTo>
                    <a:pt x="6093" y="1620"/>
                  </a:lnTo>
                  <a:lnTo>
                    <a:pt x="6252" y="1620"/>
                  </a:lnTo>
                  <a:lnTo>
                    <a:pt x="6250" y="1177"/>
                  </a:lnTo>
                  <a:lnTo>
                    <a:pt x="6252" y="1172"/>
                  </a:lnTo>
                  <a:lnTo>
                    <a:pt x="6257" y="1138"/>
                  </a:lnTo>
                  <a:lnTo>
                    <a:pt x="6312" y="1138"/>
                  </a:lnTo>
                  <a:lnTo>
                    <a:pt x="6315" y="1133"/>
                  </a:lnTo>
                  <a:lnTo>
                    <a:pt x="6375" y="1133"/>
                  </a:lnTo>
                  <a:lnTo>
                    <a:pt x="6377" y="1128"/>
                  </a:lnTo>
                  <a:lnTo>
                    <a:pt x="6440" y="1131"/>
                  </a:lnTo>
                  <a:lnTo>
                    <a:pt x="6442" y="1500"/>
                  </a:lnTo>
                  <a:lnTo>
                    <a:pt x="6474" y="1469"/>
                  </a:lnTo>
                  <a:lnTo>
                    <a:pt x="6472" y="1397"/>
                  </a:lnTo>
                  <a:lnTo>
                    <a:pt x="6516" y="1353"/>
                  </a:lnTo>
                  <a:lnTo>
                    <a:pt x="6516" y="1284"/>
                  </a:lnTo>
                  <a:lnTo>
                    <a:pt x="6576" y="1226"/>
                  </a:lnTo>
                  <a:lnTo>
                    <a:pt x="6576" y="1244"/>
                  </a:lnTo>
                  <a:lnTo>
                    <a:pt x="6581" y="1244"/>
                  </a:lnTo>
                  <a:lnTo>
                    <a:pt x="6581" y="1242"/>
                  </a:lnTo>
                  <a:lnTo>
                    <a:pt x="6618" y="1281"/>
                  </a:lnTo>
                  <a:lnTo>
                    <a:pt x="6618" y="1356"/>
                  </a:lnTo>
                  <a:lnTo>
                    <a:pt x="6645" y="1384"/>
                  </a:lnTo>
                  <a:lnTo>
                    <a:pt x="6645" y="1486"/>
                  </a:lnTo>
                  <a:lnTo>
                    <a:pt x="6675" y="1513"/>
                  </a:lnTo>
                  <a:lnTo>
                    <a:pt x="6673" y="1616"/>
                  </a:lnTo>
                  <a:lnTo>
                    <a:pt x="6673" y="1623"/>
                  </a:lnTo>
                  <a:lnTo>
                    <a:pt x="6738" y="1623"/>
                  </a:lnTo>
                  <a:lnTo>
                    <a:pt x="6768" y="1609"/>
                  </a:lnTo>
                  <a:lnTo>
                    <a:pt x="6782" y="1609"/>
                  </a:lnTo>
                  <a:lnTo>
                    <a:pt x="6826" y="1590"/>
                  </a:lnTo>
                  <a:lnTo>
                    <a:pt x="6828" y="1588"/>
                  </a:lnTo>
                  <a:lnTo>
                    <a:pt x="6847" y="1588"/>
                  </a:lnTo>
                  <a:lnTo>
                    <a:pt x="6847" y="1574"/>
                  </a:lnTo>
                  <a:lnTo>
                    <a:pt x="6812" y="1555"/>
                  </a:lnTo>
                  <a:lnTo>
                    <a:pt x="6816" y="1546"/>
                  </a:lnTo>
                  <a:lnTo>
                    <a:pt x="6814" y="1546"/>
                  </a:lnTo>
                  <a:lnTo>
                    <a:pt x="6819" y="1541"/>
                  </a:lnTo>
                  <a:lnTo>
                    <a:pt x="6819" y="1539"/>
                  </a:lnTo>
                  <a:lnTo>
                    <a:pt x="6816" y="1539"/>
                  </a:lnTo>
                  <a:lnTo>
                    <a:pt x="6819" y="1537"/>
                  </a:lnTo>
                  <a:lnTo>
                    <a:pt x="6819" y="1534"/>
                  </a:lnTo>
                  <a:lnTo>
                    <a:pt x="6814" y="1532"/>
                  </a:lnTo>
                  <a:lnTo>
                    <a:pt x="6800" y="1530"/>
                  </a:lnTo>
                  <a:lnTo>
                    <a:pt x="6796" y="1518"/>
                  </a:lnTo>
                  <a:lnTo>
                    <a:pt x="6798" y="1518"/>
                  </a:lnTo>
                  <a:lnTo>
                    <a:pt x="6798" y="1495"/>
                  </a:lnTo>
                  <a:lnTo>
                    <a:pt x="6796" y="1490"/>
                  </a:lnTo>
                  <a:lnTo>
                    <a:pt x="6796" y="1486"/>
                  </a:lnTo>
                  <a:lnTo>
                    <a:pt x="6812" y="1486"/>
                  </a:lnTo>
                  <a:lnTo>
                    <a:pt x="6810" y="1479"/>
                  </a:lnTo>
                  <a:lnTo>
                    <a:pt x="6863" y="1479"/>
                  </a:lnTo>
                  <a:lnTo>
                    <a:pt x="6867" y="1476"/>
                  </a:lnTo>
                  <a:lnTo>
                    <a:pt x="6900" y="1474"/>
                  </a:lnTo>
                  <a:lnTo>
                    <a:pt x="6923" y="1472"/>
                  </a:lnTo>
                  <a:lnTo>
                    <a:pt x="6932" y="1472"/>
                  </a:lnTo>
                  <a:lnTo>
                    <a:pt x="6988" y="1458"/>
                  </a:lnTo>
                  <a:lnTo>
                    <a:pt x="7013" y="1451"/>
                  </a:lnTo>
                  <a:lnTo>
                    <a:pt x="7027" y="1444"/>
                  </a:lnTo>
                  <a:lnTo>
                    <a:pt x="7036" y="1442"/>
                  </a:lnTo>
                  <a:lnTo>
                    <a:pt x="7057" y="1432"/>
                  </a:lnTo>
                  <a:lnTo>
                    <a:pt x="7073" y="1423"/>
                  </a:lnTo>
                  <a:lnTo>
                    <a:pt x="7078" y="1421"/>
                  </a:lnTo>
                  <a:lnTo>
                    <a:pt x="7094" y="1411"/>
                  </a:lnTo>
                  <a:lnTo>
                    <a:pt x="7094" y="1397"/>
                  </a:lnTo>
                  <a:lnTo>
                    <a:pt x="7099" y="1393"/>
                  </a:lnTo>
                  <a:lnTo>
                    <a:pt x="7099" y="1388"/>
                  </a:lnTo>
                  <a:lnTo>
                    <a:pt x="7101" y="1388"/>
                  </a:lnTo>
                  <a:lnTo>
                    <a:pt x="7101" y="1386"/>
                  </a:lnTo>
                  <a:lnTo>
                    <a:pt x="7103" y="1384"/>
                  </a:lnTo>
                  <a:lnTo>
                    <a:pt x="7106" y="1384"/>
                  </a:lnTo>
                  <a:lnTo>
                    <a:pt x="7108" y="1381"/>
                  </a:lnTo>
                  <a:lnTo>
                    <a:pt x="7115" y="1381"/>
                  </a:lnTo>
                  <a:lnTo>
                    <a:pt x="7115" y="1379"/>
                  </a:lnTo>
                  <a:lnTo>
                    <a:pt x="7117" y="1379"/>
                  </a:lnTo>
                  <a:lnTo>
                    <a:pt x="7117" y="1381"/>
                  </a:lnTo>
                  <a:lnTo>
                    <a:pt x="7124" y="1381"/>
                  </a:lnTo>
                  <a:lnTo>
                    <a:pt x="7126" y="1384"/>
                  </a:lnTo>
                  <a:lnTo>
                    <a:pt x="7129" y="1384"/>
                  </a:lnTo>
                  <a:lnTo>
                    <a:pt x="7129" y="1386"/>
                  </a:lnTo>
                  <a:lnTo>
                    <a:pt x="7131" y="1386"/>
                  </a:lnTo>
                  <a:lnTo>
                    <a:pt x="7131" y="1388"/>
                  </a:lnTo>
                  <a:lnTo>
                    <a:pt x="7133" y="1388"/>
                  </a:lnTo>
                  <a:lnTo>
                    <a:pt x="7133" y="1393"/>
                  </a:lnTo>
                  <a:lnTo>
                    <a:pt x="7138" y="1395"/>
                  </a:lnTo>
                  <a:lnTo>
                    <a:pt x="7138" y="1411"/>
                  </a:lnTo>
                  <a:lnTo>
                    <a:pt x="7140" y="1411"/>
                  </a:lnTo>
                  <a:lnTo>
                    <a:pt x="7163" y="1428"/>
                  </a:lnTo>
                  <a:lnTo>
                    <a:pt x="7170" y="1430"/>
                  </a:lnTo>
                  <a:lnTo>
                    <a:pt x="7175" y="1432"/>
                  </a:lnTo>
                  <a:lnTo>
                    <a:pt x="7191" y="1439"/>
                  </a:lnTo>
                  <a:lnTo>
                    <a:pt x="7198" y="1442"/>
                  </a:lnTo>
                  <a:lnTo>
                    <a:pt x="7212" y="1449"/>
                  </a:lnTo>
                  <a:lnTo>
                    <a:pt x="7237" y="1455"/>
                  </a:lnTo>
                  <a:lnTo>
                    <a:pt x="7247" y="1458"/>
                  </a:lnTo>
                  <a:lnTo>
                    <a:pt x="7263" y="1460"/>
                  </a:lnTo>
                  <a:lnTo>
                    <a:pt x="7290" y="1465"/>
                  </a:lnTo>
                  <a:lnTo>
                    <a:pt x="7300" y="1467"/>
                  </a:lnTo>
                  <a:lnTo>
                    <a:pt x="7323" y="1469"/>
                  </a:lnTo>
                  <a:lnTo>
                    <a:pt x="7355" y="1472"/>
                  </a:lnTo>
                  <a:lnTo>
                    <a:pt x="7388" y="1472"/>
                  </a:lnTo>
                  <a:lnTo>
                    <a:pt x="7408" y="1469"/>
                  </a:lnTo>
                  <a:lnTo>
                    <a:pt x="7415" y="1469"/>
                  </a:lnTo>
                  <a:lnTo>
                    <a:pt x="7415" y="1479"/>
                  </a:lnTo>
                  <a:lnTo>
                    <a:pt x="7429" y="1476"/>
                  </a:lnTo>
                  <a:lnTo>
                    <a:pt x="7432" y="1483"/>
                  </a:lnTo>
                  <a:lnTo>
                    <a:pt x="7438" y="1497"/>
                  </a:lnTo>
                  <a:lnTo>
                    <a:pt x="7441" y="1500"/>
                  </a:lnTo>
                  <a:lnTo>
                    <a:pt x="7443" y="1504"/>
                  </a:lnTo>
                  <a:lnTo>
                    <a:pt x="7445" y="1504"/>
                  </a:lnTo>
                  <a:lnTo>
                    <a:pt x="7445" y="1507"/>
                  </a:lnTo>
                  <a:lnTo>
                    <a:pt x="7448" y="1509"/>
                  </a:lnTo>
                  <a:lnTo>
                    <a:pt x="7450" y="1509"/>
                  </a:lnTo>
                  <a:lnTo>
                    <a:pt x="7452" y="1511"/>
                  </a:lnTo>
                  <a:lnTo>
                    <a:pt x="7457" y="1511"/>
                  </a:lnTo>
                  <a:lnTo>
                    <a:pt x="7452" y="1525"/>
                  </a:lnTo>
                  <a:lnTo>
                    <a:pt x="7438" y="1527"/>
                  </a:lnTo>
                  <a:lnTo>
                    <a:pt x="7429" y="1530"/>
                  </a:lnTo>
                  <a:lnTo>
                    <a:pt x="7429" y="1541"/>
                  </a:lnTo>
                  <a:lnTo>
                    <a:pt x="7438" y="1551"/>
                  </a:lnTo>
                  <a:lnTo>
                    <a:pt x="7399" y="1572"/>
                  </a:lnTo>
                  <a:lnTo>
                    <a:pt x="7399" y="1588"/>
                  </a:lnTo>
                  <a:lnTo>
                    <a:pt x="7429" y="1592"/>
                  </a:lnTo>
                  <a:lnTo>
                    <a:pt x="7429" y="1604"/>
                  </a:lnTo>
                  <a:lnTo>
                    <a:pt x="7395" y="1604"/>
                  </a:lnTo>
                  <a:lnTo>
                    <a:pt x="7395" y="1623"/>
                  </a:lnTo>
                  <a:lnTo>
                    <a:pt x="7626" y="1623"/>
                  </a:lnTo>
                  <a:lnTo>
                    <a:pt x="7626" y="1954"/>
                  </a:lnTo>
                  <a:lnTo>
                    <a:pt x="0" y="1954"/>
                  </a:lnTo>
                  <a:lnTo>
                    <a:pt x="0" y="1623"/>
                  </a:lnTo>
                  <a:lnTo>
                    <a:pt x="150" y="1623"/>
                  </a:lnTo>
                  <a:lnTo>
                    <a:pt x="153" y="1581"/>
                  </a:lnTo>
                  <a:lnTo>
                    <a:pt x="86" y="1581"/>
                  </a:lnTo>
                  <a:lnTo>
                    <a:pt x="62" y="1576"/>
                  </a:lnTo>
                  <a:lnTo>
                    <a:pt x="35" y="1569"/>
                  </a:lnTo>
                  <a:lnTo>
                    <a:pt x="37" y="1553"/>
                  </a:lnTo>
                  <a:lnTo>
                    <a:pt x="18" y="1548"/>
                  </a:lnTo>
                  <a:lnTo>
                    <a:pt x="18" y="1534"/>
                  </a:lnTo>
                  <a:lnTo>
                    <a:pt x="0" y="1527"/>
                  </a:lnTo>
                  <a:lnTo>
                    <a:pt x="2" y="1502"/>
                  </a:lnTo>
                  <a:lnTo>
                    <a:pt x="148" y="1435"/>
                  </a:lnTo>
                  <a:lnTo>
                    <a:pt x="148" y="1432"/>
                  </a:lnTo>
                  <a:lnTo>
                    <a:pt x="150" y="1430"/>
                  </a:lnTo>
                  <a:lnTo>
                    <a:pt x="150" y="1425"/>
                  </a:lnTo>
                  <a:lnTo>
                    <a:pt x="155" y="1421"/>
                  </a:lnTo>
                  <a:lnTo>
                    <a:pt x="146" y="1421"/>
                  </a:lnTo>
                  <a:lnTo>
                    <a:pt x="143" y="1418"/>
                  </a:lnTo>
                  <a:lnTo>
                    <a:pt x="143" y="1407"/>
                  </a:lnTo>
                  <a:lnTo>
                    <a:pt x="134" y="1407"/>
                  </a:lnTo>
                  <a:lnTo>
                    <a:pt x="134" y="1372"/>
                  </a:lnTo>
                  <a:lnTo>
                    <a:pt x="347" y="1372"/>
                  </a:lnTo>
                  <a:lnTo>
                    <a:pt x="527" y="1374"/>
                  </a:lnTo>
                  <a:lnTo>
                    <a:pt x="527" y="1274"/>
                  </a:lnTo>
                  <a:lnTo>
                    <a:pt x="541" y="1270"/>
                  </a:lnTo>
                  <a:lnTo>
                    <a:pt x="548" y="1270"/>
                  </a:lnTo>
                  <a:lnTo>
                    <a:pt x="550" y="1267"/>
                  </a:lnTo>
                  <a:lnTo>
                    <a:pt x="640" y="1267"/>
                  </a:lnTo>
                  <a:lnTo>
                    <a:pt x="640" y="1279"/>
                  </a:lnTo>
                  <a:lnTo>
                    <a:pt x="647" y="1279"/>
                  </a:lnTo>
                  <a:lnTo>
                    <a:pt x="645" y="1486"/>
                  </a:lnTo>
                  <a:lnTo>
                    <a:pt x="675" y="1500"/>
                  </a:lnTo>
                  <a:lnTo>
                    <a:pt x="675" y="1407"/>
                  </a:lnTo>
                  <a:lnTo>
                    <a:pt x="666" y="1404"/>
                  </a:lnTo>
                  <a:lnTo>
                    <a:pt x="666" y="1397"/>
                  </a:lnTo>
                  <a:lnTo>
                    <a:pt x="664" y="1397"/>
                  </a:lnTo>
                  <a:lnTo>
                    <a:pt x="661" y="1395"/>
                  </a:lnTo>
                  <a:lnTo>
                    <a:pt x="661" y="1381"/>
                  </a:lnTo>
                  <a:lnTo>
                    <a:pt x="666" y="1381"/>
                  </a:lnTo>
                  <a:lnTo>
                    <a:pt x="668" y="1384"/>
                  </a:lnTo>
                  <a:lnTo>
                    <a:pt x="668" y="1388"/>
                  </a:lnTo>
                  <a:lnTo>
                    <a:pt x="677" y="1388"/>
                  </a:lnTo>
                  <a:lnTo>
                    <a:pt x="677" y="1390"/>
                  </a:lnTo>
                  <a:lnTo>
                    <a:pt x="747" y="1372"/>
                  </a:lnTo>
                  <a:lnTo>
                    <a:pt x="747" y="1370"/>
                  </a:lnTo>
                  <a:lnTo>
                    <a:pt x="749" y="1367"/>
                  </a:lnTo>
                  <a:lnTo>
                    <a:pt x="749" y="1370"/>
                  </a:lnTo>
                  <a:lnTo>
                    <a:pt x="751" y="1370"/>
                  </a:lnTo>
                  <a:lnTo>
                    <a:pt x="754" y="1365"/>
                  </a:lnTo>
                  <a:lnTo>
                    <a:pt x="754" y="1360"/>
                  </a:lnTo>
                  <a:lnTo>
                    <a:pt x="756" y="1360"/>
                  </a:lnTo>
                  <a:lnTo>
                    <a:pt x="756" y="1358"/>
                  </a:lnTo>
                  <a:lnTo>
                    <a:pt x="758" y="1358"/>
                  </a:lnTo>
                  <a:lnTo>
                    <a:pt x="758" y="1360"/>
                  </a:lnTo>
                  <a:lnTo>
                    <a:pt x="761" y="1360"/>
                  </a:lnTo>
                  <a:lnTo>
                    <a:pt x="761" y="1365"/>
                  </a:lnTo>
                  <a:lnTo>
                    <a:pt x="763" y="1370"/>
                  </a:lnTo>
                  <a:lnTo>
                    <a:pt x="768" y="1370"/>
                  </a:lnTo>
                  <a:lnTo>
                    <a:pt x="768" y="1372"/>
                  </a:lnTo>
                  <a:lnTo>
                    <a:pt x="839" y="1388"/>
                  </a:lnTo>
                  <a:lnTo>
                    <a:pt x="839" y="1386"/>
                  </a:lnTo>
                  <a:lnTo>
                    <a:pt x="842" y="1386"/>
                  </a:lnTo>
                  <a:lnTo>
                    <a:pt x="842" y="1388"/>
                  </a:lnTo>
                  <a:lnTo>
                    <a:pt x="846" y="1388"/>
                  </a:lnTo>
                  <a:lnTo>
                    <a:pt x="846" y="1386"/>
                  </a:lnTo>
                  <a:lnTo>
                    <a:pt x="849" y="1386"/>
                  </a:lnTo>
                  <a:lnTo>
                    <a:pt x="849" y="1381"/>
                  </a:lnTo>
                  <a:lnTo>
                    <a:pt x="851" y="1381"/>
                  </a:lnTo>
                  <a:lnTo>
                    <a:pt x="851" y="1379"/>
                  </a:lnTo>
                  <a:lnTo>
                    <a:pt x="853" y="1379"/>
                  </a:lnTo>
                  <a:lnTo>
                    <a:pt x="853" y="1393"/>
                  </a:lnTo>
                  <a:lnTo>
                    <a:pt x="856" y="1393"/>
                  </a:lnTo>
                  <a:lnTo>
                    <a:pt x="853" y="1395"/>
                  </a:lnTo>
                  <a:lnTo>
                    <a:pt x="849" y="1397"/>
                  </a:lnTo>
                  <a:lnTo>
                    <a:pt x="851" y="1404"/>
                  </a:lnTo>
                  <a:lnTo>
                    <a:pt x="842" y="1407"/>
                  </a:lnTo>
                  <a:lnTo>
                    <a:pt x="842" y="1513"/>
                  </a:lnTo>
                  <a:lnTo>
                    <a:pt x="837" y="1513"/>
                  </a:lnTo>
                  <a:lnTo>
                    <a:pt x="837" y="1523"/>
                  </a:lnTo>
                  <a:lnTo>
                    <a:pt x="849" y="1530"/>
                  </a:lnTo>
                  <a:lnTo>
                    <a:pt x="849" y="1555"/>
                  </a:lnTo>
                  <a:lnTo>
                    <a:pt x="973" y="1558"/>
                  </a:lnTo>
                  <a:lnTo>
                    <a:pt x="992" y="1551"/>
                  </a:lnTo>
                  <a:lnTo>
                    <a:pt x="997" y="1551"/>
                  </a:lnTo>
                  <a:lnTo>
                    <a:pt x="1029" y="919"/>
                  </a:lnTo>
                  <a:lnTo>
                    <a:pt x="1031" y="894"/>
                  </a:lnTo>
                  <a:lnTo>
                    <a:pt x="1024" y="894"/>
                  </a:lnTo>
                  <a:lnTo>
                    <a:pt x="1022" y="892"/>
                  </a:lnTo>
                  <a:lnTo>
                    <a:pt x="1020" y="892"/>
                  </a:lnTo>
                  <a:lnTo>
                    <a:pt x="999" y="822"/>
                  </a:lnTo>
                  <a:lnTo>
                    <a:pt x="1001" y="820"/>
                  </a:lnTo>
                  <a:lnTo>
                    <a:pt x="1006" y="820"/>
                  </a:lnTo>
                  <a:lnTo>
                    <a:pt x="1006" y="815"/>
                  </a:lnTo>
                  <a:lnTo>
                    <a:pt x="1004" y="808"/>
                  </a:lnTo>
                  <a:lnTo>
                    <a:pt x="1004" y="796"/>
                  </a:lnTo>
                  <a:lnTo>
                    <a:pt x="1008" y="796"/>
                  </a:lnTo>
                  <a:lnTo>
                    <a:pt x="1013" y="794"/>
                  </a:lnTo>
                  <a:lnTo>
                    <a:pt x="1022" y="794"/>
                  </a:lnTo>
                  <a:lnTo>
                    <a:pt x="1022" y="769"/>
                  </a:lnTo>
                  <a:lnTo>
                    <a:pt x="1027" y="769"/>
                  </a:lnTo>
                  <a:lnTo>
                    <a:pt x="1029" y="766"/>
                  </a:lnTo>
                  <a:lnTo>
                    <a:pt x="1034" y="766"/>
                  </a:lnTo>
                  <a:lnTo>
                    <a:pt x="1038" y="627"/>
                  </a:lnTo>
                  <a:lnTo>
                    <a:pt x="1031" y="627"/>
                  </a:lnTo>
                  <a:lnTo>
                    <a:pt x="1029" y="625"/>
                  </a:lnTo>
                  <a:lnTo>
                    <a:pt x="1029" y="618"/>
                  </a:lnTo>
                  <a:lnTo>
                    <a:pt x="1024" y="618"/>
                  </a:lnTo>
                  <a:lnTo>
                    <a:pt x="1024" y="608"/>
                  </a:lnTo>
                  <a:lnTo>
                    <a:pt x="1020" y="608"/>
                  </a:lnTo>
                  <a:lnTo>
                    <a:pt x="1017" y="606"/>
                  </a:lnTo>
                  <a:lnTo>
                    <a:pt x="1015" y="599"/>
                  </a:lnTo>
                  <a:lnTo>
                    <a:pt x="1015" y="597"/>
                  </a:lnTo>
                  <a:lnTo>
                    <a:pt x="1017" y="590"/>
                  </a:lnTo>
                  <a:lnTo>
                    <a:pt x="1022" y="587"/>
                  </a:lnTo>
                  <a:lnTo>
                    <a:pt x="1022" y="583"/>
                  </a:lnTo>
                  <a:lnTo>
                    <a:pt x="1036" y="581"/>
                  </a:lnTo>
                  <a:lnTo>
                    <a:pt x="1036" y="576"/>
                  </a:lnTo>
                  <a:lnTo>
                    <a:pt x="1038" y="574"/>
                  </a:lnTo>
                  <a:lnTo>
                    <a:pt x="1038" y="497"/>
                  </a:lnTo>
                  <a:lnTo>
                    <a:pt x="1041" y="495"/>
                  </a:lnTo>
                  <a:lnTo>
                    <a:pt x="1045" y="492"/>
                  </a:lnTo>
                  <a:lnTo>
                    <a:pt x="1050" y="492"/>
                  </a:lnTo>
                  <a:lnTo>
                    <a:pt x="1054" y="490"/>
                  </a:lnTo>
                  <a:lnTo>
                    <a:pt x="1054" y="295"/>
                  </a:lnTo>
                  <a:lnTo>
                    <a:pt x="1057" y="293"/>
                  </a:lnTo>
                  <a:lnTo>
                    <a:pt x="1054" y="293"/>
                  </a:lnTo>
                  <a:lnTo>
                    <a:pt x="1054" y="195"/>
                  </a:lnTo>
                  <a:lnTo>
                    <a:pt x="1052" y="195"/>
                  </a:lnTo>
                  <a:lnTo>
                    <a:pt x="1052" y="170"/>
                  </a:lnTo>
                  <a:lnTo>
                    <a:pt x="1059" y="170"/>
                  </a:lnTo>
                  <a:lnTo>
                    <a:pt x="1061" y="167"/>
                  </a:lnTo>
                  <a:lnTo>
                    <a:pt x="1064" y="167"/>
                  </a:lnTo>
                  <a:lnTo>
                    <a:pt x="1064" y="170"/>
                  </a:lnTo>
                  <a:lnTo>
                    <a:pt x="1068" y="170"/>
                  </a:lnTo>
                  <a:lnTo>
                    <a:pt x="1068" y="218"/>
                  </a:lnTo>
                  <a:lnTo>
                    <a:pt x="1066" y="218"/>
                  </a:lnTo>
                  <a:lnTo>
                    <a:pt x="1068" y="221"/>
                  </a:lnTo>
                  <a:lnTo>
                    <a:pt x="1068" y="267"/>
                  </a:lnTo>
                  <a:lnTo>
                    <a:pt x="1066" y="270"/>
                  </a:lnTo>
                  <a:lnTo>
                    <a:pt x="1068" y="270"/>
                  </a:lnTo>
                  <a:lnTo>
                    <a:pt x="1068" y="293"/>
                  </a:lnTo>
                  <a:lnTo>
                    <a:pt x="1066" y="293"/>
                  </a:lnTo>
                  <a:lnTo>
                    <a:pt x="1066" y="295"/>
                  </a:lnTo>
                  <a:lnTo>
                    <a:pt x="1068" y="295"/>
                  </a:lnTo>
                  <a:lnTo>
                    <a:pt x="1068" y="490"/>
                  </a:lnTo>
                  <a:lnTo>
                    <a:pt x="1066" y="490"/>
                  </a:lnTo>
                  <a:lnTo>
                    <a:pt x="1073" y="492"/>
                  </a:lnTo>
                  <a:lnTo>
                    <a:pt x="1082" y="492"/>
                  </a:lnTo>
                  <a:lnTo>
                    <a:pt x="1084" y="495"/>
                  </a:lnTo>
                  <a:lnTo>
                    <a:pt x="1084" y="574"/>
                  </a:lnTo>
                  <a:lnTo>
                    <a:pt x="1087" y="574"/>
                  </a:lnTo>
                  <a:lnTo>
                    <a:pt x="1089" y="576"/>
                  </a:lnTo>
                  <a:lnTo>
                    <a:pt x="1089" y="583"/>
                  </a:lnTo>
                  <a:lnTo>
                    <a:pt x="1094" y="583"/>
                  </a:lnTo>
                  <a:lnTo>
                    <a:pt x="1098" y="585"/>
                  </a:lnTo>
                  <a:lnTo>
                    <a:pt x="1101" y="587"/>
                  </a:lnTo>
                  <a:lnTo>
                    <a:pt x="1098" y="597"/>
                  </a:lnTo>
                  <a:lnTo>
                    <a:pt x="1103" y="597"/>
                  </a:lnTo>
                  <a:lnTo>
                    <a:pt x="1105" y="599"/>
                  </a:lnTo>
                  <a:lnTo>
                    <a:pt x="1108" y="604"/>
                  </a:lnTo>
                  <a:lnTo>
                    <a:pt x="1108" y="611"/>
                  </a:lnTo>
                  <a:lnTo>
                    <a:pt x="1105" y="613"/>
                  </a:lnTo>
                  <a:lnTo>
                    <a:pt x="1103" y="613"/>
                  </a:lnTo>
                  <a:lnTo>
                    <a:pt x="1096" y="615"/>
                  </a:lnTo>
                  <a:lnTo>
                    <a:pt x="1096" y="622"/>
                  </a:lnTo>
                  <a:lnTo>
                    <a:pt x="1091" y="627"/>
                  </a:lnTo>
                  <a:lnTo>
                    <a:pt x="1087" y="627"/>
                  </a:lnTo>
                  <a:lnTo>
                    <a:pt x="1091" y="766"/>
                  </a:lnTo>
                  <a:lnTo>
                    <a:pt x="1098" y="766"/>
                  </a:lnTo>
                  <a:lnTo>
                    <a:pt x="1101" y="769"/>
                  </a:lnTo>
                  <a:lnTo>
                    <a:pt x="1103" y="769"/>
                  </a:lnTo>
                  <a:lnTo>
                    <a:pt x="1103" y="794"/>
                  </a:lnTo>
                  <a:lnTo>
                    <a:pt x="1114" y="794"/>
                  </a:lnTo>
                  <a:lnTo>
                    <a:pt x="1119" y="796"/>
                  </a:lnTo>
                  <a:lnTo>
                    <a:pt x="1121" y="796"/>
                  </a:lnTo>
                  <a:lnTo>
                    <a:pt x="1121" y="799"/>
                  </a:lnTo>
                  <a:lnTo>
                    <a:pt x="1124" y="806"/>
                  </a:lnTo>
                  <a:lnTo>
                    <a:pt x="1121" y="813"/>
                  </a:lnTo>
                  <a:lnTo>
                    <a:pt x="1121" y="820"/>
                  </a:lnTo>
                  <a:lnTo>
                    <a:pt x="1126" y="820"/>
                  </a:lnTo>
                  <a:lnTo>
                    <a:pt x="1108" y="892"/>
                  </a:lnTo>
                  <a:lnTo>
                    <a:pt x="1098" y="892"/>
                  </a:lnTo>
                  <a:lnTo>
                    <a:pt x="1096" y="894"/>
                  </a:lnTo>
                  <a:lnTo>
                    <a:pt x="1135" y="1537"/>
                  </a:lnTo>
                  <a:lnTo>
                    <a:pt x="1135" y="1532"/>
                  </a:lnTo>
                  <a:lnTo>
                    <a:pt x="1145" y="1530"/>
                  </a:lnTo>
                  <a:lnTo>
                    <a:pt x="1168" y="1530"/>
                  </a:lnTo>
                  <a:lnTo>
                    <a:pt x="1168" y="1504"/>
                  </a:lnTo>
                  <a:lnTo>
                    <a:pt x="1214" y="1504"/>
                  </a:lnTo>
                  <a:lnTo>
                    <a:pt x="1334" y="1507"/>
                  </a:lnTo>
                  <a:lnTo>
                    <a:pt x="1339" y="1518"/>
                  </a:lnTo>
                  <a:lnTo>
                    <a:pt x="1339" y="1520"/>
                  </a:lnTo>
                  <a:lnTo>
                    <a:pt x="1341" y="1520"/>
                  </a:lnTo>
                  <a:lnTo>
                    <a:pt x="1346" y="1523"/>
                  </a:lnTo>
                  <a:lnTo>
                    <a:pt x="1348" y="1523"/>
                  </a:lnTo>
                  <a:lnTo>
                    <a:pt x="1348" y="1534"/>
                  </a:lnTo>
                  <a:lnTo>
                    <a:pt x="1357" y="1534"/>
                  </a:lnTo>
                  <a:lnTo>
                    <a:pt x="1387" y="1537"/>
                  </a:lnTo>
                  <a:lnTo>
                    <a:pt x="1397" y="1537"/>
                  </a:lnTo>
                  <a:lnTo>
                    <a:pt x="1401" y="1548"/>
                  </a:lnTo>
                  <a:lnTo>
                    <a:pt x="1404" y="1558"/>
                  </a:lnTo>
                  <a:lnTo>
                    <a:pt x="1406" y="1565"/>
                  </a:lnTo>
                  <a:lnTo>
                    <a:pt x="1424" y="1565"/>
                  </a:lnTo>
                  <a:lnTo>
                    <a:pt x="1424" y="1558"/>
                  </a:lnTo>
                  <a:lnTo>
                    <a:pt x="1438" y="1558"/>
                  </a:lnTo>
                  <a:lnTo>
                    <a:pt x="1441" y="1565"/>
                  </a:lnTo>
                  <a:lnTo>
                    <a:pt x="1464" y="1567"/>
                  </a:lnTo>
                  <a:lnTo>
                    <a:pt x="1464" y="961"/>
                  </a:lnTo>
                  <a:lnTo>
                    <a:pt x="1466" y="910"/>
                  </a:lnTo>
                  <a:lnTo>
                    <a:pt x="1471" y="861"/>
                  </a:lnTo>
                  <a:lnTo>
                    <a:pt x="1475" y="817"/>
                  </a:lnTo>
                  <a:lnTo>
                    <a:pt x="1484" y="817"/>
                  </a:lnTo>
                  <a:lnTo>
                    <a:pt x="1526" y="806"/>
                  </a:lnTo>
                  <a:lnTo>
                    <a:pt x="1528" y="803"/>
                  </a:lnTo>
                  <a:lnTo>
                    <a:pt x="1607" y="803"/>
                  </a:lnTo>
                  <a:lnTo>
                    <a:pt x="1607" y="808"/>
                  </a:lnTo>
                  <a:lnTo>
                    <a:pt x="1644" y="820"/>
                  </a:lnTo>
                  <a:lnTo>
                    <a:pt x="1656" y="820"/>
                  </a:lnTo>
                  <a:lnTo>
                    <a:pt x="1660" y="861"/>
                  </a:lnTo>
                  <a:lnTo>
                    <a:pt x="1667" y="910"/>
                  </a:lnTo>
                  <a:lnTo>
                    <a:pt x="1669" y="961"/>
                  </a:lnTo>
                  <a:lnTo>
                    <a:pt x="1672" y="1017"/>
                  </a:lnTo>
                  <a:lnTo>
                    <a:pt x="1676" y="1609"/>
                  </a:lnTo>
                  <a:lnTo>
                    <a:pt x="1686" y="1611"/>
                  </a:lnTo>
                  <a:lnTo>
                    <a:pt x="1688" y="1613"/>
                  </a:lnTo>
                  <a:lnTo>
                    <a:pt x="1688" y="1616"/>
                  </a:lnTo>
                  <a:lnTo>
                    <a:pt x="1683" y="1618"/>
                  </a:lnTo>
                  <a:lnTo>
                    <a:pt x="1676" y="1620"/>
                  </a:lnTo>
                  <a:lnTo>
                    <a:pt x="1676" y="1623"/>
                  </a:lnTo>
                  <a:lnTo>
                    <a:pt x="1734" y="1623"/>
                  </a:lnTo>
                  <a:lnTo>
                    <a:pt x="1732" y="817"/>
                  </a:lnTo>
                  <a:lnTo>
                    <a:pt x="1762" y="796"/>
                  </a:lnTo>
                  <a:lnTo>
                    <a:pt x="2016" y="792"/>
                  </a:lnTo>
                  <a:lnTo>
                    <a:pt x="2072" y="813"/>
                  </a:lnTo>
                  <a:lnTo>
                    <a:pt x="2072" y="1623"/>
                  </a:lnTo>
                  <a:lnTo>
                    <a:pt x="2123" y="1623"/>
                  </a:lnTo>
                  <a:lnTo>
                    <a:pt x="2123" y="1585"/>
                  </a:lnTo>
                  <a:lnTo>
                    <a:pt x="2127" y="1562"/>
                  </a:lnTo>
                  <a:lnTo>
                    <a:pt x="2130" y="789"/>
                  </a:lnTo>
                  <a:lnTo>
                    <a:pt x="2123" y="789"/>
                  </a:lnTo>
                  <a:lnTo>
                    <a:pt x="2125" y="662"/>
                  </a:lnTo>
                  <a:lnTo>
                    <a:pt x="2155" y="662"/>
                  </a:lnTo>
                  <a:lnTo>
                    <a:pt x="2155" y="504"/>
                  </a:lnTo>
                  <a:lnTo>
                    <a:pt x="2160" y="504"/>
                  </a:lnTo>
                  <a:lnTo>
                    <a:pt x="2160" y="495"/>
                  </a:lnTo>
                  <a:lnTo>
                    <a:pt x="2164" y="485"/>
                  </a:lnTo>
                  <a:lnTo>
                    <a:pt x="2171" y="481"/>
                  </a:lnTo>
                  <a:lnTo>
                    <a:pt x="2176" y="485"/>
                  </a:lnTo>
                  <a:lnTo>
                    <a:pt x="2176" y="492"/>
                  </a:lnTo>
                  <a:lnTo>
                    <a:pt x="2171" y="502"/>
                  </a:lnTo>
                  <a:lnTo>
                    <a:pt x="2169" y="504"/>
                  </a:lnTo>
                  <a:lnTo>
                    <a:pt x="2178" y="504"/>
                  </a:lnTo>
                  <a:lnTo>
                    <a:pt x="2178" y="406"/>
                  </a:lnTo>
                  <a:lnTo>
                    <a:pt x="2183" y="406"/>
                  </a:lnTo>
                  <a:lnTo>
                    <a:pt x="2180" y="404"/>
                  </a:lnTo>
                  <a:lnTo>
                    <a:pt x="2180" y="397"/>
                  </a:lnTo>
                  <a:lnTo>
                    <a:pt x="2185" y="388"/>
                  </a:lnTo>
                  <a:lnTo>
                    <a:pt x="2192" y="383"/>
                  </a:lnTo>
                  <a:lnTo>
                    <a:pt x="2197" y="386"/>
                  </a:lnTo>
                  <a:lnTo>
                    <a:pt x="2199" y="395"/>
                  </a:lnTo>
                  <a:lnTo>
                    <a:pt x="2194" y="404"/>
                  </a:lnTo>
                  <a:lnTo>
                    <a:pt x="2190" y="406"/>
                  </a:lnTo>
                  <a:lnTo>
                    <a:pt x="2199" y="406"/>
                  </a:lnTo>
                  <a:lnTo>
                    <a:pt x="2199" y="325"/>
                  </a:lnTo>
                  <a:lnTo>
                    <a:pt x="2220" y="325"/>
                  </a:lnTo>
                  <a:lnTo>
                    <a:pt x="2220" y="198"/>
                  </a:lnTo>
                  <a:lnTo>
                    <a:pt x="2231" y="198"/>
                  </a:lnTo>
                  <a:lnTo>
                    <a:pt x="2231" y="174"/>
                  </a:lnTo>
                  <a:lnTo>
                    <a:pt x="2229" y="174"/>
                  </a:lnTo>
                  <a:lnTo>
                    <a:pt x="2227" y="165"/>
                  </a:lnTo>
                  <a:lnTo>
                    <a:pt x="2227" y="163"/>
                  </a:lnTo>
                  <a:lnTo>
                    <a:pt x="2224" y="160"/>
                  </a:lnTo>
                  <a:lnTo>
                    <a:pt x="2229" y="151"/>
                  </a:lnTo>
                  <a:lnTo>
                    <a:pt x="2231" y="151"/>
                  </a:lnTo>
                  <a:lnTo>
                    <a:pt x="2231" y="147"/>
                  </a:lnTo>
                  <a:lnTo>
                    <a:pt x="2234" y="147"/>
                  </a:lnTo>
                  <a:lnTo>
                    <a:pt x="2234" y="21"/>
                  </a:lnTo>
                  <a:lnTo>
                    <a:pt x="2236" y="0"/>
                  </a:ln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495" name="Google Shape;495;p7"/>
            <p:cNvGrpSpPr/>
            <p:nvPr/>
          </p:nvGrpSpPr>
          <p:grpSpPr>
            <a:xfrm>
              <a:off x="6048359" y="1052736"/>
              <a:ext cx="2992456" cy="3514992"/>
              <a:chOff x="9553151" y="1371600"/>
              <a:chExt cx="3897736" cy="4578351"/>
            </a:xfrm>
          </p:grpSpPr>
          <p:sp>
            <p:nvSpPr>
              <p:cNvPr id="496" name="Google Shape;496;p7"/>
              <p:cNvSpPr/>
              <p:nvPr/>
            </p:nvSpPr>
            <p:spPr>
              <a:xfrm>
                <a:off x="11222037" y="2674938"/>
                <a:ext cx="501650" cy="3275013"/>
              </a:xfrm>
              <a:custGeom>
                <a:avLst/>
                <a:gdLst/>
                <a:ahLst/>
                <a:cxnLst/>
                <a:rect l="l" t="t" r="r" b="b"/>
                <a:pathLst>
                  <a:path w="316" h="2063" extrusionOk="0">
                    <a:moveTo>
                      <a:pt x="0" y="0"/>
                    </a:moveTo>
                    <a:lnTo>
                      <a:pt x="316" y="237"/>
                    </a:lnTo>
                    <a:lnTo>
                      <a:pt x="316" y="2063"/>
                    </a:lnTo>
                    <a:lnTo>
                      <a:pt x="0" y="2063"/>
                    </a:lnTo>
                    <a:lnTo>
                      <a:pt x="0" y="0"/>
                    </a:ln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97" name="Google Shape;497;p7"/>
              <p:cNvSpPr/>
              <p:nvPr/>
            </p:nvSpPr>
            <p:spPr>
              <a:xfrm>
                <a:off x="12160286" y="2043113"/>
                <a:ext cx="771525" cy="3906838"/>
              </a:xfrm>
              <a:custGeom>
                <a:avLst/>
                <a:gdLst/>
                <a:ahLst/>
                <a:cxnLst/>
                <a:rect l="l" t="t" r="r" b="b"/>
                <a:pathLst>
                  <a:path w="486" h="2461" extrusionOk="0">
                    <a:moveTo>
                      <a:pt x="227" y="0"/>
                    </a:moveTo>
                    <a:lnTo>
                      <a:pt x="261" y="0"/>
                    </a:lnTo>
                    <a:lnTo>
                      <a:pt x="261" y="382"/>
                    </a:lnTo>
                    <a:lnTo>
                      <a:pt x="310" y="382"/>
                    </a:lnTo>
                    <a:lnTo>
                      <a:pt x="310" y="665"/>
                    </a:lnTo>
                    <a:lnTo>
                      <a:pt x="385" y="665"/>
                    </a:lnTo>
                    <a:lnTo>
                      <a:pt x="385" y="947"/>
                    </a:lnTo>
                    <a:lnTo>
                      <a:pt x="486" y="947"/>
                    </a:lnTo>
                    <a:lnTo>
                      <a:pt x="486" y="2461"/>
                    </a:lnTo>
                    <a:lnTo>
                      <a:pt x="0" y="2461"/>
                    </a:lnTo>
                    <a:lnTo>
                      <a:pt x="0" y="947"/>
                    </a:lnTo>
                    <a:lnTo>
                      <a:pt x="103" y="947"/>
                    </a:lnTo>
                    <a:lnTo>
                      <a:pt x="103" y="665"/>
                    </a:lnTo>
                    <a:lnTo>
                      <a:pt x="178" y="665"/>
                    </a:lnTo>
                    <a:lnTo>
                      <a:pt x="178" y="382"/>
                    </a:lnTo>
                    <a:lnTo>
                      <a:pt x="227" y="382"/>
                    </a:lnTo>
                    <a:lnTo>
                      <a:pt x="227" y="0"/>
                    </a:ln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98" name="Google Shape;498;p7"/>
              <p:cNvSpPr/>
              <p:nvPr/>
            </p:nvSpPr>
            <p:spPr>
              <a:xfrm>
                <a:off x="12952412" y="2136775"/>
                <a:ext cx="498475" cy="3813175"/>
              </a:xfrm>
              <a:custGeom>
                <a:avLst/>
                <a:gdLst/>
                <a:ahLst/>
                <a:cxnLst/>
                <a:rect l="l" t="t" r="r" b="b"/>
                <a:pathLst>
                  <a:path w="314" h="2402" extrusionOk="0">
                    <a:moveTo>
                      <a:pt x="0" y="0"/>
                    </a:moveTo>
                    <a:lnTo>
                      <a:pt x="32" y="0"/>
                    </a:lnTo>
                    <a:lnTo>
                      <a:pt x="32" y="363"/>
                    </a:lnTo>
                    <a:lnTo>
                      <a:pt x="314" y="576"/>
                    </a:lnTo>
                    <a:lnTo>
                      <a:pt x="314" y="2402"/>
                    </a:lnTo>
                    <a:lnTo>
                      <a:pt x="0" y="2402"/>
                    </a:lnTo>
                    <a:lnTo>
                      <a:pt x="0" y="0"/>
                    </a:ln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99" name="Google Shape;499;p7"/>
              <p:cNvSpPr/>
              <p:nvPr/>
            </p:nvSpPr>
            <p:spPr>
              <a:xfrm>
                <a:off x="9553151" y="1371600"/>
                <a:ext cx="768351" cy="4578350"/>
              </a:xfrm>
              <a:custGeom>
                <a:avLst/>
                <a:gdLst/>
                <a:ahLst/>
                <a:cxnLst/>
                <a:rect l="l" t="t" r="r" b="b"/>
                <a:pathLst>
                  <a:path w="484" h="2884" extrusionOk="0">
                    <a:moveTo>
                      <a:pt x="305" y="0"/>
                    </a:moveTo>
                    <a:lnTo>
                      <a:pt x="322" y="0"/>
                    </a:lnTo>
                    <a:lnTo>
                      <a:pt x="322" y="407"/>
                    </a:lnTo>
                    <a:lnTo>
                      <a:pt x="409" y="407"/>
                    </a:lnTo>
                    <a:lnTo>
                      <a:pt x="409" y="731"/>
                    </a:lnTo>
                    <a:lnTo>
                      <a:pt x="484" y="731"/>
                    </a:lnTo>
                    <a:lnTo>
                      <a:pt x="484" y="2884"/>
                    </a:lnTo>
                    <a:lnTo>
                      <a:pt x="0" y="2884"/>
                    </a:lnTo>
                    <a:lnTo>
                      <a:pt x="0" y="1014"/>
                    </a:lnTo>
                    <a:lnTo>
                      <a:pt x="144" y="1077"/>
                    </a:lnTo>
                    <a:lnTo>
                      <a:pt x="144" y="731"/>
                    </a:lnTo>
                    <a:lnTo>
                      <a:pt x="219" y="731"/>
                    </a:lnTo>
                    <a:lnTo>
                      <a:pt x="219" y="407"/>
                    </a:lnTo>
                    <a:lnTo>
                      <a:pt x="305" y="407"/>
                    </a:lnTo>
                    <a:lnTo>
                      <a:pt x="305" y="0"/>
                    </a:ln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500" name="Google Shape;500;p7"/>
            <p:cNvSpPr/>
            <p:nvPr/>
          </p:nvSpPr>
          <p:spPr>
            <a:xfrm>
              <a:off x="4893556" y="2895009"/>
              <a:ext cx="251550" cy="1642239"/>
            </a:xfrm>
            <a:custGeom>
              <a:avLst/>
              <a:gdLst/>
              <a:ahLst/>
              <a:cxnLst/>
              <a:rect l="l" t="t" r="r" b="b"/>
              <a:pathLst>
                <a:path w="316" h="2063" extrusionOk="0">
                  <a:moveTo>
                    <a:pt x="0" y="0"/>
                  </a:moveTo>
                  <a:lnTo>
                    <a:pt x="316" y="237"/>
                  </a:lnTo>
                  <a:lnTo>
                    <a:pt x="316" y="2063"/>
                  </a:lnTo>
                  <a:lnTo>
                    <a:pt x="0" y="2063"/>
                  </a:lnTo>
                  <a:lnTo>
                    <a:pt x="0" y="0"/>
                  </a:ln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01" name="Google Shape;501;p7"/>
            <p:cNvSpPr/>
            <p:nvPr/>
          </p:nvSpPr>
          <p:spPr>
            <a:xfrm>
              <a:off x="5781340" y="2655629"/>
              <a:ext cx="249958" cy="1912098"/>
            </a:xfrm>
            <a:custGeom>
              <a:avLst/>
              <a:gdLst/>
              <a:ahLst/>
              <a:cxnLst/>
              <a:rect l="l" t="t" r="r" b="b"/>
              <a:pathLst>
                <a:path w="314" h="2402" extrusionOk="0">
                  <a:moveTo>
                    <a:pt x="0" y="0"/>
                  </a:moveTo>
                  <a:lnTo>
                    <a:pt x="32" y="0"/>
                  </a:lnTo>
                  <a:lnTo>
                    <a:pt x="32" y="363"/>
                  </a:lnTo>
                  <a:lnTo>
                    <a:pt x="314" y="576"/>
                  </a:lnTo>
                  <a:lnTo>
                    <a:pt x="314" y="2402"/>
                  </a:lnTo>
                  <a:lnTo>
                    <a:pt x="0" y="2402"/>
                  </a:lnTo>
                  <a:lnTo>
                    <a:pt x="0" y="0"/>
                  </a:ln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02" name="Google Shape;502;p7"/>
            <p:cNvSpPr/>
            <p:nvPr/>
          </p:nvSpPr>
          <p:spPr>
            <a:xfrm>
              <a:off x="4037012" y="2241456"/>
              <a:ext cx="385285" cy="2295791"/>
            </a:xfrm>
            <a:custGeom>
              <a:avLst/>
              <a:gdLst/>
              <a:ahLst/>
              <a:cxnLst/>
              <a:rect l="l" t="t" r="r" b="b"/>
              <a:pathLst>
                <a:path w="484" h="2884" extrusionOk="0">
                  <a:moveTo>
                    <a:pt x="305" y="0"/>
                  </a:moveTo>
                  <a:lnTo>
                    <a:pt x="322" y="0"/>
                  </a:lnTo>
                  <a:lnTo>
                    <a:pt x="322" y="407"/>
                  </a:lnTo>
                  <a:lnTo>
                    <a:pt x="409" y="407"/>
                  </a:lnTo>
                  <a:lnTo>
                    <a:pt x="409" y="731"/>
                  </a:lnTo>
                  <a:lnTo>
                    <a:pt x="484" y="731"/>
                  </a:lnTo>
                  <a:lnTo>
                    <a:pt x="484" y="2884"/>
                  </a:lnTo>
                  <a:lnTo>
                    <a:pt x="0" y="2884"/>
                  </a:lnTo>
                  <a:lnTo>
                    <a:pt x="0" y="1014"/>
                  </a:lnTo>
                  <a:lnTo>
                    <a:pt x="144" y="1077"/>
                  </a:lnTo>
                  <a:lnTo>
                    <a:pt x="144" y="731"/>
                  </a:lnTo>
                  <a:lnTo>
                    <a:pt x="219" y="731"/>
                  </a:lnTo>
                  <a:lnTo>
                    <a:pt x="219" y="407"/>
                  </a:lnTo>
                  <a:lnTo>
                    <a:pt x="305" y="407"/>
                  </a:lnTo>
                  <a:lnTo>
                    <a:pt x="305" y="0"/>
                  </a:lnTo>
                  <a:close/>
                </a:path>
              </a:pathLst>
            </a:custGeom>
            <a:solidFill>
              <a:srgbClr val="D8D8D8">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503" name="Google Shape;503;p7"/>
          <p:cNvGrpSpPr/>
          <p:nvPr/>
        </p:nvGrpSpPr>
        <p:grpSpPr>
          <a:xfrm>
            <a:off x="1034867" y="2103048"/>
            <a:ext cx="9988333" cy="2175710"/>
            <a:chOff x="817320" y="2337890"/>
            <a:chExt cx="7737858" cy="1685500"/>
          </a:xfrm>
        </p:grpSpPr>
        <p:sp>
          <p:nvSpPr>
            <p:cNvPr id="504" name="Google Shape;504;p7"/>
            <p:cNvSpPr/>
            <p:nvPr/>
          </p:nvSpPr>
          <p:spPr>
            <a:xfrm>
              <a:off x="817320" y="2337890"/>
              <a:ext cx="1490066" cy="1685500"/>
            </a:xfrm>
            <a:custGeom>
              <a:avLst/>
              <a:gdLst/>
              <a:ahLst/>
              <a:cxnLst/>
              <a:rect l="l" t="t" r="r" b="b"/>
              <a:pathLst>
                <a:path w="1490066" h="1685500" extrusionOk="0">
                  <a:moveTo>
                    <a:pt x="1490066" y="1685500"/>
                  </a:moveTo>
                  <a:lnTo>
                    <a:pt x="1490066" y="614149"/>
                  </a:lnTo>
                  <a:lnTo>
                    <a:pt x="985099" y="614149"/>
                  </a:lnTo>
                  <a:lnTo>
                    <a:pt x="985099" y="0"/>
                  </a:lnTo>
                  <a:lnTo>
                    <a:pt x="0" y="0"/>
                  </a:lnTo>
                </a:path>
              </a:pathLst>
            </a:custGeom>
            <a:noFill/>
            <a:ln w="127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5" name="Google Shape;505;p7"/>
            <p:cNvSpPr/>
            <p:nvPr/>
          </p:nvSpPr>
          <p:spPr>
            <a:xfrm>
              <a:off x="2269509" y="3052424"/>
              <a:ext cx="2232343" cy="943910"/>
            </a:xfrm>
            <a:custGeom>
              <a:avLst/>
              <a:gdLst/>
              <a:ahLst/>
              <a:cxnLst/>
              <a:rect l="l" t="t" r="r" b="b"/>
              <a:pathLst>
                <a:path w="2232343" h="943910" extrusionOk="0">
                  <a:moveTo>
                    <a:pt x="2232343" y="0"/>
                  </a:moveTo>
                  <a:lnTo>
                    <a:pt x="2232343" y="567335"/>
                  </a:lnTo>
                  <a:lnTo>
                    <a:pt x="1432308" y="567335"/>
                  </a:lnTo>
                  <a:lnTo>
                    <a:pt x="1432308" y="943910"/>
                  </a:lnTo>
                  <a:lnTo>
                    <a:pt x="0" y="943910"/>
                  </a:lnTo>
                </a:path>
              </a:pathLst>
            </a:custGeom>
            <a:noFill/>
            <a:ln w="1270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506" name="Google Shape;506;p7"/>
            <p:cNvCxnSpPr/>
            <p:nvPr/>
          </p:nvCxnSpPr>
          <p:spPr>
            <a:xfrm>
              <a:off x="4458527" y="3063277"/>
              <a:ext cx="1513629" cy="0"/>
            </a:xfrm>
            <a:prstGeom prst="straightConnector1">
              <a:avLst/>
            </a:prstGeom>
            <a:noFill/>
            <a:ln w="127000" cap="flat" cmpd="sng">
              <a:solidFill>
                <a:schemeClr val="accent3"/>
              </a:solidFill>
              <a:prstDash val="solid"/>
              <a:round/>
              <a:headEnd type="none" w="sm" len="sm"/>
              <a:tailEnd type="none" w="sm" len="sm"/>
            </a:ln>
          </p:spPr>
        </p:cxnSp>
        <p:sp>
          <p:nvSpPr>
            <p:cNvPr id="507" name="Google Shape;507;p7"/>
            <p:cNvSpPr/>
            <p:nvPr/>
          </p:nvSpPr>
          <p:spPr>
            <a:xfrm>
              <a:off x="5967194" y="3017782"/>
              <a:ext cx="2587984" cy="998470"/>
            </a:xfrm>
            <a:custGeom>
              <a:avLst/>
              <a:gdLst/>
              <a:ahLst/>
              <a:cxnLst/>
              <a:rect l="l" t="t" r="r" b="b"/>
              <a:pathLst>
                <a:path w="2587984" h="998470" extrusionOk="0">
                  <a:moveTo>
                    <a:pt x="2587984" y="998470"/>
                  </a:moveTo>
                  <a:lnTo>
                    <a:pt x="576942" y="998470"/>
                  </a:lnTo>
                  <a:lnTo>
                    <a:pt x="576942" y="530384"/>
                  </a:lnTo>
                  <a:lnTo>
                    <a:pt x="0" y="530384"/>
                  </a:lnTo>
                  <a:lnTo>
                    <a:pt x="0" y="0"/>
                  </a:lnTo>
                </a:path>
              </a:pathLst>
            </a:custGeom>
            <a:noFill/>
            <a:ln w="1270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508" name="Google Shape;508;p7"/>
          <p:cNvSpPr/>
          <p:nvPr/>
        </p:nvSpPr>
        <p:spPr>
          <a:xfrm>
            <a:off x="10515328" y="3944910"/>
            <a:ext cx="638630" cy="63863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9" name="Google Shape;509;p7"/>
          <p:cNvSpPr/>
          <p:nvPr/>
        </p:nvSpPr>
        <p:spPr>
          <a:xfrm>
            <a:off x="1017727" y="1986933"/>
            <a:ext cx="232229" cy="232229"/>
          </a:xfrm>
          <a:prstGeom prst="ellipse">
            <a:avLst/>
          </a:prstGeom>
          <a:solidFill>
            <a:schemeClr val="lt1"/>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10" name="Google Shape;510;p7"/>
          <p:cNvSpPr/>
          <p:nvPr/>
        </p:nvSpPr>
        <p:spPr>
          <a:xfrm>
            <a:off x="5661257" y="2923291"/>
            <a:ext cx="232229" cy="232229"/>
          </a:xfrm>
          <a:prstGeom prst="ellipse">
            <a:avLst/>
          </a:prstGeom>
          <a:solidFill>
            <a:schemeClr val="lt1"/>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11" name="Google Shape;511;p7"/>
          <p:cNvSpPr/>
          <p:nvPr/>
        </p:nvSpPr>
        <p:spPr>
          <a:xfrm>
            <a:off x="2846527" y="4119148"/>
            <a:ext cx="232229" cy="232229"/>
          </a:xfrm>
          <a:prstGeom prst="ellipse">
            <a:avLst/>
          </a:prstGeom>
          <a:solidFill>
            <a:schemeClr val="lt1"/>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12" name="Google Shape;512;p7"/>
          <p:cNvSpPr/>
          <p:nvPr/>
        </p:nvSpPr>
        <p:spPr>
          <a:xfrm>
            <a:off x="7561078" y="2923291"/>
            <a:ext cx="232229" cy="232229"/>
          </a:xfrm>
          <a:prstGeom prst="ellipse">
            <a:avLst/>
          </a:prstGeom>
          <a:solidFill>
            <a:schemeClr val="lt1"/>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13" name="Google Shape;513;p7"/>
          <p:cNvSpPr txBox="1"/>
          <p:nvPr/>
        </p:nvSpPr>
        <p:spPr>
          <a:xfrm>
            <a:off x="3244874" y="5136777"/>
            <a:ext cx="2354845" cy="443583"/>
          </a:xfrm>
          <a:prstGeom prst="rect">
            <a:avLst/>
          </a:prstGeom>
          <a:noFill/>
          <a:ln>
            <a:noFill/>
          </a:ln>
        </p:spPr>
        <p:txBody>
          <a:bodyPr spcFirstLastPara="1" wrap="square" lIns="0" tIns="45700" rIns="0" bIns="45700" anchor="ctr" anchorCtr="0">
            <a:spAutoFit/>
          </a:bodyPr>
          <a:lstStyle/>
          <a:p>
            <a:pPr marL="0" marR="0" lvl="0" indent="0" algn="l" rtl="0">
              <a:lnSpc>
                <a:spcPct val="80000"/>
              </a:lnSpc>
              <a:spcBef>
                <a:spcPts val="0"/>
              </a:spcBef>
              <a:spcAft>
                <a:spcPts val="0"/>
              </a:spcAft>
              <a:buNone/>
            </a:pPr>
            <a:r>
              <a:rPr lang="en-US" sz="2800" b="1">
                <a:solidFill>
                  <a:srgbClr val="3F3F3F"/>
                </a:solidFill>
                <a:latin typeface="Open Sans"/>
                <a:ea typeface="Open Sans"/>
                <a:cs typeface="Open Sans"/>
                <a:sym typeface="Open Sans"/>
              </a:rPr>
              <a:t>02</a:t>
            </a:r>
            <a:endParaRPr/>
          </a:p>
        </p:txBody>
      </p:sp>
      <p:sp>
        <p:nvSpPr>
          <p:cNvPr id="514" name="Google Shape;514;p7"/>
          <p:cNvSpPr txBox="1"/>
          <p:nvPr/>
        </p:nvSpPr>
        <p:spPr>
          <a:xfrm>
            <a:off x="3216350" y="5574339"/>
            <a:ext cx="2354845" cy="92333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0" i="0" u="none" strike="noStrike">
                <a:solidFill>
                  <a:srgbClr val="8D8D8D"/>
                </a:solidFill>
                <a:latin typeface="Arial"/>
                <a:ea typeface="Arial"/>
                <a:cs typeface="Arial"/>
                <a:sym typeface="Arial"/>
              </a:rPr>
              <a:t>2. Languages – Supports Node JS, Java as Open Source</a:t>
            </a:r>
            <a:endParaRPr sz="1600" b="0">
              <a:solidFill>
                <a:srgbClr val="8D8D8D"/>
              </a:solidFill>
              <a:latin typeface="Calibri"/>
              <a:ea typeface="Calibri"/>
              <a:cs typeface="Calibri"/>
              <a:sym typeface="Calibri"/>
            </a:endParaRPr>
          </a:p>
        </p:txBody>
      </p:sp>
      <p:sp>
        <p:nvSpPr>
          <p:cNvPr id="515" name="Google Shape;515;p7"/>
          <p:cNvSpPr txBox="1"/>
          <p:nvPr/>
        </p:nvSpPr>
        <p:spPr>
          <a:xfrm>
            <a:off x="9131668" y="1712727"/>
            <a:ext cx="2447716" cy="443583"/>
          </a:xfrm>
          <a:prstGeom prst="rect">
            <a:avLst/>
          </a:prstGeom>
          <a:noFill/>
          <a:ln>
            <a:noFill/>
          </a:ln>
        </p:spPr>
        <p:txBody>
          <a:bodyPr spcFirstLastPara="1" wrap="square" lIns="0" tIns="45700" rIns="0" bIns="45700" anchor="ctr" anchorCtr="0">
            <a:spAutoFit/>
          </a:bodyPr>
          <a:lstStyle/>
          <a:p>
            <a:pPr marL="0" marR="0" lvl="0" indent="0" algn="l" rtl="0">
              <a:lnSpc>
                <a:spcPct val="80000"/>
              </a:lnSpc>
              <a:spcBef>
                <a:spcPts val="0"/>
              </a:spcBef>
              <a:spcAft>
                <a:spcPts val="0"/>
              </a:spcAft>
              <a:buNone/>
            </a:pPr>
            <a:r>
              <a:rPr lang="en-US" sz="2800" b="1">
                <a:solidFill>
                  <a:srgbClr val="3F3F3F"/>
                </a:solidFill>
                <a:latin typeface="Open Sans"/>
                <a:ea typeface="Open Sans"/>
                <a:cs typeface="Open Sans"/>
                <a:sym typeface="Open Sans"/>
              </a:rPr>
              <a:t>04</a:t>
            </a:r>
            <a:endParaRPr/>
          </a:p>
        </p:txBody>
      </p:sp>
      <p:sp>
        <p:nvSpPr>
          <p:cNvPr id="516" name="Google Shape;516;p7"/>
          <p:cNvSpPr txBox="1"/>
          <p:nvPr/>
        </p:nvSpPr>
        <p:spPr>
          <a:xfrm>
            <a:off x="9222521" y="2132818"/>
            <a:ext cx="2447716" cy="92333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0" i="0" u="none" strike="noStrike">
                <a:solidFill>
                  <a:srgbClr val="8D8D8D"/>
                </a:solidFill>
                <a:latin typeface="Arial"/>
                <a:ea typeface="Arial"/>
                <a:cs typeface="Arial"/>
                <a:sym typeface="Arial"/>
              </a:rPr>
              <a:t>4. Tools – Business Application Studio / VS Code</a:t>
            </a:r>
            <a:endParaRPr sz="1100" b="0">
              <a:solidFill>
                <a:srgbClr val="8D8D8D"/>
              </a:solidFill>
              <a:latin typeface="Calibri"/>
              <a:ea typeface="Calibri"/>
              <a:cs typeface="Calibri"/>
              <a:sym typeface="Calibri"/>
            </a:endParaRPr>
          </a:p>
        </p:txBody>
      </p:sp>
      <p:sp>
        <p:nvSpPr>
          <p:cNvPr id="517" name="Google Shape;517;p7"/>
          <p:cNvSpPr txBox="1"/>
          <p:nvPr/>
        </p:nvSpPr>
        <p:spPr>
          <a:xfrm>
            <a:off x="6965255" y="5151686"/>
            <a:ext cx="2447716" cy="443583"/>
          </a:xfrm>
          <a:prstGeom prst="rect">
            <a:avLst/>
          </a:prstGeom>
          <a:noFill/>
          <a:ln>
            <a:noFill/>
          </a:ln>
        </p:spPr>
        <p:txBody>
          <a:bodyPr spcFirstLastPara="1" wrap="square" lIns="0" tIns="45700" rIns="0" bIns="45700" anchor="ctr" anchorCtr="0">
            <a:spAutoFit/>
          </a:bodyPr>
          <a:lstStyle/>
          <a:p>
            <a:pPr marL="0" marR="0" lvl="0" indent="0" algn="l" rtl="0">
              <a:lnSpc>
                <a:spcPct val="80000"/>
              </a:lnSpc>
              <a:spcBef>
                <a:spcPts val="0"/>
              </a:spcBef>
              <a:spcAft>
                <a:spcPts val="0"/>
              </a:spcAft>
              <a:buNone/>
            </a:pPr>
            <a:r>
              <a:rPr lang="en-US" sz="2800" b="1">
                <a:solidFill>
                  <a:srgbClr val="3F3F3F"/>
                </a:solidFill>
                <a:latin typeface="Open Sans"/>
                <a:ea typeface="Open Sans"/>
                <a:cs typeface="Open Sans"/>
                <a:sym typeface="Open Sans"/>
              </a:rPr>
              <a:t>03</a:t>
            </a:r>
            <a:endParaRPr/>
          </a:p>
        </p:txBody>
      </p:sp>
      <p:sp>
        <p:nvSpPr>
          <p:cNvPr id="518" name="Google Shape;518;p7"/>
          <p:cNvSpPr txBox="1"/>
          <p:nvPr/>
        </p:nvSpPr>
        <p:spPr>
          <a:xfrm>
            <a:off x="7188576" y="5544530"/>
            <a:ext cx="2447716" cy="923330"/>
          </a:xfrm>
          <a:prstGeom prst="rect">
            <a:avLst/>
          </a:prstGeom>
          <a:noFill/>
          <a:ln>
            <a:noFill/>
          </a:ln>
        </p:spPr>
        <p:txBody>
          <a:bodyPr spcFirstLastPara="1" wrap="square" lIns="0" tIns="45700" rIns="0" bIns="45700" anchor="t" anchorCtr="0">
            <a:spAutoFit/>
          </a:bodyPr>
          <a:lstStyle/>
          <a:p>
            <a:pPr marL="0" marR="0" lvl="0" indent="0" algn="l" rtl="0">
              <a:spcBef>
                <a:spcPts val="0"/>
              </a:spcBef>
              <a:spcAft>
                <a:spcPts val="0"/>
              </a:spcAft>
              <a:buNone/>
            </a:pPr>
            <a:r>
              <a:rPr lang="en-US" sz="1800" b="0" i="0" u="none" strike="noStrike">
                <a:solidFill>
                  <a:srgbClr val="8D8D8D"/>
                </a:solidFill>
                <a:latin typeface="Arial"/>
                <a:ea typeface="Arial"/>
                <a:cs typeface="Arial"/>
                <a:sym typeface="Arial"/>
              </a:rPr>
              <a:t>3. Libraries &amp; Kits - @sap/cds, @sap/cds-dk</a:t>
            </a:r>
            <a:r>
              <a:rPr lang="en-US" sz="1800">
                <a:solidFill>
                  <a:srgbClr val="8D8D8D"/>
                </a:solidFill>
                <a:latin typeface="Calibri"/>
                <a:ea typeface="Calibri"/>
                <a:cs typeface="Calibri"/>
                <a:sym typeface="Calibri"/>
              </a:rPr>
              <a:t>. </a:t>
            </a:r>
            <a:endParaRPr/>
          </a:p>
        </p:txBody>
      </p:sp>
      <p:sp>
        <p:nvSpPr>
          <p:cNvPr id="519" name="Google Shape;519;p7"/>
          <p:cNvSpPr txBox="1"/>
          <p:nvPr/>
        </p:nvSpPr>
        <p:spPr>
          <a:xfrm>
            <a:off x="4258524" y="1712727"/>
            <a:ext cx="2447716" cy="443583"/>
          </a:xfrm>
          <a:prstGeom prst="rect">
            <a:avLst/>
          </a:prstGeom>
          <a:noFill/>
          <a:ln>
            <a:noFill/>
          </a:ln>
        </p:spPr>
        <p:txBody>
          <a:bodyPr spcFirstLastPara="1" wrap="square" lIns="0" tIns="45700" rIns="0" bIns="45700" anchor="ctr" anchorCtr="0">
            <a:spAutoFit/>
          </a:bodyPr>
          <a:lstStyle/>
          <a:p>
            <a:pPr marL="0" marR="0" lvl="0" indent="0" algn="l" rtl="0">
              <a:lnSpc>
                <a:spcPct val="80000"/>
              </a:lnSpc>
              <a:spcBef>
                <a:spcPts val="0"/>
              </a:spcBef>
              <a:spcAft>
                <a:spcPts val="0"/>
              </a:spcAft>
              <a:buNone/>
            </a:pPr>
            <a:r>
              <a:rPr lang="en-US" sz="2800" b="1">
                <a:solidFill>
                  <a:srgbClr val="3F3F3F"/>
                </a:solidFill>
                <a:latin typeface="Open Sans"/>
                <a:ea typeface="Open Sans"/>
                <a:cs typeface="Open Sans"/>
                <a:sym typeface="Open Sans"/>
              </a:rPr>
              <a:t>01</a:t>
            </a:r>
            <a:endParaRPr/>
          </a:p>
        </p:txBody>
      </p:sp>
      <p:sp>
        <p:nvSpPr>
          <p:cNvPr id="520" name="Google Shape;520;p7"/>
          <p:cNvSpPr txBox="1"/>
          <p:nvPr/>
        </p:nvSpPr>
        <p:spPr>
          <a:xfrm>
            <a:off x="3819436" y="2026858"/>
            <a:ext cx="2447716" cy="923330"/>
          </a:xfrm>
          <a:prstGeom prst="rect">
            <a:avLst/>
          </a:prstGeom>
          <a:noFill/>
          <a:ln>
            <a:noFill/>
          </a:ln>
        </p:spPr>
        <p:txBody>
          <a:bodyPr spcFirstLastPara="1" wrap="square" lIns="0" tIns="45700" rIns="0" bIns="45700" anchor="t" anchorCtr="0">
            <a:spAutoFit/>
          </a:bodyPr>
          <a:lstStyle/>
          <a:p>
            <a:pPr marL="0" marR="0" lvl="0" indent="0" algn="r" rtl="0">
              <a:spcBef>
                <a:spcPts val="0"/>
              </a:spcBef>
              <a:spcAft>
                <a:spcPts val="0"/>
              </a:spcAft>
              <a:buNone/>
            </a:pPr>
            <a:r>
              <a:rPr lang="en-US" sz="1800" b="0" i="0" u="none" strike="noStrike">
                <a:solidFill>
                  <a:srgbClr val="8D8D8D"/>
                </a:solidFill>
                <a:latin typeface="Arial"/>
                <a:ea typeface="Arial"/>
                <a:cs typeface="Arial"/>
                <a:sym typeface="Arial"/>
              </a:rPr>
              <a:t>1. Framework – Programming Model based on CDS</a:t>
            </a:r>
            <a:endParaRPr sz="1400">
              <a:solidFill>
                <a:srgbClr val="8D8D8D"/>
              </a:solidFill>
              <a:latin typeface="Calibri"/>
              <a:ea typeface="Calibri"/>
              <a:cs typeface="Calibri"/>
              <a:sym typeface="Calibri"/>
            </a:endParaRPr>
          </a:p>
        </p:txBody>
      </p:sp>
      <p:cxnSp>
        <p:nvCxnSpPr>
          <p:cNvPr id="521" name="Google Shape;521;p7"/>
          <p:cNvCxnSpPr>
            <a:stCxn id="510" idx="4"/>
          </p:cNvCxnSpPr>
          <p:nvPr/>
        </p:nvCxnSpPr>
        <p:spPr>
          <a:xfrm rot="-5400000" flipH="1">
            <a:off x="4906472" y="4026420"/>
            <a:ext cx="2418900" cy="677100"/>
          </a:xfrm>
          <a:prstGeom prst="bentConnector3">
            <a:avLst>
              <a:gd name="adj1" fmla="val 100242"/>
            </a:avLst>
          </a:prstGeom>
          <a:noFill/>
          <a:ln w="9525" cap="flat" cmpd="sng">
            <a:solidFill>
              <a:srgbClr val="B8B8B8"/>
            </a:solidFill>
            <a:prstDash val="solid"/>
            <a:round/>
            <a:headEnd type="none" w="sm" len="sm"/>
            <a:tailEnd type="triangle" w="med" len="med"/>
          </a:ln>
        </p:spPr>
      </p:cxnSp>
      <p:cxnSp>
        <p:nvCxnSpPr>
          <p:cNvPr id="522" name="Google Shape;522;p7"/>
          <p:cNvCxnSpPr>
            <a:stCxn id="512" idx="0"/>
          </p:cNvCxnSpPr>
          <p:nvPr/>
        </p:nvCxnSpPr>
        <p:spPr>
          <a:xfrm rot="-5400000">
            <a:off x="7730893" y="2049391"/>
            <a:ext cx="820200" cy="927600"/>
          </a:xfrm>
          <a:prstGeom prst="bentConnector2">
            <a:avLst/>
          </a:prstGeom>
          <a:noFill/>
          <a:ln w="9525" cap="flat" cmpd="sng">
            <a:solidFill>
              <a:srgbClr val="B8B8B8"/>
            </a:solidFill>
            <a:prstDash val="solid"/>
            <a:round/>
            <a:headEnd type="none" w="sm" len="sm"/>
            <a:tailEnd type="triangle" w="med" len="med"/>
          </a:ln>
        </p:spPr>
      </p:cxnSp>
      <p:cxnSp>
        <p:nvCxnSpPr>
          <p:cNvPr id="523" name="Google Shape;523;p7"/>
          <p:cNvCxnSpPr/>
          <p:nvPr/>
        </p:nvCxnSpPr>
        <p:spPr>
          <a:xfrm>
            <a:off x="1244913" y="2103048"/>
            <a:ext cx="2681029" cy="0"/>
          </a:xfrm>
          <a:prstGeom prst="straightConnector1">
            <a:avLst/>
          </a:prstGeom>
          <a:noFill/>
          <a:ln w="9525" cap="flat" cmpd="sng">
            <a:solidFill>
              <a:srgbClr val="B8B8B8"/>
            </a:solidFill>
            <a:prstDash val="solid"/>
            <a:round/>
            <a:headEnd type="none" w="sm" len="sm"/>
            <a:tailEnd type="triangle" w="med" len="med"/>
          </a:ln>
        </p:spPr>
      </p:cxnSp>
      <p:cxnSp>
        <p:nvCxnSpPr>
          <p:cNvPr id="524" name="Google Shape;524;p7"/>
          <p:cNvCxnSpPr/>
          <p:nvPr/>
        </p:nvCxnSpPr>
        <p:spPr>
          <a:xfrm>
            <a:off x="3086041" y="4432283"/>
            <a:ext cx="0" cy="524759"/>
          </a:xfrm>
          <a:prstGeom prst="straightConnector1">
            <a:avLst/>
          </a:prstGeom>
          <a:noFill/>
          <a:ln w="9525" cap="flat" cmpd="sng">
            <a:solidFill>
              <a:srgbClr val="B8B8B8"/>
            </a:solidFill>
            <a:prstDash val="solid"/>
            <a:round/>
            <a:headEnd type="none" w="sm" len="sm"/>
            <a:tailEnd type="triangle" w="med" len="med"/>
          </a:ln>
        </p:spPr>
      </p:cxnSp>
      <p:sp>
        <p:nvSpPr>
          <p:cNvPr id="525" name="Google Shape;525;p7"/>
          <p:cNvSpPr/>
          <p:nvPr/>
        </p:nvSpPr>
        <p:spPr>
          <a:xfrm>
            <a:off x="10689272" y="4146659"/>
            <a:ext cx="290742" cy="235133"/>
          </a:xfrm>
          <a:custGeom>
            <a:avLst/>
            <a:gdLst/>
            <a:ahLst/>
            <a:cxnLst/>
            <a:rect l="l" t="t" r="r" b="b"/>
            <a:pathLst>
              <a:path w="8130" h="6575" extrusionOk="0">
                <a:moveTo>
                  <a:pt x="2384" y="4874"/>
                </a:moveTo>
                <a:lnTo>
                  <a:pt x="846" y="3340"/>
                </a:lnTo>
                <a:lnTo>
                  <a:pt x="0" y="4184"/>
                </a:lnTo>
                <a:lnTo>
                  <a:pt x="2029" y="6207"/>
                </a:lnTo>
                <a:lnTo>
                  <a:pt x="2032" y="6205"/>
                </a:lnTo>
                <a:lnTo>
                  <a:pt x="2403" y="6575"/>
                </a:lnTo>
                <a:lnTo>
                  <a:pt x="8130" y="859"/>
                </a:lnTo>
                <a:lnTo>
                  <a:pt x="7269" y="0"/>
                </a:lnTo>
                <a:lnTo>
                  <a:pt x="2384" y="487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26" name="Google Shape;526;p7"/>
          <p:cNvSpPr txBox="1"/>
          <p:nvPr/>
        </p:nvSpPr>
        <p:spPr>
          <a:xfrm>
            <a:off x="0" y="85473"/>
            <a:ext cx="12313368" cy="711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22C60"/>
              </a:buClr>
              <a:buSzPts val="3600"/>
              <a:buFont typeface="Corben"/>
              <a:buNone/>
            </a:pPr>
            <a:r>
              <a:rPr lang="en-US" sz="3600">
                <a:solidFill>
                  <a:srgbClr val="222C60"/>
                </a:solidFill>
                <a:latin typeface="Corben"/>
                <a:ea typeface="Corben"/>
                <a:cs typeface="Corben"/>
                <a:sym typeface="Corben"/>
              </a:rPr>
              <a:t>What is CAPM- Cloud Application Programming Model?</a:t>
            </a:r>
            <a:endParaRPr/>
          </a:p>
        </p:txBody>
      </p:sp>
      <p:pic>
        <p:nvPicPr>
          <p:cNvPr id="527" name="Google Shape;527;p7"/>
          <p:cNvPicPr preferRelativeResize="0"/>
          <p:nvPr/>
        </p:nvPicPr>
        <p:blipFill rotWithShape="1">
          <a:blip r:embed="rId3">
            <a:alphaModFix/>
          </a:blip>
          <a:srcRect/>
          <a:stretch/>
        </p:blipFill>
        <p:spPr>
          <a:xfrm>
            <a:off x="11557446" y="9744"/>
            <a:ext cx="628414" cy="620688"/>
          </a:xfrm>
          <a:prstGeom prst="rect">
            <a:avLst/>
          </a:prstGeom>
          <a:noFill/>
          <a:ln>
            <a:noFill/>
          </a:ln>
        </p:spPr>
      </p:pic>
      <p:pic>
        <p:nvPicPr>
          <p:cNvPr id="528" name="Google Shape;528;p7"/>
          <p:cNvPicPr preferRelativeResize="0"/>
          <p:nvPr/>
        </p:nvPicPr>
        <p:blipFill rotWithShape="1">
          <a:blip r:embed="rId4">
            <a:alphaModFix/>
          </a:blip>
          <a:srcRect/>
          <a:stretch/>
        </p:blipFill>
        <p:spPr>
          <a:xfrm>
            <a:off x="21224" y="6445370"/>
            <a:ext cx="373929" cy="369332"/>
          </a:xfrm>
          <a:prstGeom prst="rect">
            <a:avLst/>
          </a:prstGeom>
          <a:noFill/>
          <a:ln>
            <a:noFill/>
          </a:ln>
        </p:spPr>
      </p:pic>
      <p:sp>
        <p:nvSpPr>
          <p:cNvPr id="529" name="Google Shape;529;p7"/>
          <p:cNvSpPr txBox="1"/>
          <p:nvPr/>
        </p:nvSpPr>
        <p:spPr>
          <a:xfrm rot="5400000">
            <a:off x="10127686" y="3760244"/>
            <a:ext cx="37193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rben"/>
                <a:ea typeface="Corben"/>
                <a:cs typeface="Corben"/>
                <a:sym typeface="Corben"/>
              </a:rPr>
              <a:t>www.anubhavtranings.com</a:t>
            </a:r>
            <a:endParaRPr sz="1800">
              <a:solidFill>
                <a:schemeClr val="dk1"/>
              </a:solidFill>
              <a:latin typeface="Corben"/>
              <a:ea typeface="Corben"/>
              <a:cs typeface="Corben"/>
              <a:sym typeface="Corben"/>
            </a:endParaRPr>
          </a:p>
        </p:txBody>
      </p:sp>
      <p:sp>
        <p:nvSpPr>
          <p:cNvPr id="530" name="Google Shape;530;p7"/>
          <p:cNvSpPr txBox="1"/>
          <p:nvPr/>
        </p:nvSpPr>
        <p:spPr>
          <a:xfrm>
            <a:off x="11495012" y="6445370"/>
            <a:ext cx="3600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6</a:t>
            </a:r>
            <a:endParaRPr sz="1600">
              <a:solidFill>
                <a:schemeClr val="dk1"/>
              </a:solidFill>
              <a:latin typeface="Calibri"/>
              <a:ea typeface="Calibri"/>
              <a:cs typeface="Calibri"/>
              <a:sym typeface="Calibri"/>
            </a:endParaRPr>
          </a:p>
        </p:txBody>
      </p:sp>
      <p:sp>
        <p:nvSpPr>
          <p:cNvPr id="531" name="Google Shape;531;p7"/>
          <p:cNvSpPr/>
          <p:nvPr/>
        </p:nvSpPr>
        <p:spPr>
          <a:xfrm>
            <a:off x="193228" y="3081187"/>
            <a:ext cx="2114614" cy="1503760"/>
          </a:xfrm>
          <a:prstGeom prst="roundRect">
            <a:avLst>
              <a:gd name="adj" fmla="val 16667"/>
            </a:avLst>
          </a:prstGeom>
          <a:solidFill>
            <a:srgbClr val="71A146"/>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a:solidFill>
                <a:schemeClr val="lt1"/>
              </a:solidFill>
              <a:latin typeface="Arial"/>
              <a:ea typeface="Arial"/>
              <a:cs typeface="Arial"/>
              <a:sym typeface="Arial"/>
            </a:endParaRPr>
          </a:p>
          <a:p>
            <a:pPr marL="0" marR="0" lvl="0" indent="0" algn="ctr" rtl="0">
              <a:spcBef>
                <a:spcPts val="0"/>
              </a:spcBef>
              <a:spcAft>
                <a:spcPts val="0"/>
              </a:spcAft>
              <a:buNone/>
            </a:pPr>
            <a:endParaRPr sz="1400">
              <a:solidFill>
                <a:schemeClr val="lt1"/>
              </a:solidFill>
              <a:latin typeface="Arial"/>
              <a:ea typeface="Arial"/>
              <a:cs typeface="Arial"/>
              <a:sym typeface="Arial"/>
            </a:endParaRPr>
          </a:p>
          <a:p>
            <a:pPr marL="0" marR="0" lvl="0" indent="0" algn="ctr" rtl="0">
              <a:spcBef>
                <a:spcPts val="0"/>
              </a:spcBef>
              <a:spcAft>
                <a:spcPts val="0"/>
              </a:spcAft>
              <a:buNone/>
            </a:pPr>
            <a:endParaRPr sz="1400" b="0" i="0" u="none" strike="noStrike">
              <a:solidFill>
                <a:schemeClr val="lt1"/>
              </a:solidFill>
              <a:latin typeface="Arial"/>
              <a:ea typeface="Arial"/>
              <a:cs typeface="Arial"/>
              <a:sym typeface="Arial"/>
            </a:endParaRPr>
          </a:p>
          <a:p>
            <a:pPr marL="0" marR="0" lvl="0" indent="0" algn="ctr" rtl="0">
              <a:spcBef>
                <a:spcPts val="0"/>
              </a:spcBef>
              <a:spcAft>
                <a:spcPts val="0"/>
              </a:spcAft>
              <a:buNone/>
            </a:pPr>
            <a:endParaRPr sz="1400">
              <a:solidFill>
                <a:schemeClr val="lt1"/>
              </a:solidFill>
              <a:latin typeface="Arial"/>
              <a:ea typeface="Arial"/>
              <a:cs typeface="Arial"/>
              <a:sym typeface="Arial"/>
            </a:endParaRPr>
          </a:p>
          <a:p>
            <a:pPr marL="0" marR="0" lvl="0" indent="0" algn="ctr" rtl="0">
              <a:spcBef>
                <a:spcPts val="0"/>
              </a:spcBef>
              <a:spcAft>
                <a:spcPts val="0"/>
              </a:spcAft>
              <a:buNone/>
            </a:pPr>
            <a:endParaRPr sz="1400" b="0" i="0" u="none" strike="noStrike">
              <a:solidFill>
                <a:schemeClr val="lt1"/>
              </a:solidFill>
              <a:latin typeface="Arial"/>
              <a:ea typeface="Arial"/>
              <a:cs typeface="Arial"/>
              <a:sym typeface="Arial"/>
            </a:endParaRPr>
          </a:p>
          <a:p>
            <a:pPr marL="0" marR="0" lvl="0" indent="0" algn="ctr" rtl="0">
              <a:spcBef>
                <a:spcPts val="0"/>
              </a:spcBef>
              <a:spcAft>
                <a:spcPts val="0"/>
              </a:spcAft>
              <a:buNone/>
            </a:pPr>
            <a:endParaRPr sz="1400" b="0" i="0" u="none" strike="noStrike">
              <a:solidFill>
                <a:schemeClr val="lt1"/>
              </a:solidFill>
              <a:latin typeface="Arial"/>
              <a:ea typeface="Arial"/>
              <a:cs typeface="Arial"/>
              <a:sym typeface="Arial"/>
            </a:endParaRPr>
          </a:p>
          <a:p>
            <a:pPr marL="0" marR="0" lvl="0" indent="0" algn="ctr" rtl="0">
              <a:spcBef>
                <a:spcPts val="0"/>
              </a:spcBef>
              <a:spcAft>
                <a:spcPts val="0"/>
              </a:spcAft>
              <a:buNone/>
            </a:pPr>
            <a:r>
              <a:rPr lang="en-US" sz="1400" b="0" i="0" u="none" strike="noStrike">
                <a:solidFill>
                  <a:schemeClr val="lt1"/>
                </a:solidFill>
                <a:latin typeface="Arial"/>
                <a:ea typeface="Arial"/>
                <a:cs typeface="Arial"/>
                <a:sym typeface="Arial"/>
              </a:rPr>
              <a:t>CAP-based projects benefit from a primary focus on the domain.</a:t>
            </a:r>
            <a:endParaRPr sz="1000" b="0">
              <a:solidFill>
                <a:schemeClr val="lt1"/>
              </a:solidFill>
              <a:latin typeface="Calibri"/>
              <a:ea typeface="Calibri"/>
              <a:cs typeface="Calibri"/>
              <a:sym typeface="Calibri"/>
            </a:endParaRPr>
          </a:p>
          <a:p>
            <a:pPr marL="0" marR="0" lvl="0" indent="0" algn="ctr" rtl="0">
              <a:spcBef>
                <a:spcPts val="0"/>
              </a:spcBef>
              <a:spcAft>
                <a:spcPts val="0"/>
              </a:spcAft>
              <a:buNone/>
            </a:pPr>
            <a:r>
              <a:rPr lang="en-US" sz="1400" b="0" i="0" u="none" strike="noStrike">
                <a:solidFill>
                  <a:schemeClr val="lt1"/>
                </a:solidFill>
                <a:latin typeface="Arial"/>
                <a:ea typeface="Arial"/>
                <a:cs typeface="Arial"/>
                <a:sym typeface="Arial"/>
              </a:rPr>
              <a:t>Develop code in an agnostic way.</a:t>
            </a:r>
            <a:endParaRPr sz="1000" b="0">
              <a:solidFill>
                <a:schemeClr val="lt1"/>
              </a:solidFill>
              <a:latin typeface="Calibri"/>
              <a:ea typeface="Calibri"/>
              <a:cs typeface="Calibri"/>
              <a:sym typeface="Calibri"/>
            </a:endParaRPr>
          </a:p>
          <a:p>
            <a:pPr marL="0" marR="0" lvl="0" indent="0" algn="l" rtl="0">
              <a:spcBef>
                <a:spcPts val="0"/>
              </a:spcBef>
              <a:spcAft>
                <a:spcPts val="0"/>
              </a:spcAft>
              <a:buNone/>
            </a:pPr>
            <a:br>
              <a:rPr lang="en-US" sz="1100">
                <a:solidFill>
                  <a:schemeClr val="lt1"/>
                </a:solidFill>
                <a:latin typeface="Calibri"/>
                <a:ea typeface="Calibri"/>
                <a:cs typeface="Calibri"/>
                <a:sym typeface="Calibri"/>
              </a:rPr>
            </a:br>
            <a:endParaRPr sz="1400">
              <a:solidFill>
                <a:schemeClr val="lt1"/>
              </a:solidFill>
              <a:latin typeface="Arial"/>
              <a:ea typeface="Arial"/>
              <a:cs typeface="Arial"/>
              <a:sym typeface="Arial"/>
            </a:endParaRPr>
          </a:p>
          <a:p>
            <a:pPr marL="0" marR="0" lvl="0" indent="0" algn="ctr" rtl="0">
              <a:spcBef>
                <a:spcPts val="0"/>
              </a:spcBef>
              <a:spcAft>
                <a:spcPts val="0"/>
              </a:spcAft>
              <a:buNone/>
            </a:pPr>
            <a:r>
              <a:rPr lang="en-US" sz="1400" b="0" i="0" u="none" strike="noStrike">
                <a:solidFill>
                  <a:schemeClr val="lt1"/>
                </a:solidFill>
                <a:latin typeface="Arial"/>
                <a:ea typeface="Arial"/>
                <a:cs typeface="Arial"/>
                <a:sym typeface="Arial"/>
              </a:rPr>
              <a:t>. </a:t>
            </a:r>
            <a:endParaRPr sz="1800" b="0">
              <a:solidFill>
                <a:schemeClr val="lt1"/>
              </a:solidFill>
              <a:latin typeface="Calibri"/>
              <a:ea typeface="Calibri"/>
              <a:cs typeface="Calibri"/>
              <a:sym typeface="Calibri"/>
            </a:endParaRPr>
          </a:p>
          <a:p>
            <a:pPr marL="0" marR="0" lvl="0" indent="0" algn="l" rtl="0">
              <a:spcBef>
                <a:spcPts val="0"/>
              </a:spcBef>
              <a:spcAft>
                <a:spcPts val="0"/>
              </a:spcAft>
              <a:buNone/>
            </a:pPr>
            <a:br>
              <a:rPr lang="en-US" sz="2400">
                <a:solidFill>
                  <a:schemeClr val="lt1"/>
                </a:solidFill>
                <a:latin typeface="Calibri"/>
                <a:ea typeface="Calibri"/>
                <a:cs typeface="Calibri"/>
                <a:sym typeface="Calibri"/>
              </a:rPr>
            </a:br>
            <a:endParaRPr sz="2400">
              <a:solidFill>
                <a:schemeClr val="lt1"/>
              </a:solidFill>
              <a:latin typeface="Calibri"/>
              <a:ea typeface="Calibri"/>
              <a:cs typeface="Calibri"/>
              <a:sym typeface="Calibri"/>
            </a:endParaRPr>
          </a:p>
        </p:txBody>
      </p:sp>
      <p:sp>
        <p:nvSpPr>
          <p:cNvPr id="532" name="Google Shape;532;p7"/>
          <p:cNvSpPr/>
          <p:nvPr/>
        </p:nvSpPr>
        <p:spPr>
          <a:xfrm>
            <a:off x="4773348" y="749010"/>
            <a:ext cx="6145599" cy="888967"/>
          </a:xfrm>
          <a:prstGeom prst="roundRect">
            <a:avLst>
              <a:gd name="adj" fmla="val 16667"/>
            </a:avLst>
          </a:prstGeom>
          <a:solidFill>
            <a:srgbClr val="71A146"/>
          </a:solidFill>
          <a:ln w="25400" cap="flat" cmpd="sng">
            <a:solidFill>
              <a:srgbClr val="8989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a:solidFill>
                <a:schemeClr val="lt1"/>
              </a:solidFill>
              <a:latin typeface="Arial"/>
              <a:ea typeface="Arial"/>
              <a:cs typeface="Arial"/>
              <a:sym typeface="Arial"/>
            </a:endParaRPr>
          </a:p>
          <a:p>
            <a:pPr marL="0" marR="0" lvl="0" indent="0" algn="ctr" rtl="0">
              <a:spcBef>
                <a:spcPts val="0"/>
              </a:spcBef>
              <a:spcAft>
                <a:spcPts val="0"/>
              </a:spcAft>
              <a:buNone/>
            </a:pPr>
            <a:endParaRPr sz="1400">
              <a:solidFill>
                <a:schemeClr val="lt1"/>
              </a:solidFill>
              <a:latin typeface="Arial"/>
              <a:ea typeface="Arial"/>
              <a:cs typeface="Arial"/>
              <a:sym typeface="Arial"/>
            </a:endParaRPr>
          </a:p>
          <a:p>
            <a:pPr marL="0" marR="0" lvl="0" indent="0" algn="ctr" rtl="0">
              <a:spcBef>
                <a:spcPts val="0"/>
              </a:spcBef>
              <a:spcAft>
                <a:spcPts val="0"/>
              </a:spcAft>
              <a:buNone/>
            </a:pPr>
            <a:endParaRPr sz="1400" b="0" i="0" u="none" strike="noStrike">
              <a:solidFill>
                <a:schemeClr val="lt1"/>
              </a:solidFill>
              <a:latin typeface="Arial"/>
              <a:ea typeface="Arial"/>
              <a:cs typeface="Arial"/>
              <a:sym typeface="Arial"/>
            </a:endParaRPr>
          </a:p>
          <a:p>
            <a:pPr marL="0" marR="0" lvl="0" indent="0" algn="ctr" rtl="0">
              <a:spcBef>
                <a:spcPts val="0"/>
              </a:spcBef>
              <a:spcAft>
                <a:spcPts val="0"/>
              </a:spcAft>
              <a:buNone/>
            </a:pPr>
            <a:endParaRPr sz="1400">
              <a:solidFill>
                <a:schemeClr val="lt1"/>
              </a:solidFill>
              <a:latin typeface="Arial"/>
              <a:ea typeface="Arial"/>
              <a:cs typeface="Arial"/>
              <a:sym typeface="Arial"/>
            </a:endParaRPr>
          </a:p>
          <a:p>
            <a:pPr marL="0" marR="0" lvl="0" indent="0" algn="ctr" rtl="0">
              <a:spcBef>
                <a:spcPts val="0"/>
              </a:spcBef>
              <a:spcAft>
                <a:spcPts val="0"/>
              </a:spcAft>
              <a:buNone/>
            </a:pPr>
            <a:endParaRPr sz="1400" b="0" i="0" u="none" strike="noStrike">
              <a:solidFill>
                <a:schemeClr val="lt1"/>
              </a:solidFill>
              <a:latin typeface="Arial"/>
              <a:ea typeface="Arial"/>
              <a:cs typeface="Arial"/>
              <a:sym typeface="Arial"/>
            </a:endParaRPr>
          </a:p>
          <a:p>
            <a:pPr marL="0" marR="0" lvl="0" indent="0" algn="ctr" rtl="0">
              <a:spcBef>
                <a:spcPts val="0"/>
              </a:spcBef>
              <a:spcAft>
                <a:spcPts val="0"/>
              </a:spcAft>
              <a:buNone/>
            </a:pPr>
            <a:r>
              <a:rPr lang="en-US" sz="1400" b="0" i="0" u="none" strike="noStrike">
                <a:solidFill>
                  <a:schemeClr val="lt1"/>
                </a:solidFill>
                <a:latin typeface="Arial"/>
                <a:ea typeface="Arial"/>
                <a:cs typeface="Arial"/>
                <a:sym typeface="Arial"/>
              </a:rPr>
              <a:t>The SAP Cloud Application Programming Model is a framework of languages, libraries, and tools for building enterprise-grade services and applications</a:t>
            </a:r>
            <a:endParaRPr/>
          </a:p>
          <a:p>
            <a:pPr marL="0" marR="0" lvl="0" indent="0" algn="ctr" rtl="0">
              <a:spcBef>
                <a:spcPts val="0"/>
              </a:spcBef>
              <a:spcAft>
                <a:spcPts val="0"/>
              </a:spcAft>
              <a:buNone/>
            </a:pPr>
            <a:endParaRPr sz="1400">
              <a:solidFill>
                <a:schemeClr val="lt1"/>
              </a:solidFill>
              <a:latin typeface="Arial"/>
              <a:ea typeface="Arial"/>
              <a:cs typeface="Arial"/>
              <a:sym typeface="Arial"/>
            </a:endParaRPr>
          </a:p>
          <a:p>
            <a:pPr marL="0" marR="0" lvl="0" indent="0" algn="ctr" rtl="0">
              <a:spcBef>
                <a:spcPts val="0"/>
              </a:spcBef>
              <a:spcAft>
                <a:spcPts val="0"/>
              </a:spcAft>
              <a:buNone/>
            </a:pPr>
            <a:r>
              <a:rPr lang="en-US" sz="1400" b="0" i="0" u="none" strike="noStrike">
                <a:solidFill>
                  <a:schemeClr val="lt1"/>
                </a:solidFill>
                <a:latin typeface="Arial"/>
                <a:ea typeface="Arial"/>
                <a:cs typeface="Arial"/>
                <a:sym typeface="Arial"/>
              </a:rPr>
              <a:t>. </a:t>
            </a:r>
            <a:endParaRPr sz="1800" b="0">
              <a:solidFill>
                <a:schemeClr val="lt1"/>
              </a:solidFill>
              <a:latin typeface="Calibri"/>
              <a:ea typeface="Calibri"/>
              <a:cs typeface="Calibri"/>
              <a:sym typeface="Calibri"/>
            </a:endParaRPr>
          </a:p>
          <a:p>
            <a:pPr marL="0" marR="0" lvl="0" indent="0" algn="l" rtl="0">
              <a:spcBef>
                <a:spcPts val="0"/>
              </a:spcBef>
              <a:spcAft>
                <a:spcPts val="0"/>
              </a:spcAft>
              <a:buNone/>
            </a:pPr>
            <a:br>
              <a:rPr lang="en-US" sz="2400">
                <a:solidFill>
                  <a:schemeClr val="lt1"/>
                </a:solidFill>
                <a:latin typeface="Calibri"/>
                <a:ea typeface="Calibri"/>
                <a:cs typeface="Calibri"/>
                <a:sym typeface="Calibri"/>
              </a:rPr>
            </a:br>
            <a:endParaRPr sz="2400">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7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70</a:t>
            </a:fld>
            <a:endParaRPr>
              <a:latin typeface="Quattrocento Sans"/>
              <a:ea typeface="Quattrocento Sans"/>
              <a:cs typeface="Quattrocento Sans"/>
              <a:sym typeface="Quattrocento Sans"/>
            </a:endParaRPr>
          </a:p>
        </p:txBody>
      </p:sp>
      <p:sp>
        <p:nvSpPr>
          <p:cNvPr id="1431" name="Google Shape;1431;p7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IDP – Identity Provider</a:t>
            </a:r>
            <a:endParaRPr sz="3600">
              <a:solidFill>
                <a:schemeClr val="dk1"/>
              </a:solidFill>
              <a:latin typeface="Corben"/>
              <a:ea typeface="Corben"/>
              <a:cs typeface="Corben"/>
              <a:sym typeface="Corben"/>
            </a:endParaRPr>
          </a:p>
        </p:txBody>
      </p:sp>
      <p:pic>
        <p:nvPicPr>
          <p:cNvPr id="1432" name="Google Shape;1432;p70"/>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433" name="Google Shape;1433;p7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434" name="Google Shape;1434;p70"/>
          <p:cNvSpPr/>
          <p:nvPr/>
        </p:nvSpPr>
        <p:spPr>
          <a:xfrm>
            <a:off x="333772" y="1268760"/>
            <a:ext cx="1152128" cy="1008112"/>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35" name="Google Shape;1435;p70"/>
          <p:cNvSpPr txBox="1"/>
          <p:nvPr/>
        </p:nvSpPr>
        <p:spPr>
          <a:xfrm>
            <a:off x="369776" y="734836"/>
            <a:ext cx="194421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Rohan</a:t>
            </a:r>
            <a:endParaRPr/>
          </a:p>
        </p:txBody>
      </p:sp>
      <p:sp>
        <p:nvSpPr>
          <p:cNvPr id="1436" name="Google Shape;1436;p70"/>
          <p:cNvSpPr/>
          <p:nvPr/>
        </p:nvSpPr>
        <p:spPr>
          <a:xfrm>
            <a:off x="4078188" y="965668"/>
            <a:ext cx="2016224" cy="64633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Portal</a:t>
            </a:r>
            <a:endParaRPr/>
          </a:p>
        </p:txBody>
      </p:sp>
      <p:sp>
        <p:nvSpPr>
          <p:cNvPr id="1437" name="Google Shape;1437;p70"/>
          <p:cNvSpPr/>
          <p:nvPr/>
        </p:nvSpPr>
        <p:spPr>
          <a:xfrm>
            <a:off x="4078188" y="1765126"/>
            <a:ext cx="2016224" cy="75211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Fiori Launchpad</a:t>
            </a:r>
            <a:endParaRPr/>
          </a:p>
        </p:txBody>
      </p:sp>
      <p:sp>
        <p:nvSpPr>
          <p:cNvPr id="1438" name="Google Shape;1438;p70"/>
          <p:cNvSpPr/>
          <p:nvPr/>
        </p:nvSpPr>
        <p:spPr>
          <a:xfrm>
            <a:off x="4078188" y="2670364"/>
            <a:ext cx="2016224" cy="75211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Dedicated SRM</a:t>
            </a:r>
            <a:endParaRPr/>
          </a:p>
        </p:txBody>
      </p:sp>
      <p:sp>
        <p:nvSpPr>
          <p:cNvPr id="1439" name="Google Shape;1439;p70"/>
          <p:cNvSpPr/>
          <p:nvPr/>
        </p:nvSpPr>
        <p:spPr>
          <a:xfrm>
            <a:off x="4078188" y="3575602"/>
            <a:ext cx="2016224" cy="75211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SAP Service</a:t>
            </a:r>
            <a:endParaRPr/>
          </a:p>
        </p:txBody>
      </p:sp>
      <p:sp>
        <p:nvSpPr>
          <p:cNvPr id="1440" name="Google Shape;1440;p70"/>
          <p:cNvSpPr/>
          <p:nvPr/>
        </p:nvSpPr>
        <p:spPr>
          <a:xfrm>
            <a:off x="4078188" y="4480840"/>
            <a:ext cx="2016224" cy="75211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Outlook</a:t>
            </a:r>
            <a:endParaRPr/>
          </a:p>
        </p:txBody>
      </p:sp>
      <p:sp>
        <p:nvSpPr>
          <p:cNvPr id="1441" name="Google Shape;1441;p70"/>
          <p:cNvSpPr/>
          <p:nvPr/>
        </p:nvSpPr>
        <p:spPr>
          <a:xfrm>
            <a:off x="4078188" y="5387701"/>
            <a:ext cx="2016224" cy="59112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My Microservice Spring App</a:t>
            </a:r>
            <a:endParaRPr/>
          </a:p>
        </p:txBody>
      </p:sp>
      <p:sp>
        <p:nvSpPr>
          <p:cNvPr id="1442" name="Google Shape;1442;p70"/>
          <p:cNvSpPr/>
          <p:nvPr/>
        </p:nvSpPr>
        <p:spPr>
          <a:xfrm>
            <a:off x="200202" y="3026397"/>
            <a:ext cx="1512168" cy="650658"/>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SSO</a:t>
            </a:r>
            <a:endParaRPr/>
          </a:p>
        </p:txBody>
      </p:sp>
      <p:sp>
        <p:nvSpPr>
          <p:cNvPr id="1443" name="Google Shape;1443;p70"/>
          <p:cNvSpPr txBox="1"/>
          <p:nvPr/>
        </p:nvSpPr>
        <p:spPr>
          <a:xfrm>
            <a:off x="200202" y="3789040"/>
            <a:ext cx="2390867"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It contains all the user id and passwords for all users and all systems,</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It is a single source of truth for all the users in your company</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Make security much easier for our company</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Also contains permission, it knowns Who is who</a:t>
            </a:r>
            <a:endParaRPr/>
          </a:p>
        </p:txBody>
      </p:sp>
      <p:sp>
        <p:nvSpPr>
          <p:cNvPr id="1444" name="Google Shape;1444;p70"/>
          <p:cNvSpPr/>
          <p:nvPr/>
        </p:nvSpPr>
        <p:spPr>
          <a:xfrm>
            <a:off x="6166420" y="965668"/>
            <a:ext cx="277586" cy="5013157"/>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Trust Releation</a:t>
            </a:r>
            <a:endParaRPr sz="2400">
              <a:solidFill>
                <a:schemeClr val="lt1"/>
              </a:solidFill>
              <a:latin typeface="Calibri"/>
              <a:ea typeface="Calibri"/>
              <a:cs typeface="Calibri"/>
              <a:sym typeface="Calibri"/>
            </a:endParaRPr>
          </a:p>
        </p:txBody>
      </p:sp>
      <p:cxnSp>
        <p:nvCxnSpPr>
          <p:cNvPr id="1445" name="Google Shape;1445;p70"/>
          <p:cNvCxnSpPr>
            <a:stCxn id="1442" idx="3"/>
            <a:endCxn id="1446" idx="1"/>
          </p:cNvCxnSpPr>
          <p:nvPr/>
        </p:nvCxnSpPr>
        <p:spPr>
          <a:xfrm>
            <a:off x="1712370" y="3351726"/>
            <a:ext cx="2365800" cy="3094500"/>
          </a:xfrm>
          <a:prstGeom prst="bentConnector3">
            <a:avLst>
              <a:gd name="adj1" fmla="val 50000"/>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cxnSp>
        <p:nvCxnSpPr>
          <p:cNvPr id="1447" name="Google Shape;1447;p70"/>
          <p:cNvCxnSpPr>
            <a:stCxn id="1434" idx="6"/>
            <a:endCxn id="1436" idx="1"/>
          </p:cNvCxnSpPr>
          <p:nvPr/>
        </p:nvCxnSpPr>
        <p:spPr>
          <a:xfrm rot="10800000" flipH="1">
            <a:off x="1485900" y="1288916"/>
            <a:ext cx="2592300" cy="483900"/>
          </a:xfrm>
          <a:prstGeom prst="straightConnector1">
            <a:avLst/>
          </a:prstGeom>
          <a:noFill/>
          <a:ln w="9525" cap="flat" cmpd="sng">
            <a:solidFill>
              <a:schemeClr val="dk1"/>
            </a:solidFill>
            <a:prstDash val="solid"/>
            <a:round/>
            <a:headEnd type="none" w="sm" len="sm"/>
            <a:tailEnd type="triangle" w="med" len="med"/>
          </a:ln>
        </p:spPr>
      </p:cxnSp>
      <p:cxnSp>
        <p:nvCxnSpPr>
          <p:cNvPr id="1448" name="Google Shape;1448;p70"/>
          <p:cNvCxnSpPr>
            <a:stCxn id="1434" idx="6"/>
          </p:cNvCxnSpPr>
          <p:nvPr/>
        </p:nvCxnSpPr>
        <p:spPr>
          <a:xfrm>
            <a:off x="1485900" y="1772816"/>
            <a:ext cx="2592300" cy="384900"/>
          </a:xfrm>
          <a:prstGeom prst="straightConnector1">
            <a:avLst/>
          </a:prstGeom>
          <a:noFill/>
          <a:ln w="9525" cap="flat" cmpd="sng">
            <a:solidFill>
              <a:schemeClr val="dk1"/>
            </a:solidFill>
            <a:prstDash val="solid"/>
            <a:round/>
            <a:headEnd type="none" w="sm" len="sm"/>
            <a:tailEnd type="triangle" w="med" len="med"/>
          </a:ln>
        </p:spPr>
      </p:cxnSp>
      <p:cxnSp>
        <p:nvCxnSpPr>
          <p:cNvPr id="1449" name="Google Shape;1449;p70"/>
          <p:cNvCxnSpPr>
            <a:endCxn id="1438" idx="1"/>
          </p:cNvCxnSpPr>
          <p:nvPr/>
        </p:nvCxnSpPr>
        <p:spPr>
          <a:xfrm>
            <a:off x="1485888" y="1769320"/>
            <a:ext cx="2592300" cy="1277100"/>
          </a:xfrm>
          <a:prstGeom prst="straightConnector1">
            <a:avLst/>
          </a:prstGeom>
          <a:noFill/>
          <a:ln w="9525" cap="flat" cmpd="sng">
            <a:solidFill>
              <a:schemeClr val="dk1"/>
            </a:solidFill>
            <a:prstDash val="solid"/>
            <a:round/>
            <a:headEnd type="none" w="sm" len="sm"/>
            <a:tailEnd type="triangle" w="med" len="med"/>
          </a:ln>
        </p:spPr>
      </p:cxnSp>
      <p:pic>
        <p:nvPicPr>
          <p:cNvPr id="1450" name="Google Shape;1450;p70" descr="Restyled Single Sign-On Buttons - 4me"/>
          <p:cNvPicPr preferRelativeResize="0"/>
          <p:nvPr/>
        </p:nvPicPr>
        <p:blipFill rotWithShape="1">
          <a:blip r:embed="rId4">
            <a:alphaModFix/>
          </a:blip>
          <a:srcRect/>
          <a:stretch/>
        </p:blipFill>
        <p:spPr>
          <a:xfrm>
            <a:off x="-1412676" y="2448549"/>
            <a:ext cx="1713589" cy="1306862"/>
          </a:xfrm>
          <a:prstGeom prst="rect">
            <a:avLst/>
          </a:prstGeom>
          <a:noFill/>
          <a:ln>
            <a:noFill/>
          </a:ln>
        </p:spPr>
      </p:pic>
      <p:cxnSp>
        <p:nvCxnSpPr>
          <p:cNvPr id="1451" name="Google Shape;1451;p70"/>
          <p:cNvCxnSpPr>
            <a:stCxn id="1438" idx="1"/>
            <a:endCxn id="1450" idx="0"/>
          </p:cNvCxnSpPr>
          <p:nvPr/>
        </p:nvCxnSpPr>
        <p:spPr>
          <a:xfrm rot="10800000">
            <a:off x="-555912" y="2448520"/>
            <a:ext cx="4634100" cy="597900"/>
          </a:xfrm>
          <a:prstGeom prst="bentConnector4">
            <a:avLst>
              <a:gd name="adj1" fmla="val 40755"/>
              <a:gd name="adj2" fmla="val 113260"/>
            </a:avLst>
          </a:prstGeom>
          <a:noFill/>
          <a:ln w="9525" cap="flat" cmpd="sng">
            <a:solidFill>
              <a:srgbClr val="B8B8B8"/>
            </a:solidFill>
            <a:prstDash val="solid"/>
            <a:round/>
            <a:headEnd type="none" w="sm" len="sm"/>
            <a:tailEnd type="triangle" w="med" len="med"/>
          </a:ln>
        </p:spPr>
      </p:cxnSp>
      <p:cxnSp>
        <p:nvCxnSpPr>
          <p:cNvPr id="1452" name="Google Shape;1452;p70"/>
          <p:cNvCxnSpPr>
            <a:stCxn id="1434" idx="2"/>
            <a:endCxn id="1450" idx="0"/>
          </p:cNvCxnSpPr>
          <p:nvPr/>
        </p:nvCxnSpPr>
        <p:spPr>
          <a:xfrm flipH="1">
            <a:off x="-556028" y="1772816"/>
            <a:ext cx="889800" cy="675600"/>
          </a:xfrm>
          <a:prstGeom prst="bentConnector2">
            <a:avLst/>
          </a:prstGeom>
          <a:noFill/>
          <a:ln w="9525" cap="flat" cmpd="sng">
            <a:solidFill>
              <a:srgbClr val="B8B8B8"/>
            </a:solidFill>
            <a:prstDash val="solid"/>
            <a:round/>
            <a:headEnd type="none" w="sm" len="sm"/>
            <a:tailEnd type="triangle" w="med" len="med"/>
          </a:ln>
        </p:spPr>
      </p:cxnSp>
      <p:sp>
        <p:nvSpPr>
          <p:cNvPr id="1453" name="Google Shape;1453;p70"/>
          <p:cNvSpPr txBox="1"/>
          <p:nvPr/>
        </p:nvSpPr>
        <p:spPr>
          <a:xfrm>
            <a:off x="275077" y="2703271"/>
            <a:ext cx="12366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SAML Token</a:t>
            </a:r>
            <a:endParaRPr/>
          </a:p>
        </p:txBody>
      </p:sp>
      <p:sp>
        <p:nvSpPr>
          <p:cNvPr id="1454" name="Google Shape;1454;p70"/>
          <p:cNvSpPr/>
          <p:nvPr/>
        </p:nvSpPr>
        <p:spPr>
          <a:xfrm>
            <a:off x="300022" y="3010932"/>
            <a:ext cx="1512168" cy="650658"/>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SAP IDP</a:t>
            </a:r>
            <a:endParaRPr/>
          </a:p>
        </p:txBody>
      </p:sp>
      <p:sp>
        <p:nvSpPr>
          <p:cNvPr id="1446" name="Google Shape;1446;p70"/>
          <p:cNvSpPr/>
          <p:nvPr/>
        </p:nvSpPr>
        <p:spPr>
          <a:xfrm>
            <a:off x="4078187" y="6123164"/>
            <a:ext cx="2365819" cy="64633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XSUAA</a:t>
            </a:r>
            <a:endParaRPr/>
          </a:p>
        </p:txBody>
      </p:sp>
      <p:cxnSp>
        <p:nvCxnSpPr>
          <p:cNvPr id="1455" name="Google Shape;1455;p70"/>
          <p:cNvCxnSpPr>
            <a:stCxn id="1444" idx="3"/>
            <a:endCxn id="1446" idx="3"/>
          </p:cNvCxnSpPr>
          <p:nvPr/>
        </p:nvCxnSpPr>
        <p:spPr>
          <a:xfrm>
            <a:off x="6444006" y="3472246"/>
            <a:ext cx="600" cy="2974200"/>
          </a:xfrm>
          <a:prstGeom prst="bentConnector3">
            <a:avLst>
              <a:gd name="adj1" fmla="val 38100000"/>
            </a:avLst>
          </a:prstGeom>
          <a:noFill/>
          <a:ln w="38100" cap="flat" cmpd="sng">
            <a:solidFill>
              <a:schemeClr val="accent6"/>
            </a:solidFill>
            <a:prstDash val="solid"/>
            <a:round/>
            <a:headEnd type="none" w="sm" len="sm"/>
            <a:tailEnd type="none" w="sm" len="sm"/>
          </a:ln>
          <a:effectLst>
            <a:outerShdw blurRad="40000" dist="23000" dir="5400000" rotWithShape="0">
              <a:srgbClr val="000000">
                <a:alpha val="34901"/>
              </a:srgbClr>
            </a:outerShdw>
          </a:effectLst>
        </p:spPr>
      </p:cxnSp>
      <p:sp>
        <p:nvSpPr>
          <p:cNvPr id="1456" name="Google Shape;1456;p70"/>
          <p:cNvSpPr txBox="1"/>
          <p:nvPr/>
        </p:nvSpPr>
        <p:spPr>
          <a:xfrm>
            <a:off x="6886500" y="4480840"/>
            <a:ext cx="1645737"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xsuaa</a:t>
            </a:r>
            <a:r>
              <a:rPr lang="en-US" sz="2400">
                <a:solidFill>
                  <a:schemeClr val="dk1"/>
                </a:solidFill>
                <a:latin typeface="Calibri"/>
                <a:ea typeface="Calibri"/>
                <a:cs typeface="Calibri"/>
                <a:sym typeface="Calibri"/>
              </a:rPr>
              <a:t> backing service instance</a:t>
            </a:r>
            <a:endParaRPr/>
          </a:p>
        </p:txBody>
      </p:sp>
      <p:cxnSp>
        <p:nvCxnSpPr>
          <p:cNvPr id="1457" name="Google Shape;1457;p70"/>
          <p:cNvCxnSpPr>
            <a:endCxn id="1441" idx="1"/>
          </p:cNvCxnSpPr>
          <p:nvPr/>
        </p:nvCxnSpPr>
        <p:spPr>
          <a:xfrm>
            <a:off x="1378188" y="2010963"/>
            <a:ext cx="2700000" cy="3672300"/>
          </a:xfrm>
          <a:prstGeom prst="straightConnector1">
            <a:avLst/>
          </a:prstGeom>
          <a:noFill/>
          <a:ln w="9525" cap="flat" cmpd="sng">
            <a:solidFill>
              <a:schemeClr val="dk1"/>
            </a:solidFill>
            <a:prstDash val="solid"/>
            <a:round/>
            <a:headEnd type="none" w="sm" len="sm"/>
            <a:tailEnd type="triangle" w="med" len="med"/>
          </a:ln>
        </p:spPr>
      </p:cxnSp>
      <p:cxnSp>
        <p:nvCxnSpPr>
          <p:cNvPr id="1458" name="Google Shape;1458;p70"/>
          <p:cNvCxnSpPr>
            <a:stCxn id="1441" idx="1"/>
          </p:cNvCxnSpPr>
          <p:nvPr/>
        </p:nvCxnSpPr>
        <p:spPr>
          <a:xfrm>
            <a:off x="4078188" y="5683263"/>
            <a:ext cx="447000" cy="641100"/>
          </a:xfrm>
          <a:prstGeom prst="straightConnector1">
            <a:avLst/>
          </a:prstGeom>
          <a:noFill/>
          <a:ln w="9525" cap="flat" cmpd="sng">
            <a:solidFill>
              <a:schemeClr val="dk1"/>
            </a:solidFill>
            <a:prstDash val="solid"/>
            <a:round/>
            <a:headEnd type="none" w="sm" len="sm"/>
            <a:tailEnd type="triangle" w="med" len="med"/>
          </a:ln>
        </p:spPr>
      </p:cxnSp>
      <p:cxnSp>
        <p:nvCxnSpPr>
          <p:cNvPr id="1459" name="Google Shape;1459;p70"/>
          <p:cNvCxnSpPr/>
          <p:nvPr/>
        </p:nvCxnSpPr>
        <p:spPr>
          <a:xfrm rot="10800000">
            <a:off x="1812190" y="3575602"/>
            <a:ext cx="2489501" cy="2722560"/>
          </a:xfrm>
          <a:prstGeom prst="straightConnector1">
            <a:avLst/>
          </a:prstGeom>
          <a:noFill/>
          <a:ln w="9525" cap="flat" cmpd="sng">
            <a:solidFill>
              <a:schemeClr val="dk1"/>
            </a:solidFill>
            <a:prstDash val="solid"/>
            <a:round/>
            <a:headEnd type="none" w="sm" len="sm"/>
            <a:tailEnd type="triangle" w="med" len="med"/>
          </a:ln>
        </p:spPr>
      </p:cxnSp>
      <p:pic>
        <p:nvPicPr>
          <p:cNvPr id="1460" name="Google Shape;1460;p70"/>
          <p:cNvPicPr preferRelativeResize="0"/>
          <p:nvPr/>
        </p:nvPicPr>
        <p:blipFill rotWithShape="1">
          <a:blip r:embed="rId5">
            <a:alphaModFix/>
          </a:blip>
          <a:srcRect/>
          <a:stretch/>
        </p:blipFill>
        <p:spPr>
          <a:xfrm>
            <a:off x="8136289" y="1080190"/>
            <a:ext cx="2566636" cy="2251860"/>
          </a:xfrm>
          <a:prstGeom prst="rect">
            <a:avLst/>
          </a:prstGeom>
          <a:noFill/>
          <a:ln>
            <a:noFill/>
          </a:ln>
        </p:spPr>
      </p:pic>
      <p:cxnSp>
        <p:nvCxnSpPr>
          <p:cNvPr id="1461" name="Google Shape;1461;p70"/>
          <p:cNvCxnSpPr>
            <a:endCxn id="1460" idx="2"/>
          </p:cNvCxnSpPr>
          <p:nvPr/>
        </p:nvCxnSpPr>
        <p:spPr>
          <a:xfrm rot="-5400000">
            <a:off x="6305607" y="3483250"/>
            <a:ext cx="3265200" cy="2962800"/>
          </a:xfrm>
          <a:prstGeom prst="bentConnector3">
            <a:avLst>
              <a:gd name="adj1" fmla="val 1134"/>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7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71</a:t>
            </a:fld>
            <a:endParaRPr>
              <a:latin typeface="Quattrocento Sans"/>
              <a:ea typeface="Quattrocento Sans"/>
              <a:cs typeface="Quattrocento Sans"/>
              <a:sym typeface="Quattrocento Sans"/>
            </a:endParaRPr>
          </a:p>
        </p:txBody>
      </p:sp>
      <p:sp>
        <p:nvSpPr>
          <p:cNvPr id="1467" name="Google Shape;1467;p7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How it works behind the scenes</a:t>
            </a:r>
            <a:endParaRPr sz="3600">
              <a:solidFill>
                <a:schemeClr val="dk1"/>
              </a:solidFill>
              <a:latin typeface="Corben"/>
              <a:ea typeface="Corben"/>
              <a:cs typeface="Corben"/>
              <a:sym typeface="Corben"/>
            </a:endParaRPr>
          </a:p>
        </p:txBody>
      </p:sp>
      <p:pic>
        <p:nvPicPr>
          <p:cNvPr id="1468" name="Google Shape;1468;p71"/>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469" name="Google Shape;1469;p7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pic>
        <p:nvPicPr>
          <p:cNvPr id="1470" name="Google Shape;1470;p71" descr="A person in a blue suit and tie&#10;&#10;Description automatically generated"/>
          <p:cNvPicPr preferRelativeResize="0"/>
          <p:nvPr/>
        </p:nvPicPr>
        <p:blipFill rotWithShape="1">
          <a:blip r:embed="rId4">
            <a:alphaModFix/>
          </a:blip>
          <a:srcRect/>
          <a:stretch/>
        </p:blipFill>
        <p:spPr>
          <a:xfrm>
            <a:off x="1125860" y="483479"/>
            <a:ext cx="1361345" cy="1361345"/>
          </a:xfrm>
          <a:prstGeom prst="rect">
            <a:avLst/>
          </a:prstGeom>
          <a:noFill/>
          <a:ln>
            <a:noFill/>
          </a:ln>
        </p:spPr>
      </p:pic>
      <p:sp>
        <p:nvSpPr>
          <p:cNvPr id="1471" name="Google Shape;1471;p71"/>
          <p:cNvSpPr/>
          <p:nvPr/>
        </p:nvSpPr>
        <p:spPr>
          <a:xfrm>
            <a:off x="546393" y="4236593"/>
            <a:ext cx="2520280" cy="64633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Our Spring App</a:t>
            </a:r>
            <a:endParaRPr/>
          </a:p>
        </p:txBody>
      </p:sp>
      <p:sp>
        <p:nvSpPr>
          <p:cNvPr id="1472" name="Google Shape;1472;p71"/>
          <p:cNvSpPr txBox="1"/>
          <p:nvPr/>
        </p:nvSpPr>
        <p:spPr>
          <a:xfrm>
            <a:off x="1989956" y="1995174"/>
            <a:ext cx="1851822"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Calibri"/>
                <a:ea typeface="Calibri"/>
                <a:cs typeface="Calibri"/>
                <a:sym typeface="Calibri"/>
              </a:rPr>
              <a:t>https://btpolingoodata-impressive-shark-nx.cfapps.us10-001.hana.ondemand.com/webapp/index.html</a:t>
            </a:r>
            <a:endParaRPr/>
          </a:p>
        </p:txBody>
      </p:sp>
      <p:cxnSp>
        <p:nvCxnSpPr>
          <p:cNvPr id="1473" name="Google Shape;1473;p71"/>
          <p:cNvCxnSpPr>
            <a:stCxn id="1470" idx="2"/>
          </p:cNvCxnSpPr>
          <p:nvPr/>
        </p:nvCxnSpPr>
        <p:spPr>
          <a:xfrm>
            <a:off x="1806533" y="1844824"/>
            <a:ext cx="0" cy="93600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
        <p:nvSpPr>
          <p:cNvPr id="1474" name="Google Shape;1474;p71"/>
          <p:cNvSpPr/>
          <p:nvPr/>
        </p:nvSpPr>
        <p:spPr>
          <a:xfrm>
            <a:off x="620101" y="2855506"/>
            <a:ext cx="3456379" cy="572052"/>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Browser</a:t>
            </a:r>
            <a:endParaRPr/>
          </a:p>
        </p:txBody>
      </p:sp>
      <p:cxnSp>
        <p:nvCxnSpPr>
          <p:cNvPr id="1475" name="Google Shape;1475;p71"/>
          <p:cNvCxnSpPr>
            <a:endCxn id="1471" idx="0"/>
          </p:cNvCxnSpPr>
          <p:nvPr/>
        </p:nvCxnSpPr>
        <p:spPr>
          <a:xfrm>
            <a:off x="1806533" y="3388793"/>
            <a:ext cx="0" cy="847800"/>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
        <p:nvSpPr>
          <p:cNvPr id="1476" name="Google Shape;1476;p71"/>
          <p:cNvSpPr/>
          <p:nvPr/>
        </p:nvSpPr>
        <p:spPr>
          <a:xfrm>
            <a:off x="546393" y="4941168"/>
            <a:ext cx="7492235" cy="75079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BTP Platform</a:t>
            </a:r>
            <a:endParaRPr/>
          </a:p>
        </p:txBody>
      </p:sp>
      <p:sp>
        <p:nvSpPr>
          <p:cNvPr id="1477" name="Google Shape;1477;p71"/>
          <p:cNvSpPr/>
          <p:nvPr/>
        </p:nvSpPr>
        <p:spPr>
          <a:xfrm>
            <a:off x="693812" y="5098948"/>
            <a:ext cx="1008112" cy="459046"/>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478" name="Google Shape;1478;p71"/>
          <p:cNvCxnSpPr/>
          <p:nvPr/>
        </p:nvCxnSpPr>
        <p:spPr>
          <a:xfrm rot="10800000">
            <a:off x="2205980" y="3427558"/>
            <a:ext cx="0" cy="847693"/>
          </a:xfrm>
          <a:prstGeom prst="straightConnector1">
            <a:avLst/>
          </a:prstGeom>
          <a:noFill/>
          <a:ln w="9525" cap="flat" cmpd="sng">
            <a:solidFill>
              <a:schemeClr val="dk1"/>
            </a:solidFill>
            <a:prstDash val="solid"/>
            <a:round/>
            <a:headEnd type="none" w="sm" len="sm"/>
            <a:tailEnd type="triangle" w="med" len="med"/>
          </a:ln>
        </p:spPr>
      </p:cxnSp>
      <p:sp>
        <p:nvSpPr>
          <p:cNvPr id="1479" name="Google Shape;1479;p71"/>
          <p:cNvSpPr txBox="1"/>
          <p:nvPr/>
        </p:nvSpPr>
        <p:spPr>
          <a:xfrm>
            <a:off x="1917587" y="3586452"/>
            <a:ext cx="115212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Get me JWT token</a:t>
            </a:r>
            <a:endParaRPr/>
          </a:p>
        </p:txBody>
      </p:sp>
      <p:sp>
        <p:nvSpPr>
          <p:cNvPr id="1480" name="Google Shape;1480;p71"/>
          <p:cNvSpPr/>
          <p:nvPr/>
        </p:nvSpPr>
        <p:spPr>
          <a:xfrm>
            <a:off x="3286100" y="4216851"/>
            <a:ext cx="3456384" cy="666073"/>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XSUAA</a:t>
            </a:r>
            <a:endParaRPr/>
          </a:p>
        </p:txBody>
      </p:sp>
      <p:cxnSp>
        <p:nvCxnSpPr>
          <p:cNvPr id="1481" name="Google Shape;1481;p71"/>
          <p:cNvCxnSpPr/>
          <p:nvPr/>
        </p:nvCxnSpPr>
        <p:spPr>
          <a:xfrm>
            <a:off x="3502124" y="3369158"/>
            <a:ext cx="0" cy="847693"/>
          </a:xfrm>
          <a:prstGeom prst="straightConnector1">
            <a:avLst/>
          </a:prstGeom>
          <a:noFill/>
          <a:ln w="38100" cap="flat" cmpd="sng">
            <a:solidFill>
              <a:schemeClr val="dk1"/>
            </a:solidFill>
            <a:prstDash val="solid"/>
            <a:round/>
            <a:headEnd type="none" w="sm" len="sm"/>
            <a:tailEnd type="triangle" w="med" len="med"/>
          </a:ln>
          <a:effectLst>
            <a:outerShdw blurRad="40000" dist="23000" dir="5400000" rotWithShape="0">
              <a:srgbClr val="000000">
                <a:alpha val="34901"/>
              </a:srgbClr>
            </a:outerShdw>
          </a:effectLst>
        </p:spPr>
      </p:cxnSp>
      <p:sp>
        <p:nvSpPr>
          <p:cNvPr id="1482" name="Google Shape;1482;p71"/>
          <p:cNvSpPr txBox="1"/>
          <p:nvPr/>
        </p:nvSpPr>
        <p:spPr>
          <a:xfrm>
            <a:off x="3596647" y="3531086"/>
            <a:ext cx="63074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Get me SAML token</a:t>
            </a:r>
            <a:endParaRPr/>
          </a:p>
        </p:txBody>
      </p:sp>
      <p:cxnSp>
        <p:nvCxnSpPr>
          <p:cNvPr id="1483" name="Google Shape;1483;p71"/>
          <p:cNvCxnSpPr/>
          <p:nvPr/>
        </p:nvCxnSpPr>
        <p:spPr>
          <a:xfrm rot="10800000">
            <a:off x="3839649" y="3308871"/>
            <a:ext cx="0" cy="906093"/>
          </a:xfrm>
          <a:prstGeom prst="straightConnector1">
            <a:avLst/>
          </a:prstGeom>
          <a:noFill/>
          <a:ln w="9525" cap="flat" cmpd="sng">
            <a:solidFill>
              <a:srgbClr val="B8B8B8"/>
            </a:solidFill>
            <a:prstDash val="solid"/>
            <a:round/>
            <a:headEnd type="none" w="sm" len="sm"/>
            <a:tailEnd type="triangle" w="med" len="med"/>
          </a:ln>
        </p:spPr>
      </p:cxnSp>
      <p:cxnSp>
        <p:nvCxnSpPr>
          <p:cNvPr id="1484" name="Google Shape;1484;p71"/>
          <p:cNvCxnSpPr>
            <a:cxnSpLocks/>
            <a:stCxn id="1474" idx="6"/>
          </p:cNvCxnSpPr>
          <p:nvPr/>
        </p:nvCxnSpPr>
        <p:spPr>
          <a:xfrm flipV="1">
            <a:off x="4076480" y="1614832"/>
            <a:ext cx="3890100" cy="15267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1485" name="Google Shape;1485;p71"/>
          <p:cNvSpPr/>
          <p:nvPr/>
        </p:nvSpPr>
        <p:spPr>
          <a:xfrm>
            <a:off x="7966620" y="1225356"/>
            <a:ext cx="2520280" cy="819173"/>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IDP (Identity provider)</a:t>
            </a:r>
            <a:endParaRPr/>
          </a:p>
        </p:txBody>
      </p:sp>
      <p:pic>
        <p:nvPicPr>
          <p:cNvPr id="1486" name="Google Shape;1486;p71" descr="Restyled Single Sign-On Buttons - 4me"/>
          <p:cNvPicPr preferRelativeResize="0"/>
          <p:nvPr/>
        </p:nvPicPr>
        <p:blipFill rotWithShape="1">
          <a:blip r:embed="rId5">
            <a:alphaModFix/>
          </a:blip>
          <a:srcRect/>
          <a:stretch/>
        </p:blipFill>
        <p:spPr>
          <a:xfrm>
            <a:off x="3734776" y="1226543"/>
            <a:ext cx="1152812" cy="879188"/>
          </a:xfrm>
          <a:prstGeom prst="rect">
            <a:avLst/>
          </a:prstGeom>
          <a:noFill/>
          <a:ln>
            <a:noFill/>
          </a:ln>
        </p:spPr>
      </p:pic>
      <p:cxnSp>
        <p:nvCxnSpPr>
          <p:cNvPr id="1487" name="Google Shape;1487;p71"/>
          <p:cNvCxnSpPr>
            <a:cxnSpLocks/>
            <a:stCxn id="1485" idx="2"/>
            <a:endCxn id="1486" idx="0"/>
          </p:cNvCxnSpPr>
          <p:nvPr/>
        </p:nvCxnSpPr>
        <p:spPr>
          <a:xfrm rot="5400000" flipH="1">
            <a:off x="6359978" y="-822253"/>
            <a:ext cx="817986" cy="4915578"/>
          </a:xfrm>
          <a:prstGeom prst="bentConnector5">
            <a:avLst>
              <a:gd name="adj1" fmla="val -27947"/>
              <a:gd name="adj2" fmla="val 42922"/>
              <a:gd name="adj3" fmla="val 127947"/>
            </a:avLst>
          </a:prstGeom>
          <a:noFill/>
          <a:ln w="9525" cap="flat" cmpd="sng">
            <a:solidFill>
              <a:srgbClr val="B8B8B8"/>
            </a:solidFill>
            <a:prstDash val="solid"/>
            <a:round/>
            <a:headEnd type="none" w="sm" len="sm"/>
            <a:tailEnd type="triangle" w="med" len="med"/>
          </a:ln>
        </p:spPr>
      </p:cxnSp>
      <p:cxnSp>
        <p:nvCxnSpPr>
          <p:cNvPr id="1488" name="Google Shape;1488;p71"/>
          <p:cNvCxnSpPr>
            <a:cxnSpLocks/>
            <a:stCxn id="1486" idx="2"/>
            <a:endCxn id="1485" idx="3"/>
          </p:cNvCxnSpPr>
          <p:nvPr/>
        </p:nvCxnSpPr>
        <p:spPr>
          <a:xfrm rot="5400000" flipH="1" flipV="1">
            <a:off x="7163647" y="-1217522"/>
            <a:ext cx="470788" cy="6175718"/>
          </a:xfrm>
          <a:prstGeom prst="bentConnector4">
            <a:avLst>
              <a:gd name="adj1" fmla="val -86040"/>
              <a:gd name="adj2" fmla="val 103702"/>
            </a:avLst>
          </a:prstGeom>
          <a:noFill/>
          <a:ln w="9525" cap="flat" cmpd="sng">
            <a:solidFill>
              <a:srgbClr val="B8B8B8"/>
            </a:solidFill>
            <a:prstDash val="solid"/>
            <a:round/>
            <a:headEnd type="none" w="sm" len="sm"/>
            <a:tailEnd type="triangle" w="med" len="med"/>
          </a:ln>
        </p:spPr>
      </p:cxnSp>
      <p:cxnSp>
        <p:nvCxnSpPr>
          <p:cNvPr id="1489" name="Google Shape;1489;p71"/>
          <p:cNvCxnSpPr/>
          <p:nvPr/>
        </p:nvCxnSpPr>
        <p:spPr>
          <a:xfrm flipH="1">
            <a:off x="4042320" y="1916831"/>
            <a:ext cx="3924300" cy="1428600"/>
          </a:xfrm>
          <a:prstGeom prst="bentConnector3">
            <a:avLst>
              <a:gd name="adj1" fmla="val 40728"/>
            </a:avLst>
          </a:prstGeom>
          <a:noFill/>
          <a:ln w="9525" cap="flat" cmpd="sng">
            <a:solidFill>
              <a:srgbClr val="B8B8B8"/>
            </a:solidFill>
            <a:prstDash val="solid"/>
            <a:round/>
            <a:headEnd type="none" w="sm" len="sm"/>
            <a:tailEnd type="triangle" w="med" len="med"/>
          </a:ln>
        </p:spPr>
      </p:cxnSp>
      <p:sp>
        <p:nvSpPr>
          <p:cNvPr id="1490" name="Google Shape;1490;p71"/>
          <p:cNvSpPr txBox="1"/>
          <p:nvPr/>
        </p:nvSpPr>
        <p:spPr>
          <a:xfrm>
            <a:off x="6481110" y="1328884"/>
            <a:ext cx="115212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Call IDP</a:t>
            </a:r>
            <a:endParaRPr dirty="0"/>
          </a:p>
        </p:txBody>
      </p:sp>
      <p:sp>
        <p:nvSpPr>
          <p:cNvPr id="1491" name="Google Shape;1491;p71"/>
          <p:cNvSpPr txBox="1"/>
          <p:nvPr/>
        </p:nvSpPr>
        <p:spPr>
          <a:xfrm>
            <a:off x="5696659" y="761349"/>
            <a:ext cx="169083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Sends Login Screen</a:t>
            </a:r>
            <a:endParaRPr dirty="0"/>
          </a:p>
        </p:txBody>
      </p:sp>
      <p:sp>
        <p:nvSpPr>
          <p:cNvPr id="1492" name="Google Shape;1492;p71"/>
          <p:cNvSpPr txBox="1"/>
          <p:nvPr/>
        </p:nvSpPr>
        <p:spPr>
          <a:xfrm>
            <a:off x="9353451" y="2265285"/>
            <a:ext cx="169083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User credentials</a:t>
            </a:r>
            <a:endParaRPr dirty="0"/>
          </a:p>
        </p:txBody>
      </p:sp>
      <p:sp>
        <p:nvSpPr>
          <p:cNvPr id="1493" name="Google Shape;1493;p71"/>
          <p:cNvSpPr txBox="1"/>
          <p:nvPr/>
        </p:nvSpPr>
        <p:spPr>
          <a:xfrm>
            <a:off x="4851241" y="3140647"/>
            <a:ext cx="169083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SAML Token</a:t>
            </a:r>
            <a:endParaRPr/>
          </a:p>
        </p:txBody>
      </p:sp>
      <p:cxnSp>
        <p:nvCxnSpPr>
          <p:cNvPr id="1494" name="Google Shape;1494;p71"/>
          <p:cNvCxnSpPr>
            <a:cxnSpLocks/>
            <a:stCxn id="1474" idx="7"/>
            <a:endCxn id="1480" idx="3"/>
          </p:cNvCxnSpPr>
          <p:nvPr/>
        </p:nvCxnSpPr>
        <p:spPr>
          <a:xfrm rot="16200000" flipH="1">
            <a:off x="4351090" y="2158495"/>
            <a:ext cx="1610607" cy="3172179"/>
          </a:xfrm>
          <a:prstGeom prst="bentConnector4">
            <a:avLst>
              <a:gd name="adj1" fmla="val -8439"/>
              <a:gd name="adj2" fmla="val 107206"/>
            </a:avLst>
          </a:prstGeom>
          <a:noFill/>
          <a:ln w="9525" cap="flat" cmpd="sng">
            <a:solidFill>
              <a:srgbClr val="B8B8B8"/>
            </a:solidFill>
            <a:prstDash val="solid"/>
            <a:round/>
            <a:headEnd type="none" w="sm" len="sm"/>
            <a:tailEnd type="triangle" w="med" len="med"/>
          </a:ln>
        </p:spPr>
      </p:cxnSp>
      <p:sp>
        <p:nvSpPr>
          <p:cNvPr id="1495" name="Google Shape;1495;p71"/>
          <p:cNvSpPr txBox="1"/>
          <p:nvPr/>
        </p:nvSpPr>
        <p:spPr>
          <a:xfrm>
            <a:off x="6817197" y="3805665"/>
            <a:ext cx="169083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SAML Token</a:t>
            </a:r>
            <a:endParaRPr/>
          </a:p>
        </p:txBody>
      </p:sp>
      <p:cxnSp>
        <p:nvCxnSpPr>
          <p:cNvPr id="1496" name="Google Shape;1496;p71"/>
          <p:cNvCxnSpPr/>
          <p:nvPr/>
        </p:nvCxnSpPr>
        <p:spPr>
          <a:xfrm rot="10800000">
            <a:off x="4006180" y="3279146"/>
            <a:ext cx="432048" cy="924934"/>
          </a:xfrm>
          <a:prstGeom prst="straightConnector1">
            <a:avLst/>
          </a:prstGeom>
          <a:noFill/>
          <a:ln w="9525" cap="flat" cmpd="sng">
            <a:solidFill>
              <a:srgbClr val="B8B8B8"/>
            </a:solidFill>
            <a:prstDash val="solid"/>
            <a:round/>
            <a:headEnd type="none" w="sm" len="sm"/>
            <a:tailEnd type="triangle" w="med" len="med"/>
          </a:ln>
        </p:spPr>
      </p:cxnSp>
      <p:sp>
        <p:nvSpPr>
          <p:cNvPr id="1497" name="Google Shape;1497;p71"/>
          <p:cNvSpPr txBox="1"/>
          <p:nvPr/>
        </p:nvSpPr>
        <p:spPr>
          <a:xfrm>
            <a:off x="4222204" y="3551142"/>
            <a:ext cx="630746"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JWT Token</a:t>
            </a:r>
            <a:endParaRPr/>
          </a:p>
        </p:txBody>
      </p:sp>
      <p:sp>
        <p:nvSpPr>
          <p:cNvPr id="1498" name="Google Shape;1498;p71"/>
          <p:cNvSpPr txBox="1"/>
          <p:nvPr/>
        </p:nvSpPr>
        <p:spPr>
          <a:xfrm>
            <a:off x="2693865" y="3573021"/>
            <a:ext cx="630746"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a:solidFill>
                  <a:schemeClr val="dk1"/>
                </a:solidFill>
                <a:latin typeface="Calibri"/>
                <a:ea typeface="Calibri"/>
                <a:cs typeface="Calibri"/>
                <a:sym typeface="Calibri"/>
              </a:rPr>
              <a:t>JWT Token</a:t>
            </a:r>
            <a:endParaRPr/>
          </a:p>
        </p:txBody>
      </p:sp>
      <p:cxnSp>
        <p:nvCxnSpPr>
          <p:cNvPr id="1499" name="Google Shape;1499;p71"/>
          <p:cNvCxnSpPr/>
          <p:nvPr/>
        </p:nvCxnSpPr>
        <p:spPr>
          <a:xfrm flipH="1">
            <a:off x="2859760" y="3485802"/>
            <a:ext cx="11618" cy="749784"/>
          </a:xfrm>
          <a:prstGeom prst="straightConnector1">
            <a:avLst/>
          </a:prstGeom>
          <a:noFill/>
          <a:ln w="9525" cap="flat" cmpd="sng">
            <a:solidFill>
              <a:schemeClr val="dk1"/>
            </a:solidFill>
            <a:prstDash val="solid"/>
            <a:round/>
            <a:headEnd type="none" w="sm" len="sm"/>
            <a:tailEnd type="triangle" w="med" len="med"/>
          </a:ln>
        </p:spPr>
      </p:cxnSp>
      <p:sp>
        <p:nvSpPr>
          <p:cNvPr id="1500" name="Google Shape;1500;p71"/>
          <p:cNvSpPr txBox="1"/>
          <p:nvPr/>
        </p:nvSpPr>
        <p:spPr>
          <a:xfrm>
            <a:off x="8038628" y="4319699"/>
            <a:ext cx="4000408"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Every developer knows their application more than other, it’s the developer who decides what roles and permissions needed to access certain parts of the app. That is configured in a security configuration file called </a:t>
            </a:r>
            <a:r>
              <a:rPr lang="en-US" sz="1800" b="1">
                <a:solidFill>
                  <a:schemeClr val="dk1"/>
                </a:solidFill>
                <a:latin typeface="Calibri"/>
                <a:ea typeface="Calibri"/>
                <a:cs typeface="Calibri"/>
                <a:sym typeface="Calibri"/>
              </a:rPr>
              <a:t>xs-security.json</a:t>
            </a:r>
            <a:endParaRPr sz="1800">
              <a:solidFill>
                <a:schemeClr val="dk1"/>
              </a:solidFill>
              <a:latin typeface="Calibri"/>
              <a:ea typeface="Calibri"/>
              <a:cs typeface="Calibri"/>
              <a:sym typeface="Calibri"/>
            </a:endParaRPr>
          </a:p>
        </p:txBody>
      </p:sp>
      <p:sp>
        <p:nvSpPr>
          <p:cNvPr id="2" name="Oval 1">
            <a:extLst>
              <a:ext uri="{FF2B5EF4-FFF2-40B4-BE49-F238E27FC236}">
                <a16:creationId xmlns:a16="http://schemas.microsoft.com/office/drawing/2014/main" id="{E95FDAD3-28B4-417C-55FC-02AA647FCC2F}"/>
              </a:ext>
            </a:extLst>
          </p:cNvPr>
          <p:cNvSpPr/>
          <p:nvPr/>
        </p:nvSpPr>
        <p:spPr>
          <a:xfrm>
            <a:off x="1504741" y="1843353"/>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1</a:t>
            </a:r>
            <a:endParaRPr lang="en-CH" dirty="0">
              <a:ln w="0"/>
              <a:solidFill>
                <a:schemeClr val="tx1"/>
              </a:solidFill>
              <a:effectLst>
                <a:outerShdw blurRad="38100" dist="19050" dir="2700000" algn="tl" rotWithShape="0">
                  <a:schemeClr val="dk1">
                    <a:alpha val="40000"/>
                  </a:schemeClr>
                </a:outerShdw>
              </a:effectLst>
            </a:endParaRPr>
          </a:p>
        </p:txBody>
      </p:sp>
      <p:sp>
        <p:nvSpPr>
          <p:cNvPr id="3" name="Oval 2">
            <a:extLst>
              <a:ext uri="{FF2B5EF4-FFF2-40B4-BE49-F238E27FC236}">
                <a16:creationId xmlns:a16="http://schemas.microsoft.com/office/drawing/2014/main" id="{C5F77DA7-C5EE-CC4A-EB13-1CD158A1681D}"/>
              </a:ext>
            </a:extLst>
          </p:cNvPr>
          <p:cNvSpPr/>
          <p:nvPr/>
        </p:nvSpPr>
        <p:spPr>
          <a:xfrm>
            <a:off x="1433421" y="3304806"/>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2</a:t>
            </a:r>
            <a:endParaRPr lang="en-CH" dirty="0">
              <a:ln w="0"/>
              <a:solidFill>
                <a:schemeClr val="tx1"/>
              </a:solidFill>
              <a:effectLst>
                <a:outerShdw blurRad="38100" dist="19050" dir="2700000" algn="tl" rotWithShape="0">
                  <a:schemeClr val="dk1">
                    <a:alpha val="40000"/>
                  </a:schemeClr>
                </a:outerShdw>
              </a:effectLst>
            </a:endParaRPr>
          </a:p>
        </p:txBody>
      </p:sp>
      <p:sp>
        <p:nvSpPr>
          <p:cNvPr id="4" name="Oval 3">
            <a:extLst>
              <a:ext uri="{FF2B5EF4-FFF2-40B4-BE49-F238E27FC236}">
                <a16:creationId xmlns:a16="http://schemas.microsoft.com/office/drawing/2014/main" id="{9D551DB4-DEDF-5FC5-6808-2A72019E2266}"/>
              </a:ext>
            </a:extLst>
          </p:cNvPr>
          <p:cNvSpPr/>
          <p:nvPr/>
        </p:nvSpPr>
        <p:spPr>
          <a:xfrm>
            <a:off x="2239351" y="3921739"/>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3</a:t>
            </a:r>
            <a:endParaRPr lang="en-CH" dirty="0">
              <a:ln w="0"/>
              <a:solidFill>
                <a:schemeClr val="tx1"/>
              </a:solidFill>
              <a:effectLst>
                <a:outerShdw blurRad="38100" dist="19050" dir="2700000" algn="tl" rotWithShape="0">
                  <a:schemeClr val="dk1">
                    <a:alpha val="40000"/>
                  </a:schemeClr>
                </a:outerShdw>
              </a:effectLst>
            </a:endParaRPr>
          </a:p>
        </p:txBody>
      </p:sp>
      <p:sp>
        <p:nvSpPr>
          <p:cNvPr id="5" name="Oval 4">
            <a:extLst>
              <a:ext uri="{FF2B5EF4-FFF2-40B4-BE49-F238E27FC236}">
                <a16:creationId xmlns:a16="http://schemas.microsoft.com/office/drawing/2014/main" id="{D697D940-9DE8-AA79-280D-4DD0BB9F544E}"/>
              </a:ext>
            </a:extLst>
          </p:cNvPr>
          <p:cNvSpPr/>
          <p:nvPr/>
        </p:nvSpPr>
        <p:spPr>
          <a:xfrm>
            <a:off x="3264713" y="3399954"/>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4</a:t>
            </a:r>
            <a:endParaRPr lang="en-CH"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F4A21B0D-D693-1C74-4E88-012AD88AB741}"/>
              </a:ext>
            </a:extLst>
          </p:cNvPr>
          <p:cNvSpPr/>
          <p:nvPr/>
        </p:nvSpPr>
        <p:spPr>
          <a:xfrm>
            <a:off x="3863842" y="3885682"/>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5</a:t>
            </a:r>
            <a:endParaRPr lang="en-CH"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CAC0AB32-E8AE-FD9D-A779-15603FB1F917}"/>
              </a:ext>
            </a:extLst>
          </p:cNvPr>
          <p:cNvSpPr/>
          <p:nvPr/>
        </p:nvSpPr>
        <p:spPr>
          <a:xfrm>
            <a:off x="4395240" y="2963611"/>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6</a:t>
            </a:r>
            <a:endParaRPr lang="en-CH"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2C147233-A3E5-2E40-2128-412438F1AB66}"/>
              </a:ext>
            </a:extLst>
          </p:cNvPr>
          <p:cNvSpPr/>
          <p:nvPr/>
        </p:nvSpPr>
        <p:spPr>
          <a:xfrm>
            <a:off x="4418536" y="2126861"/>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8</a:t>
            </a:r>
            <a:endParaRPr lang="en-CH" dirty="0">
              <a:ln w="0"/>
              <a:solidFill>
                <a:schemeClr val="tx1"/>
              </a:solidFill>
              <a:effectLst>
                <a:outerShdw blurRad="38100" dist="19050" dir="2700000" algn="tl" rotWithShape="0">
                  <a:schemeClr val="dk1">
                    <a:alpha val="40000"/>
                  </a:schemeClr>
                </a:outerShdw>
              </a:effectLst>
            </a:endParaRPr>
          </a:p>
        </p:txBody>
      </p:sp>
      <p:sp>
        <p:nvSpPr>
          <p:cNvPr id="10" name="Oval 9">
            <a:extLst>
              <a:ext uri="{FF2B5EF4-FFF2-40B4-BE49-F238E27FC236}">
                <a16:creationId xmlns:a16="http://schemas.microsoft.com/office/drawing/2014/main" id="{658C9890-347D-C054-C14C-C6929859570C}"/>
              </a:ext>
            </a:extLst>
          </p:cNvPr>
          <p:cNvSpPr/>
          <p:nvPr/>
        </p:nvSpPr>
        <p:spPr>
          <a:xfrm>
            <a:off x="7315663" y="1722196"/>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9</a:t>
            </a:r>
            <a:endParaRPr lang="en-CH"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6C69BC4D-C54A-C1F1-28BA-BEF30C3C7658}"/>
              </a:ext>
            </a:extLst>
          </p:cNvPr>
          <p:cNvSpPr/>
          <p:nvPr/>
        </p:nvSpPr>
        <p:spPr>
          <a:xfrm>
            <a:off x="3681734" y="2575776"/>
            <a:ext cx="447788" cy="33597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900" dirty="0">
                <a:ln w="0"/>
                <a:solidFill>
                  <a:schemeClr val="tx1"/>
                </a:solidFill>
                <a:effectLst>
                  <a:outerShdw blurRad="38100" dist="19050" dir="2700000" algn="tl" rotWithShape="0">
                    <a:schemeClr val="dk1">
                      <a:alpha val="40000"/>
                    </a:schemeClr>
                  </a:outerShdw>
                </a:effectLst>
              </a:rPr>
              <a:t>10</a:t>
            </a:r>
            <a:endParaRPr lang="en-CH" sz="900" dirty="0">
              <a:ln w="0"/>
              <a:solidFill>
                <a:schemeClr val="tx1"/>
              </a:solidFill>
              <a:effectLst>
                <a:outerShdw blurRad="38100" dist="19050" dir="2700000" algn="tl" rotWithShape="0">
                  <a:schemeClr val="dk1">
                    <a:alpha val="40000"/>
                  </a:schemeClr>
                </a:outerShdw>
              </a:effectLst>
            </a:endParaRPr>
          </a:p>
        </p:txBody>
      </p:sp>
      <p:sp>
        <p:nvSpPr>
          <p:cNvPr id="12" name="Oval 11">
            <a:extLst>
              <a:ext uri="{FF2B5EF4-FFF2-40B4-BE49-F238E27FC236}">
                <a16:creationId xmlns:a16="http://schemas.microsoft.com/office/drawing/2014/main" id="{FE3787DE-070A-3216-64CC-0F5C50F2EDD1}"/>
              </a:ext>
            </a:extLst>
          </p:cNvPr>
          <p:cNvSpPr/>
          <p:nvPr/>
        </p:nvSpPr>
        <p:spPr>
          <a:xfrm>
            <a:off x="6147728" y="1416384"/>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6</a:t>
            </a:r>
            <a:endParaRPr lang="en-CH" dirty="0">
              <a:ln w="0"/>
              <a:solidFill>
                <a:schemeClr val="tx1"/>
              </a:solidFill>
              <a:effectLst>
                <a:outerShdw blurRad="38100" dist="19050" dir="2700000" algn="tl" rotWithShape="0">
                  <a:schemeClr val="dk1">
                    <a:alpha val="40000"/>
                  </a:schemeClr>
                </a:outerShdw>
              </a:effectLst>
            </a:endParaRPr>
          </a:p>
        </p:txBody>
      </p:sp>
      <p:sp>
        <p:nvSpPr>
          <p:cNvPr id="13" name="Oval 12">
            <a:extLst>
              <a:ext uri="{FF2B5EF4-FFF2-40B4-BE49-F238E27FC236}">
                <a16:creationId xmlns:a16="http://schemas.microsoft.com/office/drawing/2014/main" id="{1C370664-B552-10BC-08A9-3E4AEE27492E}"/>
              </a:ext>
            </a:extLst>
          </p:cNvPr>
          <p:cNvSpPr/>
          <p:nvPr/>
        </p:nvSpPr>
        <p:spPr>
          <a:xfrm>
            <a:off x="8913531" y="2048030"/>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7</a:t>
            </a:r>
            <a:endParaRPr lang="en-CH" dirty="0">
              <a:ln w="0"/>
              <a:solidFill>
                <a:schemeClr val="tx1"/>
              </a:solidFill>
              <a:effectLst>
                <a:outerShdw blurRad="38100" dist="19050" dir="2700000" algn="tl" rotWithShape="0">
                  <a:schemeClr val="dk1">
                    <a:alpha val="40000"/>
                  </a:schemeClr>
                </a:outerShdw>
              </a:effectLst>
            </a:endParaRPr>
          </a:p>
        </p:txBody>
      </p:sp>
      <p:sp>
        <p:nvSpPr>
          <p:cNvPr id="15" name="Oval 14">
            <a:extLst>
              <a:ext uri="{FF2B5EF4-FFF2-40B4-BE49-F238E27FC236}">
                <a16:creationId xmlns:a16="http://schemas.microsoft.com/office/drawing/2014/main" id="{648CA9FE-C4BA-A70D-5A1B-3AC2C00F27C7}"/>
              </a:ext>
            </a:extLst>
          </p:cNvPr>
          <p:cNvSpPr/>
          <p:nvPr/>
        </p:nvSpPr>
        <p:spPr>
          <a:xfrm>
            <a:off x="6963339" y="717190"/>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7</a:t>
            </a:r>
            <a:endParaRPr lang="en-CH" dirty="0">
              <a:ln w="0"/>
              <a:solidFill>
                <a:schemeClr val="tx1"/>
              </a:solidFill>
              <a:effectLst>
                <a:outerShdw blurRad="38100" dist="19050" dir="2700000" algn="tl" rotWithShape="0">
                  <a:schemeClr val="dk1">
                    <a:alpha val="40000"/>
                  </a:schemeClr>
                </a:outerShdw>
              </a:effectLst>
            </a:endParaRPr>
          </a:p>
        </p:txBody>
      </p:sp>
      <p:sp>
        <p:nvSpPr>
          <p:cNvPr id="16" name="Oval 15">
            <a:extLst>
              <a:ext uri="{FF2B5EF4-FFF2-40B4-BE49-F238E27FC236}">
                <a16:creationId xmlns:a16="http://schemas.microsoft.com/office/drawing/2014/main" id="{4909660F-2D36-FCCB-86A4-4AB306000FCE}"/>
              </a:ext>
            </a:extLst>
          </p:cNvPr>
          <p:cNvSpPr/>
          <p:nvPr/>
        </p:nvSpPr>
        <p:spPr>
          <a:xfrm>
            <a:off x="10568510" y="2072758"/>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8</a:t>
            </a:r>
            <a:endParaRPr lang="en-CH" dirty="0">
              <a:ln w="0"/>
              <a:solidFill>
                <a:schemeClr val="tx1"/>
              </a:solidFill>
              <a:effectLst>
                <a:outerShdw blurRad="38100" dist="19050" dir="2700000" algn="tl" rotWithShape="0">
                  <a:schemeClr val="dk1">
                    <a:alpha val="40000"/>
                  </a:schemeClr>
                </a:outerShdw>
              </a:effectLst>
            </a:endParaRPr>
          </a:p>
        </p:txBody>
      </p:sp>
      <p:sp>
        <p:nvSpPr>
          <p:cNvPr id="17" name="Oval 16">
            <a:extLst>
              <a:ext uri="{FF2B5EF4-FFF2-40B4-BE49-F238E27FC236}">
                <a16:creationId xmlns:a16="http://schemas.microsoft.com/office/drawing/2014/main" id="{DC2499B3-234C-4BB6-1DAD-D956DE1C0227}"/>
              </a:ext>
            </a:extLst>
          </p:cNvPr>
          <p:cNvSpPr/>
          <p:nvPr/>
        </p:nvSpPr>
        <p:spPr>
          <a:xfrm>
            <a:off x="5719797" y="3270355"/>
            <a:ext cx="284673" cy="30364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ln w="0"/>
                <a:solidFill>
                  <a:schemeClr val="tx1"/>
                </a:solidFill>
                <a:effectLst>
                  <a:outerShdw blurRad="38100" dist="19050" dir="2700000" algn="tl" rotWithShape="0">
                    <a:schemeClr val="dk1">
                      <a:alpha val="40000"/>
                    </a:schemeClr>
                  </a:outerShdw>
                </a:effectLst>
              </a:rPr>
              <a:t>9</a:t>
            </a:r>
            <a:endParaRPr lang="en-CH" dirty="0">
              <a:ln w="0"/>
              <a:solidFill>
                <a:schemeClr val="tx1"/>
              </a:solidFill>
              <a:effectLst>
                <a:outerShdw blurRad="38100" dist="19050" dir="2700000" algn="tl" rotWithShape="0">
                  <a:schemeClr val="dk1">
                    <a:alpha val="40000"/>
                  </a:schemeClr>
                </a:outerShdw>
              </a:effectLst>
            </a:endParaRPr>
          </a:p>
        </p:txBody>
      </p:sp>
      <p:sp>
        <p:nvSpPr>
          <p:cNvPr id="29" name="Oval 28">
            <a:extLst>
              <a:ext uri="{FF2B5EF4-FFF2-40B4-BE49-F238E27FC236}">
                <a16:creationId xmlns:a16="http://schemas.microsoft.com/office/drawing/2014/main" id="{1139D6CB-6FD2-62B8-5F04-91CFDA55115C}"/>
              </a:ext>
            </a:extLst>
          </p:cNvPr>
          <p:cNvSpPr/>
          <p:nvPr/>
        </p:nvSpPr>
        <p:spPr>
          <a:xfrm>
            <a:off x="6802793" y="3497998"/>
            <a:ext cx="447788" cy="33597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900" dirty="0">
                <a:ln w="0"/>
                <a:solidFill>
                  <a:schemeClr val="tx1"/>
                </a:solidFill>
                <a:effectLst>
                  <a:outerShdw blurRad="38100" dist="19050" dir="2700000" algn="tl" rotWithShape="0">
                    <a:schemeClr val="dk1">
                      <a:alpha val="40000"/>
                    </a:schemeClr>
                  </a:outerShdw>
                </a:effectLst>
              </a:rPr>
              <a:t>10</a:t>
            </a:r>
            <a:endParaRPr lang="en-CH" sz="900" dirty="0">
              <a:ln w="0"/>
              <a:solidFill>
                <a:schemeClr val="tx1"/>
              </a:solidFill>
              <a:effectLst>
                <a:outerShdw blurRad="38100" dist="19050" dir="2700000" algn="tl" rotWithShape="0">
                  <a:schemeClr val="dk1">
                    <a:alpha val="40000"/>
                  </a:schemeClr>
                </a:outerShdw>
              </a:effectLst>
            </a:endParaRPr>
          </a:p>
        </p:txBody>
      </p:sp>
      <p:sp>
        <p:nvSpPr>
          <p:cNvPr id="30" name="Oval 29">
            <a:extLst>
              <a:ext uri="{FF2B5EF4-FFF2-40B4-BE49-F238E27FC236}">
                <a16:creationId xmlns:a16="http://schemas.microsoft.com/office/drawing/2014/main" id="{96B90876-6DF7-750C-2E08-80B9231FC0A8}"/>
              </a:ext>
            </a:extLst>
          </p:cNvPr>
          <p:cNvSpPr/>
          <p:nvPr/>
        </p:nvSpPr>
        <p:spPr>
          <a:xfrm>
            <a:off x="4446216" y="3974720"/>
            <a:ext cx="447788" cy="33597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900" dirty="0">
                <a:ln w="0"/>
                <a:solidFill>
                  <a:schemeClr val="tx1"/>
                </a:solidFill>
                <a:effectLst>
                  <a:outerShdw blurRad="38100" dist="19050" dir="2700000" algn="tl" rotWithShape="0">
                    <a:schemeClr val="dk1">
                      <a:alpha val="40000"/>
                    </a:schemeClr>
                  </a:outerShdw>
                </a:effectLst>
              </a:rPr>
              <a:t>11</a:t>
            </a:r>
            <a:endParaRPr lang="en-CH" sz="900" dirty="0">
              <a:ln w="0"/>
              <a:solidFill>
                <a:schemeClr val="tx1"/>
              </a:solidFill>
              <a:effectLst>
                <a:outerShdw blurRad="38100" dist="19050" dir="2700000" algn="tl" rotWithShape="0">
                  <a:schemeClr val="dk1">
                    <a:alpha val="40000"/>
                  </a:schemeClr>
                </a:outerShdw>
              </a:effectLst>
            </a:endParaRPr>
          </a:p>
        </p:txBody>
      </p:sp>
      <p:sp>
        <p:nvSpPr>
          <p:cNvPr id="31" name="Oval 30">
            <a:extLst>
              <a:ext uri="{FF2B5EF4-FFF2-40B4-BE49-F238E27FC236}">
                <a16:creationId xmlns:a16="http://schemas.microsoft.com/office/drawing/2014/main" id="{7F9E4F04-F5E0-D4ED-CA25-BA76ACDCCCE9}"/>
              </a:ext>
            </a:extLst>
          </p:cNvPr>
          <p:cNvSpPr/>
          <p:nvPr/>
        </p:nvSpPr>
        <p:spPr>
          <a:xfrm>
            <a:off x="2771193" y="3275762"/>
            <a:ext cx="447788" cy="33597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900" dirty="0">
                <a:ln w="0"/>
                <a:solidFill>
                  <a:schemeClr val="tx1"/>
                </a:solidFill>
                <a:effectLst>
                  <a:outerShdw blurRad="38100" dist="19050" dir="2700000" algn="tl" rotWithShape="0">
                    <a:schemeClr val="dk1">
                      <a:alpha val="40000"/>
                    </a:schemeClr>
                  </a:outerShdw>
                </a:effectLst>
              </a:rPr>
              <a:t>12</a:t>
            </a:r>
            <a:endParaRPr lang="en-CH" sz="90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7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72</a:t>
            </a:fld>
            <a:endParaRPr>
              <a:latin typeface="Quattrocento Sans"/>
              <a:ea typeface="Quattrocento Sans"/>
              <a:cs typeface="Quattrocento Sans"/>
              <a:sym typeface="Quattrocento Sans"/>
            </a:endParaRPr>
          </a:p>
        </p:txBody>
      </p:sp>
      <p:sp>
        <p:nvSpPr>
          <p:cNvPr id="1506" name="Google Shape;1506;p72"/>
          <p:cNvSpPr txBox="1"/>
          <p:nvPr/>
        </p:nvSpPr>
        <p:spPr>
          <a:xfrm>
            <a:off x="379513" y="1512605"/>
            <a:ext cx="11809312"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/vendors – them to just authentication</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a:t>
            </a:r>
            <a:r>
              <a:rPr lang="en-US" sz="2400" dirty="0" err="1">
                <a:solidFill>
                  <a:schemeClr val="dk1"/>
                </a:solidFill>
                <a:latin typeface="Calibri"/>
                <a:ea typeface="Calibri"/>
                <a:cs typeface="Calibri"/>
                <a:sym typeface="Calibri"/>
              </a:rPr>
              <a:t>anubhav.svc</a:t>
            </a:r>
            <a:r>
              <a:rPr lang="en-US" sz="2400" dirty="0">
                <a:solidFill>
                  <a:schemeClr val="dk1"/>
                </a:solidFill>
                <a:latin typeface="Calibri"/>
                <a:ea typeface="Calibri"/>
                <a:cs typeface="Calibri"/>
                <a:sym typeface="Calibri"/>
              </a:rPr>
              <a:t>/ - My </a:t>
            </a:r>
            <a:r>
              <a:rPr lang="en-US" sz="2400" b="1" dirty="0">
                <a:solidFill>
                  <a:schemeClr val="dk1"/>
                </a:solidFill>
                <a:latin typeface="Calibri"/>
                <a:ea typeface="Calibri"/>
                <a:cs typeface="Calibri"/>
                <a:sym typeface="Calibri"/>
              </a:rPr>
              <a:t>Display</a:t>
            </a:r>
            <a:r>
              <a:rPr lang="en-US" sz="2400" dirty="0">
                <a:solidFill>
                  <a:schemeClr val="dk1"/>
                </a:solidFill>
                <a:latin typeface="Calibri"/>
                <a:ea typeface="Calibri"/>
                <a:cs typeface="Calibri"/>
                <a:sym typeface="Calibri"/>
              </a:rPr>
              <a:t> role needs to be granted</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/webapp/** - They need to have a </a:t>
            </a:r>
            <a:r>
              <a:rPr lang="en-US" sz="2400" b="1" dirty="0">
                <a:solidFill>
                  <a:schemeClr val="dk1"/>
                </a:solidFill>
                <a:latin typeface="Calibri"/>
                <a:ea typeface="Calibri"/>
                <a:cs typeface="Calibri"/>
                <a:sym typeface="Calibri"/>
              </a:rPr>
              <a:t>Editor</a:t>
            </a:r>
            <a:r>
              <a:rPr lang="en-US" sz="2400" dirty="0">
                <a:solidFill>
                  <a:schemeClr val="dk1"/>
                </a:solidFill>
                <a:latin typeface="Calibri"/>
                <a:ea typeface="Calibri"/>
                <a:cs typeface="Calibri"/>
                <a:sym typeface="Calibri"/>
              </a:rPr>
              <a:t> role in my app</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We need to define these scopes in our </a:t>
            </a:r>
            <a:r>
              <a:rPr lang="en-US" sz="2400" dirty="0" err="1">
                <a:solidFill>
                  <a:schemeClr val="dk1"/>
                </a:solidFill>
                <a:latin typeface="Calibri"/>
                <a:ea typeface="Calibri"/>
                <a:cs typeface="Calibri"/>
                <a:sym typeface="Calibri"/>
              </a:rPr>
              <a:t>xs</a:t>
            </a:r>
            <a:r>
              <a:rPr lang="en-US" sz="2400" dirty="0">
                <a:solidFill>
                  <a:schemeClr val="dk1"/>
                </a:solidFill>
                <a:latin typeface="Calibri"/>
                <a:ea typeface="Calibri"/>
                <a:cs typeface="Calibri"/>
                <a:sym typeface="Calibri"/>
              </a:rPr>
              <a:t>-security file.</a:t>
            </a:r>
            <a:endParaRPr dirty="0"/>
          </a:p>
          <a:p>
            <a:pPr marL="0" marR="0" lvl="0" indent="0" algn="l" rtl="0">
              <a:spcBef>
                <a:spcPts val="0"/>
              </a:spcBef>
              <a:spcAft>
                <a:spcPts val="0"/>
              </a:spcAft>
              <a:buNone/>
            </a:pPr>
            <a:r>
              <a:rPr lang="en-US" sz="24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https://help.sap.com/docs/SAP_HANA_PLATFORM/4505d0bdaf4948449b7f7379d24d0f0d/6d3ed64092f748cbac691abc5fe52985.html</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sp>
        <p:nvSpPr>
          <p:cNvPr id="1507" name="Google Shape;1507;p7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What configuration we need for our app</a:t>
            </a:r>
            <a:endParaRPr sz="3600">
              <a:solidFill>
                <a:schemeClr val="dk1"/>
              </a:solidFill>
              <a:latin typeface="Corben"/>
              <a:ea typeface="Corben"/>
              <a:cs typeface="Corben"/>
              <a:sym typeface="Corben"/>
            </a:endParaRPr>
          </a:p>
        </p:txBody>
      </p:sp>
      <p:pic>
        <p:nvPicPr>
          <p:cNvPr id="1508" name="Google Shape;1508;p72"/>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1509" name="Google Shape;1509;p7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73"/>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73</a:t>
            </a:fld>
            <a:endParaRPr>
              <a:latin typeface="Quattrocento Sans"/>
              <a:ea typeface="Quattrocento Sans"/>
              <a:cs typeface="Quattrocento Sans"/>
              <a:sym typeface="Quattrocento Sans"/>
            </a:endParaRPr>
          </a:p>
        </p:txBody>
      </p:sp>
      <p:sp>
        <p:nvSpPr>
          <p:cNvPr id="1515" name="Google Shape;1515;p73"/>
          <p:cNvSpPr txBox="1"/>
          <p:nvPr/>
        </p:nvSpPr>
        <p:spPr>
          <a:xfrm>
            <a:off x="330795" y="628394"/>
            <a:ext cx="11809312" cy="6247864"/>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To define the </a:t>
            </a:r>
            <a:r>
              <a:rPr lang="en-US" sz="2000" dirty="0" err="1">
                <a:solidFill>
                  <a:schemeClr val="dk1"/>
                </a:solidFill>
                <a:latin typeface="Calibri"/>
                <a:ea typeface="Calibri"/>
                <a:cs typeface="Calibri"/>
                <a:sym typeface="Calibri"/>
              </a:rPr>
              <a:t>xs-security.json</a:t>
            </a:r>
            <a:r>
              <a:rPr lang="en-US" sz="2000" dirty="0">
                <a:solidFill>
                  <a:schemeClr val="dk1"/>
                </a:solidFill>
                <a:latin typeface="Calibri"/>
                <a:ea typeface="Calibri"/>
                <a:cs typeface="Calibri"/>
                <a:sym typeface="Calibri"/>
              </a:rPr>
              <a:t> file as per the need of our project/application which contains the scopes.</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Open SAP BTP cockpit and create a service instance of </a:t>
            </a:r>
            <a:r>
              <a:rPr lang="en-US" sz="2000" dirty="0" err="1">
                <a:solidFill>
                  <a:schemeClr val="dk1"/>
                </a:solidFill>
                <a:latin typeface="Calibri"/>
                <a:ea typeface="Calibri"/>
                <a:cs typeface="Calibri"/>
                <a:sym typeface="Calibri"/>
              </a:rPr>
              <a:t>xsuaa</a:t>
            </a:r>
            <a:r>
              <a:rPr lang="en-US" sz="2000" dirty="0">
                <a:solidFill>
                  <a:schemeClr val="dk1"/>
                </a:solidFill>
                <a:latin typeface="Calibri"/>
                <a:ea typeface="Calibri"/>
                <a:cs typeface="Calibri"/>
                <a:sym typeface="Calibri"/>
              </a:rPr>
              <a:t>, while creating the instance use the </a:t>
            </a:r>
            <a:r>
              <a:rPr lang="en-US" sz="2000" dirty="0" err="1">
                <a:solidFill>
                  <a:schemeClr val="dk1"/>
                </a:solidFill>
                <a:latin typeface="Calibri"/>
                <a:ea typeface="Calibri"/>
                <a:cs typeface="Calibri"/>
                <a:sym typeface="Calibri"/>
              </a:rPr>
              <a:t>json</a:t>
            </a:r>
            <a:r>
              <a:rPr lang="en-US" sz="2000" dirty="0">
                <a:solidFill>
                  <a:schemeClr val="dk1"/>
                </a:solidFill>
                <a:latin typeface="Calibri"/>
                <a:ea typeface="Calibri"/>
                <a:cs typeface="Calibri"/>
                <a:sym typeface="Calibri"/>
              </a:rPr>
              <a:t> file which defined the scope (</a:t>
            </a:r>
            <a:r>
              <a:rPr lang="en-US" sz="2000" dirty="0" err="1">
                <a:solidFill>
                  <a:schemeClr val="dk1"/>
                </a:solidFill>
                <a:latin typeface="Calibri"/>
                <a:ea typeface="Calibri"/>
                <a:cs typeface="Calibri"/>
                <a:sym typeface="Calibri"/>
              </a:rPr>
              <a:t>xs-security.json</a:t>
            </a:r>
            <a:r>
              <a:rPr lang="en-US" sz="2000" dirty="0">
                <a:solidFill>
                  <a:schemeClr val="dk1"/>
                </a:solidFill>
                <a:latin typeface="Calibri"/>
                <a:ea typeface="Calibri"/>
                <a:cs typeface="Calibri"/>
                <a:sym typeface="Calibri"/>
              </a:rPr>
              <a:t>).</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Bind our service instance with our app, so when we deploy our app can connect to it to communicate to </a:t>
            </a:r>
            <a:r>
              <a:rPr lang="en-US" sz="2000" dirty="0" err="1">
                <a:solidFill>
                  <a:schemeClr val="dk1"/>
                </a:solidFill>
                <a:latin typeface="Calibri"/>
                <a:ea typeface="Calibri"/>
                <a:cs typeface="Calibri"/>
                <a:sym typeface="Calibri"/>
              </a:rPr>
              <a:t>xsuaa</a:t>
            </a:r>
            <a:r>
              <a:rPr lang="en-US" sz="2000" dirty="0">
                <a:solidFill>
                  <a:schemeClr val="dk1"/>
                </a:solidFill>
                <a:latin typeface="Calibri"/>
                <a:ea typeface="Calibri"/>
                <a:cs typeface="Calibri"/>
                <a:sym typeface="Calibri"/>
              </a:rPr>
              <a:t>. Go to </a:t>
            </a:r>
            <a:r>
              <a:rPr lang="en-US" sz="2000" dirty="0" err="1">
                <a:solidFill>
                  <a:schemeClr val="dk1"/>
                </a:solidFill>
                <a:latin typeface="Calibri"/>
                <a:ea typeface="Calibri"/>
                <a:cs typeface="Calibri"/>
                <a:sym typeface="Calibri"/>
              </a:rPr>
              <a:t>manifest.yml</a:t>
            </a:r>
            <a:r>
              <a:rPr lang="en-US" sz="2000" dirty="0">
                <a:solidFill>
                  <a:schemeClr val="dk1"/>
                </a:solidFill>
                <a:latin typeface="Calibri"/>
                <a:ea typeface="Calibri"/>
                <a:cs typeface="Calibri"/>
                <a:sym typeface="Calibri"/>
              </a:rPr>
              <a:t> file and add it as required resource.</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Now we need to add security configuration to our  app, which is done by looking at spring security samples provided by sap. In a java class we write matches rule to protect our end point. The sample implementation is provided by sap – </a:t>
            </a:r>
            <a:r>
              <a:rPr lang="en-US" sz="20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check here documentation</a:t>
            </a:r>
            <a:endParaRPr sz="20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We need to get all the dependencies needed for security integration</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Use the sample provided by SAP and create a security folder with Security Configuration class.</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Copy the sample code and define your </a:t>
            </a:r>
            <a:r>
              <a:rPr lang="en-US" sz="2000" dirty="0" err="1">
                <a:solidFill>
                  <a:schemeClr val="dk1"/>
                </a:solidFill>
                <a:latin typeface="Calibri"/>
                <a:ea typeface="Calibri"/>
                <a:cs typeface="Calibri"/>
                <a:sym typeface="Calibri"/>
              </a:rPr>
              <a:t>antMatches</a:t>
            </a:r>
            <a:r>
              <a:rPr lang="en-US" sz="2000" dirty="0">
                <a:solidFill>
                  <a:schemeClr val="dk1"/>
                </a:solidFill>
                <a:latin typeface="Calibri"/>
                <a:ea typeface="Calibri"/>
                <a:cs typeface="Calibri"/>
                <a:sym typeface="Calibri"/>
              </a:rPr>
              <a:t> (Rules) to control security at different levels.</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Build and deploy the app.</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All the instructions are in the txt file under </a:t>
            </a:r>
            <a:r>
              <a:rPr lang="en-US" sz="2000" dirty="0" err="1">
                <a:solidFill>
                  <a:schemeClr val="dk1"/>
                </a:solidFill>
                <a:latin typeface="Calibri"/>
                <a:ea typeface="Calibri"/>
                <a:cs typeface="Calibri"/>
                <a:sym typeface="Calibri"/>
              </a:rPr>
              <a:t>additionalInfo</a:t>
            </a:r>
            <a:r>
              <a:rPr lang="en-US" sz="2000" dirty="0">
                <a:solidFill>
                  <a:schemeClr val="dk1"/>
                </a:solidFill>
                <a:latin typeface="Calibri"/>
                <a:ea typeface="Calibri"/>
                <a:cs typeface="Calibri"/>
                <a:sym typeface="Calibri"/>
              </a:rPr>
              <a:t> folder in git project.</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Testing</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We try to call our end point with /vendors and we get an error</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We add authorization type OAuth2.0 and provided the </a:t>
            </a:r>
            <a:r>
              <a:rPr lang="en-US" sz="2000" dirty="0" err="1">
                <a:solidFill>
                  <a:schemeClr val="dk1"/>
                </a:solidFill>
                <a:latin typeface="Calibri"/>
                <a:ea typeface="Calibri"/>
                <a:cs typeface="Calibri"/>
                <a:sym typeface="Calibri"/>
              </a:rPr>
              <a:t>url</a:t>
            </a:r>
            <a:r>
              <a:rPr lang="en-US" sz="2000" dirty="0">
                <a:solidFill>
                  <a:schemeClr val="dk1"/>
                </a:solidFill>
                <a:latin typeface="Calibri"/>
                <a:ea typeface="Calibri"/>
                <a:cs typeface="Calibri"/>
                <a:sym typeface="Calibri"/>
              </a:rPr>
              <a:t>/</a:t>
            </a:r>
            <a:r>
              <a:rPr lang="en-US" sz="2000" dirty="0" err="1">
                <a:solidFill>
                  <a:schemeClr val="dk1"/>
                </a:solidFill>
                <a:latin typeface="Calibri"/>
                <a:ea typeface="Calibri"/>
                <a:cs typeface="Calibri"/>
                <a:sym typeface="Calibri"/>
              </a:rPr>
              <a:t>oauth</a:t>
            </a:r>
            <a:r>
              <a:rPr lang="en-US" sz="2000" dirty="0">
                <a:solidFill>
                  <a:schemeClr val="dk1"/>
                </a:solidFill>
                <a:latin typeface="Calibri"/>
                <a:ea typeface="Calibri"/>
                <a:cs typeface="Calibri"/>
                <a:sym typeface="Calibri"/>
              </a:rPr>
              <a:t>/token, client id and client secret from our service binding service key</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Obtain the JWT token in postman, use the token to resend the call</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When we access service and web end points we created a role collection in BTP and assigned the role templates to our user.</a:t>
            </a:r>
            <a:endParaRPr sz="2400" dirty="0">
              <a:solidFill>
                <a:schemeClr val="dk1"/>
              </a:solidFill>
              <a:latin typeface="Calibri"/>
              <a:ea typeface="Calibri"/>
              <a:cs typeface="Calibri"/>
              <a:sym typeface="Calibri"/>
            </a:endParaRPr>
          </a:p>
        </p:txBody>
      </p:sp>
      <p:sp>
        <p:nvSpPr>
          <p:cNvPr id="1516" name="Google Shape;1516;p73"/>
          <p:cNvSpPr txBox="1"/>
          <p:nvPr/>
        </p:nvSpPr>
        <p:spPr>
          <a:xfrm>
            <a:off x="178094" y="-46766"/>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Steps</a:t>
            </a:r>
            <a:endParaRPr sz="3600">
              <a:solidFill>
                <a:schemeClr val="dk1"/>
              </a:solidFill>
              <a:latin typeface="Corben"/>
              <a:ea typeface="Corben"/>
              <a:cs typeface="Corben"/>
              <a:sym typeface="Corben"/>
            </a:endParaRPr>
          </a:p>
        </p:txBody>
      </p:sp>
      <p:pic>
        <p:nvPicPr>
          <p:cNvPr id="1517" name="Google Shape;1517;p73"/>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1518" name="Google Shape;1518;p7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74"/>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74</a:t>
            </a:fld>
            <a:endParaRPr>
              <a:latin typeface="Quattrocento Sans"/>
              <a:ea typeface="Quattrocento Sans"/>
              <a:cs typeface="Quattrocento Sans"/>
              <a:sym typeface="Quattrocento Sans"/>
            </a:endParaRPr>
          </a:p>
        </p:txBody>
      </p:sp>
      <p:sp>
        <p:nvSpPr>
          <p:cNvPr id="1524" name="Google Shape;1524;p74"/>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1525" name="Google Shape;1525;p74"/>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1526" name="Google Shape;1526;p74"/>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527" name="Google Shape;1527;p74"/>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7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75</a:t>
            </a:fld>
            <a:endParaRPr>
              <a:latin typeface="Quattrocento Sans"/>
              <a:ea typeface="Quattrocento Sans"/>
              <a:cs typeface="Quattrocento Sans"/>
              <a:sym typeface="Quattrocento Sans"/>
            </a:endParaRPr>
          </a:p>
        </p:txBody>
      </p:sp>
      <p:sp>
        <p:nvSpPr>
          <p:cNvPr id="1533" name="Google Shape;1533;p75"/>
          <p:cNvSpPr txBox="1"/>
          <p:nvPr/>
        </p:nvSpPr>
        <p:spPr>
          <a:xfrm>
            <a:off x="189757" y="646331"/>
            <a:ext cx="11809312" cy="424731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Did you notice, that when we need to launch </a:t>
            </a:r>
            <a:r>
              <a:rPr lang="en-US" sz="1800" dirty="0" err="1">
                <a:solidFill>
                  <a:schemeClr val="dk1"/>
                </a:solidFill>
                <a:latin typeface="Calibri"/>
                <a:ea typeface="Calibri"/>
                <a:cs typeface="Calibri"/>
                <a:sym typeface="Calibri"/>
              </a:rPr>
              <a:t>xsuaa</a:t>
            </a:r>
            <a:r>
              <a:rPr lang="en-US" sz="1800" dirty="0">
                <a:solidFill>
                  <a:schemeClr val="dk1"/>
                </a:solidFill>
                <a:latin typeface="Calibri"/>
                <a:ea typeface="Calibri"/>
                <a:cs typeface="Calibri"/>
                <a:sym typeface="Calibri"/>
              </a:rPr>
              <a:t> instance and manually copy too much of details from service key</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Pass all the information meticulously to the postman tool</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Once token is expired the response wont come, and we need to reobtain the token manually again</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Our </a:t>
            </a:r>
            <a:r>
              <a:rPr lang="en-US" sz="1800" b="1" dirty="0">
                <a:solidFill>
                  <a:schemeClr val="dk1"/>
                </a:solidFill>
                <a:latin typeface="Calibri"/>
                <a:ea typeface="Calibri"/>
                <a:cs typeface="Calibri"/>
                <a:sym typeface="Calibri"/>
              </a:rPr>
              <a:t>end user </a:t>
            </a:r>
            <a:r>
              <a:rPr lang="en-US" sz="1800" dirty="0">
                <a:solidFill>
                  <a:schemeClr val="dk1"/>
                </a:solidFill>
                <a:latin typeface="Calibri"/>
                <a:ea typeface="Calibri"/>
                <a:cs typeface="Calibri"/>
                <a:sym typeface="Calibri"/>
              </a:rPr>
              <a:t>do not know all these technicalities, We need to automate the XSUAA JWT token processing</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our app, we have multiple microservices, like Java, UI5, Node JS, XSUAA, the coordination between these services needs to be implemented because they all together runs our app.</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Each service produce one end point like /</a:t>
            </a:r>
            <a:r>
              <a:rPr lang="en-US" sz="1800" dirty="0" err="1">
                <a:solidFill>
                  <a:schemeClr val="dk1"/>
                </a:solidFill>
                <a:latin typeface="Calibri"/>
                <a:ea typeface="Calibri"/>
                <a:cs typeface="Calibri"/>
                <a:sym typeface="Calibri"/>
              </a:rPr>
              <a:t>Anubhav.svc</a:t>
            </a:r>
            <a:r>
              <a:rPr lang="en-US" sz="1800" dirty="0">
                <a:solidFill>
                  <a:schemeClr val="dk1"/>
                </a:solidFill>
                <a:latin typeface="Calibri"/>
                <a:ea typeface="Calibri"/>
                <a:cs typeface="Calibri"/>
                <a:sym typeface="Calibri"/>
              </a:rPr>
              <a:t>, /index.html, /vendors, they are all belongs to same app but they all have different-different URL, to access our app, will your provide your user, these multiple URLs? We should have ONE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for entire app.</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These microservices needs to communicate between each other also, we want to avoid a common issue while communicating to these API called CORS (Cross Origin Resource Sharing)</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Current MS can only be tested using postman, as we have no coordination between </a:t>
            </a:r>
            <a:r>
              <a:rPr lang="en-US" sz="1800" dirty="0" err="1">
                <a:solidFill>
                  <a:schemeClr val="dk1"/>
                </a:solidFill>
                <a:latin typeface="Calibri"/>
                <a:ea typeface="Calibri"/>
                <a:cs typeface="Calibri"/>
                <a:sym typeface="Calibri"/>
              </a:rPr>
              <a:t>ms</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xsuaa</a:t>
            </a:r>
            <a:r>
              <a:rPr lang="en-US" sz="1800" dirty="0">
                <a:solidFill>
                  <a:schemeClr val="dk1"/>
                </a:solidFill>
                <a:latin typeface="Calibri"/>
                <a:ea typeface="Calibri"/>
                <a:cs typeface="Calibri"/>
                <a:sym typeface="Calibri"/>
              </a:rPr>
              <a:t> and </a:t>
            </a:r>
            <a:r>
              <a:rPr lang="en-US" sz="1800" dirty="0" err="1">
                <a:solidFill>
                  <a:schemeClr val="dk1"/>
                </a:solidFill>
                <a:latin typeface="Calibri"/>
                <a:ea typeface="Calibri"/>
                <a:cs typeface="Calibri"/>
                <a:sym typeface="Calibri"/>
              </a:rPr>
              <a:t>idp</a:t>
            </a:r>
            <a:r>
              <a:rPr lang="en-US" sz="1800" dirty="0">
                <a:solidFill>
                  <a:schemeClr val="dk1"/>
                </a:solidFill>
                <a:latin typeface="Calibri"/>
                <a:ea typeface="Calibri"/>
                <a:cs typeface="Calibri"/>
                <a:sym typeface="Calibri"/>
              </a:rPr>
              <a:t>. We need a seamless login mechanism where the redirection should auto happen to IDP. All the SAML and XSUAA token exchanges must be done automatically.</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a </a:t>
            </a:r>
            <a:r>
              <a:rPr lang="en-US" sz="1800" b="1" dirty="0">
                <a:solidFill>
                  <a:schemeClr val="dk1"/>
                </a:solidFill>
                <a:latin typeface="Calibri"/>
                <a:ea typeface="Calibri"/>
                <a:cs typeface="Calibri"/>
                <a:sym typeface="Calibri"/>
              </a:rPr>
              <a:t>single entry point</a:t>
            </a:r>
            <a:r>
              <a:rPr lang="en-US" sz="1800" dirty="0">
                <a:solidFill>
                  <a:schemeClr val="dk1"/>
                </a:solidFill>
                <a:latin typeface="Calibri"/>
                <a:ea typeface="Calibri"/>
                <a:cs typeface="Calibri"/>
                <a:sym typeface="Calibri"/>
              </a:rPr>
              <a:t> for our app. </a:t>
            </a:r>
            <a:r>
              <a:rPr lang="en-US" sz="1800" b="1" dirty="0" err="1">
                <a:solidFill>
                  <a:schemeClr val="dk1"/>
                </a:solidFill>
                <a:latin typeface="Calibri"/>
                <a:ea typeface="Calibri"/>
                <a:cs typeface="Calibri"/>
                <a:sym typeface="Calibri"/>
              </a:rPr>
              <a:t>forwardAuthToken</a:t>
            </a:r>
            <a:r>
              <a:rPr lang="en-US" sz="1800" dirty="0">
                <a:solidFill>
                  <a:schemeClr val="dk1"/>
                </a:solidFill>
                <a:latin typeface="Calibri"/>
                <a:ea typeface="Calibri"/>
                <a:cs typeface="Calibri"/>
                <a:sym typeface="Calibri"/>
              </a:rPr>
              <a:t> automatically.</a:t>
            </a:r>
            <a:endParaRPr sz="2000" dirty="0">
              <a:solidFill>
                <a:schemeClr val="dk1"/>
              </a:solidFill>
              <a:latin typeface="Calibri"/>
              <a:ea typeface="Calibri"/>
              <a:cs typeface="Calibri"/>
              <a:sym typeface="Calibri"/>
            </a:endParaRPr>
          </a:p>
        </p:txBody>
      </p:sp>
      <p:sp>
        <p:nvSpPr>
          <p:cNvPr id="1534" name="Google Shape;1534;p7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Corben"/>
                <a:ea typeface="Corben"/>
                <a:cs typeface="Corben"/>
                <a:sym typeface="Corben"/>
              </a:rPr>
              <a:t>Challenges in the Current XSUAA approach</a:t>
            </a:r>
            <a:endParaRPr sz="3600" dirty="0">
              <a:solidFill>
                <a:schemeClr val="dk1"/>
              </a:solidFill>
              <a:latin typeface="Corben"/>
              <a:ea typeface="Corben"/>
              <a:cs typeface="Corben"/>
              <a:sym typeface="Corben"/>
            </a:endParaRPr>
          </a:p>
        </p:txBody>
      </p:sp>
      <p:pic>
        <p:nvPicPr>
          <p:cNvPr id="1535" name="Google Shape;1535;p75"/>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536" name="Google Shape;1536;p7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537" name="Google Shape;1537;p75"/>
          <p:cNvSpPr/>
          <p:nvPr/>
        </p:nvSpPr>
        <p:spPr>
          <a:xfrm>
            <a:off x="3214092" y="6165304"/>
            <a:ext cx="1800200"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Java</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/Anubhav.svc</a:t>
            </a:r>
            <a:endParaRPr sz="1800" b="1">
              <a:solidFill>
                <a:schemeClr val="lt1"/>
              </a:solidFill>
              <a:latin typeface="Calibri"/>
              <a:ea typeface="Calibri"/>
              <a:cs typeface="Calibri"/>
              <a:sym typeface="Calibri"/>
            </a:endParaRPr>
          </a:p>
        </p:txBody>
      </p:sp>
      <p:sp>
        <p:nvSpPr>
          <p:cNvPr id="1538" name="Google Shape;1538;p75"/>
          <p:cNvSpPr/>
          <p:nvPr/>
        </p:nvSpPr>
        <p:spPr>
          <a:xfrm>
            <a:off x="5310878" y="6131743"/>
            <a:ext cx="1800200"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Java</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/vendors</a:t>
            </a:r>
            <a:endParaRPr/>
          </a:p>
        </p:txBody>
      </p:sp>
      <p:sp>
        <p:nvSpPr>
          <p:cNvPr id="1539" name="Google Shape;1539;p75"/>
          <p:cNvSpPr/>
          <p:nvPr/>
        </p:nvSpPr>
        <p:spPr>
          <a:xfrm>
            <a:off x="7407664" y="6117476"/>
            <a:ext cx="2287148"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Calibri"/>
                <a:ea typeface="Calibri"/>
                <a:cs typeface="Calibri"/>
                <a:sym typeface="Calibri"/>
              </a:rPr>
              <a:t>Fiori App</a:t>
            </a:r>
            <a:endParaRPr/>
          </a:p>
          <a:p>
            <a:pPr marL="0" marR="0" lvl="0" indent="0" algn="ctr" rtl="0">
              <a:spcBef>
                <a:spcPts val="0"/>
              </a:spcBef>
              <a:spcAft>
                <a:spcPts val="0"/>
              </a:spcAft>
              <a:buNone/>
            </a:pPr>
            <a:r>
              <a:rPr lang="en-US" sz="1800" b="1">
                <a:solidFill>
                  <a:schemeClr val="lt1"/>
                </a:solidFill>
                <a:latin typeface="Calibri"/>
                <a:ea typeface="Calibri"/>
                <a:cs typeface="Calibri"/>
                <a:sym typeface="Calibri"/>
              </a:rPr>
              <a:t>/webapp/index.html</a:t>
            </a:r>
            <a:endParaRPr/>
          </a:p>
        </p:txBody>
      </p:sp>
      <p:sp>
        <p:nvSpPr>
          <p:cNvPr id="1540" name="Google Shape;1540;p75"/>
          <p:cNvSpPr/>
          <p:nvPr/>
        </p:nvSpPr>
        <p:spPr>
          <a:xfrm>
            <a:off x="837828" y="5026591"/>
            <a:ext cx="576064" cy="545638"/>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41" name="Google Shape;1541;p75"/>
          <p:cNvSpPr/>
          <p:nvPr/>
        </p:nvSpPr>
        <p:spPr>
          <a:xfrm>
            <a:off x="9910836" y="6117476"/>
            <a:ext cx="1728192"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xsuaa</a:t>
            </a:r>
            <a:endParaRPr sz="2400">
              <a:solidFill>
                <a:schemeClr val="lt1"/>
              </a:solidFill>
              <a:latin typeface="Calibri"/>
              <a:ea typeface="Calibri"/>
              <a:cs typeface="Calibri"/>
              <a:sym typeface="Calibri"/>
            </a:endParaRPr>
          </a:p>
        </p:txBody>
      </p:sp>
      <p:sp>
        <p:nvSpPr>
          <p:cNvPr id="1542" name="Google Shape;1542;p75"/>
          <p:cNvSpPr/>
          <p:nvPr/>
        </p:nvSpPr>
        <p:spPr>
          <a:xfrm>
            <a:off x="10020337" y="4437112"/>
            <a:ext cx="1728192" cy="576064"/>
          </a:xfrm>
          <a:prstGeom prst="rect">
            <a:avLst/>
          </a:prstGeom>
          <a:solidFill>
            <a:schemeClr val="accent6"/>
          </a:solidFill>
          <a:ln w="25400" cap="flat" cmpd="sng">
            <a:solidFill>
              <a:srgbClr val="40513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IDP</a:t>
            </a:r>
            <a:endParaRPr/>
          </a:p>
        </p:txBody>
      </p:sp>
      <p:sp>
        <p:nvSpPr>
          <p:cNvPr id="1543" name="Google Shape;1543;p75"/>
          <p:cNvSpPr/>
          <p:nvPr/>
        </p:nvSpPr>
        <p:spPr>
          <a:xfrm>
            <a:off x="3142084" y="4947134"/>
            <a:ext cx="6480720" cy="930138"/>
          </a:xfrm>
          <a:custGeom>
            <a:avLst/>
            <a:gdLst/>
            <a:ahLst/>
            <a:cxnLst/>
            <a:rect l="l" t="t" r="r" b="b"/>
            <a:pathLst>
              <a:path w="6480720" h="930138" fill="none" extrusionOk="0">
                <a:moveTo>
                  <a:pt x="0" y="0"/>
                </a:moveTo>
                <a:cubicBezTo>
                  <a:pt x="121241" y="-36799"/>
                  <a:pt x="312111" y="7418"/>
                  <a:pt x="394735" y="0"/>
                </a:cubicBezTo>
                <a:cubicBezTo>
                  <a:pt x="477360" y="-7418"/>
                  <a:pt x="724713" y="37859"/>
                  <a:pt x="854277" y="0"/>
                </a:cubicBezTo>
                <a:cubicBezTo>
                  <a:pt x="983841" y="-37859"/>
                  <a:pt x="1169939" y="49149"/>
                  <a:pt x="1443433" y="0"/>
                </a:cubicBezTo>
                <a:cubicBezTo>
                  <a:pt x="1716927" y="-49149"/>
                  <a:pt x="1761226" y="54909"/>
                  <a:pt x="1967782" y="0"/>
                </a:cubicBezTo>
                <a:cubicBezTo>
                  <a:pt x="2174338" y="-54909"/>
                  <a:pt x="2388866" y="57271"/>
                  <a:pt x="2556939" y="0"/>
                </a:cubicBezTo>
                <a:cubicBezTo>
                  <a:pt x="2725012" y="-57271"/>
                  <a:pt x="2959209" y="31414"/>
                  <a:pt x="3210902" y="0"/>
                </a:cubicBezTo>
                <a:cubicBezTo>
                  <a:pt x="3462595" y="-31414"/>
                  <a:pt x="3566977" y="23003"/>
                  <a:pt x="3670444" y="0"/>
                </a:cubicBezTo>
                <a:cubicBezTo>
                  <a:pt x="3773911" y="-23003"/>
                  <a:pt x="4110121" y="69778"/>
                  <a:pt x="4259601" y="0"/>
                </a:cubicBezTo>
                <a:cubicBezTo>
                  <a:pt x="4409081" y="-69778"/>
                  <a:pt x="4678760" y="49297"/>
                  <a:pt x="4913564" y="0"/>
                </a:cubicBezTo>
                <a:cubicBezTo>
                  <a:pt x="5148368" y="-49297"/>
                  <a:pt x="5385177" y="56888"/>
                  <a:pt x="5632335" y="0"/>
                </a:cubicBezTo>
                <a:cubicBezTo>
                  <a:pt x="5879493" y="-56888"/>
                  <a:pt x="6075476" y="21283"/>
                  <a:pt x="6480720" y="0"/>
                </a:cubicBezTo>
                <a:cubicBezTo>
                  <a:pt x="6532078" y="173033"/>
                  <a:pt x="6464681" y="345634"/>
                  <a:pt x="6480720" y="474370"/>
                </a:cubicBezTo>
                <a:cubicBezTo>
                  <a:pt x="6496759" y="603106"/>
                  <a:pt x="6453549" y="794123"/>
                  <a:pt x="6480720" y="930138"/>
                </a:cubicBezTo>
                <a:cubicBezTo>
                  <a:pt x="6233420" y="937427"/>
                  <a:pt x="6097943" y="922765"/>
                  <a:pt x="5956371" y="930138"/>
                </a:cubicBezTo>
                <a:cubicBezTo>
                  <a:pt x="5814799" y="937511"/>
                  <a:pt x="5617499" y="881691"/>
                  <a:pt x="5367214" y="930138"/>
                </a:cubicBezTo>
                <a:cubicBezTo>
                  <a:pt x="5116929" y="978585"/>
                  <a:pt x="5043354" y="882389"/>
                  <a:pt x="4907673" y="930138"/>
                </a:cubicBezTo>
                <a:cubicBezTo>
                  <a:pt x="4771992" y="977887"/>
                  <a:pt x="4655353" y="925870"/>
                  <a:pt x="4512938" y="930138"/>
                </a:cubicBezTo>
                <a:cubicBezTo>
                  <a:pt x="4370524" y="934406"/>
                  <a:pt x="4184640" y="920888"/>
                  <a:pt x="3923781" y="930138"/>
                </a:cubicBezTo>
                <a:cubicBezTo>
                  <a:pt x="3662922" y="939388"/>
                  <a:pt x="3582371" y="910027"/>
                  <a:pt x="3399432" y="930138"/>
                </a:cubicBezTo>
                <a:cubicBezTo>
                  <a:pt x="3216493" y="950249"/>
                  <a:pt x="2839306" y="925084"/>
                  <a:pt x="2680661" y="930138"/>
                </a:cubicBezTo>
                <a:cubicBezTo>
                  <a:pt x="2522016" y="935192"/>
                  <a:pt x="2309223" y="906310"/>
                  <a:pt x="2091505" y="930138"/>
                </a:cubicBezTo>
                <a:cubicBezTo>
                  <a:pt x="1873787" y="953966"/>
                  <a:pt x="1736861" y="921370"/>
                  <a:pt x="1437542" y="930138"/>
                </a:cubicBezTo>
                <a:cubicBezTo>
                  <a:pt x="1138223" y="938906"/>
                  <a:pt x="948244" y="880083"/>
                  <a:pt x="718771" y="930138"/>
                </a:cubicBezTo>
                <a:cubicBezTo>
                  <a:pt x="489298" y="980193"/>
                  <a:pt x="282504" y="844489"/>
                  <a:pt x="0" y="930138"/>
                </a:cubicBezTo>
                <a:cubicBezTo>
                  <a:pt x="-28135" y="824863"/>
                  <a:pt x="40697" y="651526"/>
                  <a:pt x="0" y="474370"/>
                </a:cubicBezTo>
                <a:cubicBezTo>
                  <a:pt x="-40697" y="297214"/>
                  <a:pt x="52256" y="114452"/>
                  <a:pt x="0" y="0"/>
                </a:cubicBezTo>
                <a:close/>
              </a:path>
              <a:path w="6480720" h="930138" extrusionOk="0">
                <a:moveTo>
                  <a:pt x="0" y="0"/>
                </a:moveTo>
                <a:cubicBezTo>
                  <a:pt x="178080" y="-11204"/>
                  <a:pt x="277044" y="51298"/>
                  <a:pt x="459542" y="0"/>
                </a:cubicBezTo>
                <a:cubicBezTo>
                  <a:pt x="642040" y="-51298"/>
                  <a:pt x="688742" y="33294"/>
                  <a:pt x="854277" y="0"/>
                </a:cubicBezTo>
                <a:cubicBezTo>
                  <a:pt x="1019813" y="-33294"/>
                  <a:pt x="1196794" y="12853"/>
                  <a:pt x="1378626" y="0"/>
                </a:cubicBezTo>
                <a:cubicBezTo>
                  <a:pt x="1560458" y="-12853"/>
                  <a:pt x="1711191" y="19129"/>
                  <a:pt x="1967782" y="0"/>
                </a:cubicBezTo>
                <a:cubicBezTo>
                  <a:pt x="2224373" y="-19129"/>
                  <a:pt x="2490247" y="54300"/>
                  <a:pt x="2621746" y="0"/>
                </a:cubicBezTo>
                <a:cubicBezTo>
                  <a:pt x="2753245" y="-54300"/>
                  <a:pt x="2915100" y="40948"/>
                  <a:pt x="3081288" y="0"/>
                </a:cubicBezTo>
                <a:cubicBezTo>
                  <a:pt x="3247476" y="-40948"/>
                  <a:pt x="3349739" y="25457"/>
                  <a:pt x="3605637" y="0"/>
                </a:cubicBezTo>
                <a:cubicBezTo>
                  <a:pt x="3861535" y="-25457"/>
                  <a:pt x="4089125" y="7060"/>
                  <a:pt x="4324408" y="0"/>
                </a:cubicBezTo>
                <a:cubicBezTo>
                  <a:pt x="4559691" y="-7060"/>
                  <a:pt x="4775123" y="7042"/>
                  <a:pt x="4978371" y="0"/>
                </a:cubicBezTo>
                <a:cubicBezTo>
                  <a:pt x="5181619" y="-7042"/>
                  <a:pt x="5193565" y="13982"/>
                  <a:pt x="5373106" y="0"/>
                </a:cubicBezTo>
                <a:cubicBezTo>
                  <a:pt x="5552648" y="-13982"/>
                  <a:pt x="5616769" y="39121"/>
                  <a:pt x="5832648" y="0"/>
                </a:cubicBezTo>
                <a:cubicBezTo>
                  <a:pt x="6048527" y="-39121"/>
                  <a:pt x="6200169" y="31967"/>
                  <a:pt x="6480720" y="0"/>
                </a:cubicBezTo>
                <a:cubicBezTo>
                  <a:pt x="6523040" y="137555"/>
                  <a:pt x="6442708" y="300373"/>
                  <a:pt x="6480720" y="474370"/>
                </a:cubicBezTo>
                <a:cubicBezTo>
                  <a:pt x="6518732" y="648367"/>
                  <a:pt x="6464513" y="804399"/>
                  <a:pt x="6480720" y="930138"/>
                </a:cubicBezTo>
                <a:cubicBezTo>
                  <a:pt x="6275393" y="943253"/>
                  <a:pt x="6023781" y="863661"/>
                  <a:pt x="5826756" y="930138"/>
                </a:cubicBezTo>
                <a:cubicBezTo>
                  <a:pt x="5629731" y="996615"/>
                  <a:pt x="5466354" y="878459"/>
                  <a:pt x="5302407" y="930138"/>
                </a:cubicBezTo>
                <a:cubicBezTo>
                  <a:pt x="5138460" y="981817"/>
                  <a:pt x="4942007" y="894245"/>
                  <a:pt x="4842865" y="930138"/>
                </a:cubicBezTo>
                <a:cubicBezTo>
                  <a:pt x="4743723" y="966031"/>
                  <a:pt x="4378263" y="860374"/>
                  <a:pt x="4253709" y="930138"/>
                </a:cubicBezTo>
                <a:cubicBezTo>
                  <a:pt x="4129155" y="999902"/>
                  <a:pt x="4016980" y="910842"/>
                  <a:pt x="3858974" y="930138"/>
                </a:cubicBezTo>
                <a:cubicBezTo>
                  <a:pt x="3700969" y="949434"/>
                  <a:pt x="3618400" y="885650"/>
                  <a:pt x="3464239" y="930138"/>
                </a:cubicBezTo>
                <a:cubicBezTo>
                  <a:pt x="3310078" y="974626"/>
                  <a:pt x="3106479" y="929651"/>
                  <a:pt x="2875083" y="930138"/>
                </a:cubicBezTo>
                <a:cubicBezTo>
                  <a:pt x="2643687" y="930625"/>
                  <a:pt x="2540847" y="924684"/>
                  <a:pt x="2221119" y="930138"/>
                </a:cubicBezTo>
                <a:cubicBezTo>
                  <a:pt x="1901391" y="935592"/>
                  <a:pt x="1899074" y="888716"/>
                  <a:pt x="1631963" y="930138"/>
                </a:cubicBezTo>
                <a:cubicBezTo>
                  <a:pt x="1364852" y="971560"/>
                  <a:pt x="1308359" y="886750"/>
                  <a:pt x="1172421" y="930138"/>
                </a:cubicBezTo>
                <a:cubicBezTo>
                  <a:pt x="1036483" y="973526"/>
                  <a:pt x="873090" y="893886"/>
                  <a:pt x="648072" y="930138"/>
                </a:cubicBezTo>
                <a:cubicBezTo>
                  <a:pt x="423054" y="966390"/>
                  <a:pt x="237701" y="893983"/>
                  <a:pt x="0" y="930138"/>
                </a:cubicBezTo>
                <a:cubicBezTo>
                  <a:pt x="-41186" y="710324"/>
                  <a:pt x="23569" y="613827"/>
                  <a:pt x="0" y="483672"/>
                </a:cubicBezTo>
                <a:cubicBezTo>
                  <a:pt x="-23569" y="353517"/>
                  <a:pt x="34889" y="132899"/>
                  <a:pt x="0" y="0"/>
                </a:cubicBezTo>
                <a:close/>
              </a:path>
            </a:pathLst>
          </a:custGeom>
          <a:solidFill>
            <a:srgbClr val="FFFF00"/>
          </a:solidFill>
          <a:ln w="38100" cap="flat" cmpd="sng">
            <a:solidFill>
              <a:srgbClr val="4F4F4F"/>
            </a:solidFill>
            <a:prstDash val="dash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rgbClr val="FF0000"/>
                </a:solidFill>
                <a:latin typeface="Calibri"/>
                <a:ea typeface="Calibri"/>
                <a:cs typeface="Calibri"/>
                <a:sym typeface="Calibri"/>
              </a:rPr>
              <a:t>App Router</a:t>
            </a:r>
            <a:endParaRPr dirty="0"/>
          </a:p>
          <a:p>
            <a:pPr marL="0" marR="0" lvl="0" indent="0" algn="ctr" rtl="0">
              <a:spcBef>
                <a:spcPts val="0"/>
              </a:spcBef>
              <a:spcAft>
                <a:spcPts val="0"/>
              </a:spcAft>
              <a:buNone/>
            </a:pPr>
            <a:r>
              <a:rPr lang="en-US" sz="1800" b="1" dirty="0">
                <a:solidFill>
                  <a:srgbClr val="00B050"/>
                </a:solidFill>
                <a:latin typeface="Calibri"/>
                <a:ea typeface="Calibri"/>
                <a:cs typeface="Calibri"/>
                <a:sym typeface="Calibri"/>
              </a:rPr>
              <a:t>Single Entry point | Exchange of tokens| Also work like a </a:t>
            </a:r>
            <a:r>
              <a:rPr lang="en-US" sz="1800" b="1" dirty="0">
                <a:solidFill>
                  <a:srgbClr val="00B050"/>
                </a:solidFill>
                <a:highlight>
                  <a:srgbClr val="000000"/>
                </a:highlight>
                <a:latin typeface="Calibri"/>
                <a:ea typeface="Calibri"/>
                <a:cs typeface="Calibri"/>
                <a:sym typeface="Calibri"/>
              </a:rPr>
              <a:t>façade</a:t>
            </a:r>
            <a:r>
              <a:rPr lang="en-US" sz="1800" b="1" dirty="0">
                <a:solidFill>
                  <a:srgbClr val="00B050"/>
                </a:solidFill>
                <a:latin typeface="Calibri"/>
                <a:ea typeface="Calibri"/>
                <a:cs typeface="Calibri"/>
                <a:sym typeface="Calibri"/>
              </a:rPr>
              <a:t> to allow communication between microservice </a:t>
            </a:r>
            <a:endParaRPr dirty="0"/>
          </a:p>
        </p:txBody>
      </p:sp>
      <p:sp>
        <p:nvSpPr>
          <p:cNvPr id="1544" name="Google Shape;1544;p75"/>
          <p:cNvSpPr/>
          <p:nvPr/>
        </p:nvSpPr>
        <p:spPr>
          <a:xfrm>
            <a:off x="4726260" y="5877272"/>
            <a:ext cx="911055" cy="334397"/>
          </a:xfrm>
          <a:prstGeom prst="curvedDownArrow">
            <a:avLst>
              <a:gd name="adj1" fmla="val 25000"/>
              <a:gd name="adj2" fmla="val 50000"/>
              <a:gd name="adj3" fmla="val 25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545" name="Google Shape;1545;p75"/>
          <p:cNvSpPr/>
          <p:nvPr/>
        </p:nvSpPr>
        <p:spPr>
          <a:xfrm>
            <a:off x="6846355" y="5845432"/>
            <a:ext cx="911055" cy="334397"/>
          </a:xfrm>
          <a:prstGeom prst="curvedDownArrow">
            <a:avLst>
              <a:gd name="adj1" fmla="val 25000"/>
              <a:gd name="adj2" fmla="val 50000"/>
              <a:gd name="adj3" fmla="val 25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546" name="Google Shape;1546;p75"/>
          <p:cNvSpPr/>
          <p:nvPr/>
        </p:nvSpPr>
        <p:spPr>
          <a:xfrm rot="10800000">
            <a:off x="4535284" y="6647815"/>
            <a:ext cx="3063099" cy="334397"/>
          </a:xfrm>
          <a:prstGeom prst="curvedDownArrow">
            <a:avLst>
              <a:gd name="adj1" fmla="val 25000"/>
              <a:gd name="adj2" fmla="val 50000"/>
              <a:gd name="adj3" fmla="val 25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547" name="Google Shape;1547;p75"/>
          <p:cNvSpPr/>
          <p:nvPr/>
        </p:nvSpPr>
        <p:spPr>
          <a:xfrm rot="10800000">
            <a:off x="6066833" y="6627881"/>
            <a:ext cx="3063099" cy="334397"/>
          </a:xfrm>
          <a:prstGeom prst="curvedDownArrow">
            <a:avLst>
              <a:gd name="adj1" fmla="val 25000"/>
              <a:gd name="adj2" fmla="val 50000"/>
              <a:gd name="adj3" fmla="val 25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548" name="Google Shape;1548;p75"/>
          <p:cNvSpPr/>
          <p:nvPr/>
        </p:nvSpPr>
        <p:spPr>
          <a:xfrm>
            <a:off x="4540741" y="5765188"/>
            <a:ext cx="3107342" cy="380182"/>
          </a:xfrm>
          <a:prstGeom prst="curvedDownArrow">
            <a:avLst>
              <a:gd name="adj1" fmla="val 25000"/>
              <a:gd name="adj2" fmla="val 50000"/>
              <a:gd name="adj3" fmla="val 25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549" name="Google Shape;1549;p75"/>
          <p:cNvSpPr txBox="1"/>
          <p:nvPr/>
        </p:nvSpPr>
        <p:spPr>
          <a:xfrm>
            <a:off x="470961" y="5539979"/>
            <a:ext cx="197179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Consumer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76"/>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76</a:t>
            </a:fld>
            <a:endParaRPr>
              <a:latin typeface="Quattrocento Sans"/>
              <a:ea typeface="Quattrocento Sans"/>
              <a:cs typeface="Quattrocento Sans"/>
              <a:sym typeface="Quattrocento Sans"/>
            </a:endParaRPr>
          </a:p>
        </p:txBody>
      </p:sp>
      <p:sp>
        <p:nvSpPr>
          <p:cNvPr id="1555" name="Google Shape;1555;p76"/>
          <p:cNvSpPr txBox="1"/>
          <p:nvPr/>
        </p:nvSpPr>
        <p:spPr>
          <a:xfrm>
            <a:off x="189757" y="646331"/>
            <a:ext cx="11809312" cy="384720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App router is a </a:t>
            </a:r>
            <a:r>
              <a:rPr lang="en-US" sz="2000" b="1" dirty="0">
                <a:solidFill>
                  <a:schemeClr val="dk1"/>
                </a:solidFill>
                <a:latin typeface="Calibri"/>
                <a:ea typeface="Calibri"/>
                <a:cs typeface="Calibri"/>
                <a:sym typeface="Calibri"/>
              </a:rPr>
              <a:t>node </a:t>
            </a:r>
            <a:r>
              <a:rPr lang="en-US" sz="2000" b="1" dirty="0" err="1">
                <a:solidFill>
                  <a:schemeClr val="dk1"/>
                </a:solidFill>
                <a:latin typeface="Calibri"/>
                <a:ea typeface="Calibri"/>
                <a:cs typeface="Calibri"/>
                <a:sym typeface="Calibri"/>
              </a:rPr>
              <a:t>js</a:t>
            </a:r>
            <a:r>
              <a:rPr lang="en-US" sz="2000" b="1" dirty="0">
                <a:solidFill>
                  <a:schemeClr val="dk1"/>
                </a:solidFill>
                <a:latin typeface="Calibri"/>
                <a:ea typeface="Calibri"/>
                <a:cs typeface="Calibri"/>
                <a:sym typeface="Calibri"/>
              </a:rPr>
              <a:t> </a:t>
            </a:r>
            <a:r>
              <a:rPr lang="en-US" sz="2000" dirty="0">
                <a:solidFill>
                  <a:schemeClr val="dk1"/>
                </a:solidFill>
                <a:latin typeface="Calibri"/>
                <a:ea typeface="Calibri"/>
                <a:cs typeface="Calibri"/>
                <a:sym typeface="Calibri"/>
              </a:rPr>
              <a:t>application</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It is used to automate the process of authentication, authorization with XSUAA to perform all the token exchanges (SAML, JWT)</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It sits in the middle of IDP and XSUAA, it will redirect the request of our microservice to XSUAA and eventually to IDP.</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IDP sends the login screen to the user’s browser where user authenticate themselves, which in turn cause a SAML token issued by IDP, app router will take this token to XSUAA and catches the JWT token issued by UAA.</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This JWT Token is then presented to our applications (Fiori, java, node </a:t>
            </a:r>
            <a:r>
              <a:rPr lang="en-US" sz="2000" dirty="0" err="1">
                <a:solidFill>
                  <a:schemeClr val="dk1"/>
                </a:solidFill>
                <a:latin typeface="Calibri"/>
                <a:ea typeface="Calibri"/>
                <a:cs typeface="Calibri"/>
                <a:sym typeface="Calibri"/>
              </a:rPr>
              <a:t>js</a:t>
            </a:r>
            <a:r>
              <a:rPr lang="en-US" sz="2000" dirty="0">
                <a:solidFill>
                  <a:schemeClr val="dk1"/>
                </a:solidFill>
                <a:latin typeface="Calibri"/>
                <a:ea typeface="Calibri"/>
                <a:cs typeface="Calibri"/>
                <a:sym typeface="Calibri"/>
              </a:rPr>
              <a:t>) so application will let us in.</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App router is a single-entry point for our SaaS cloud application and it tracks the complete internal applications and microservices. It does it using a special file called </a:t>
            </a:r>
            <a:r>
              <a:rPr lang="en-US" sz="2000" b="1" dirty="0" err="1">
                <a:solidFill>
                  <a:schemeClr val="dk1"/>
                </a:solidFill>
                <a:latin typeface="Calibri"/>
                <a:ea typeface="Calibri"/>
                <a:cs typeface="Calibri"/>
                <a:sym typeface="Calibri"/>
              </a:rPr>
              <a:t>xs-app.json</a:t>
            </a:r>
            <a:endParaRPr sz="2000" b="1"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App router represented technically as a node module which is provided by SAP. @sap/approuter</a:t>
            </a:r>
            <a:endParaRPr dirty="0"/>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p:txBody>
      </p:sp>
      <p:sp>
        <p:nvSpPr>
          <p:cNvPr id="1556" name="Google Shape;1556;p76"/>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App Router</a:t>
            </a:r>
            <a:endParaRPr sz="3600">
              <a:solidFill>
                <a:schemeClr val="dk1"/>
              </a:solidFill>
              <a:latin typeface="Corben"/>
              <a:ea typeface="Corben"/>
              <a:cs typeface="Corben"/>
              <a:sym typeface="Corben"/>
            </a:endParaRPr>
          </a:p>
        </p:txBody>
      </p:sp>
      <p:pic>
        <p:nvPicPr>
          <p:cNvPr id="1557" name="Google Shape;1557;p76"/>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558" name="Google Shape;1558;p76"/>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7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77</a:t>
            </a:fld>
            <a:endParaRPr>
              <a:latin typeface="Quattrocento Sans"/>
              <a:ea typeface="Quattrocento Sans"/>
              <a:cs typeface="Quattrocento Sans"/>
              <a:sym typeface="Quattrocento Sans"/>
            </a:endParaRPr>
          </a:p>
        </p:txBody>
      </p:sp>
      <p:sp>
        <p:nvSpPr>
          <p:cNvPr id="1564" name="Google Shape;1564;p7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Corben"/>
                <a:ea typeface="Corben"/>
                <a:cs typeface="Corben"/>
                <a:sym typeface="Corben"/>
              </a:rPr>
              <a:t>Real Life explanation of App Router</a:t>
            </a:r>
            <a:endParaRPr sz="3600" dirty="0">
              <a:solidFill>
                <a:schemeClr val="dk1"/>
              </a:solidFill>
              <a:latin typeface="Corben"/>
              <a:ea typeface="Corben"/>
              <a:cs typeface="Corben"/>
              <a:sym typeface="Corben"/>
            </a:endParaRPr>
          </a:p>
        </p:txBody>
      </p:sp>
      <p:pic>
        <p:nvPicPr>
          <p:cNvPr id="1565" name="Google Shape;1565;p7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566" name="Google Shape;1566;p7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pic>
        <p:nvPicPr>
          <p:cNvPr id="1567" name="Google Shape;1567;p77" descr="A person with a blue shirt&#10;&#10;Description automatically generated"/>
          <p:cNvPicPr preferRelativeResize="0"/>
          <p:nvPr/>
        </p:nvPicPr>
        <p:blipFill rotWithShape="1">
          <a:blip r:embed="rId4">
            <a:alphaModFix/>
          </a:blip>
          <a:srcRect/>
          <a:stretch/>
        </p:blipFill>
        <p:spPr>
          <a:xfrm>
            <a:off x="405780" y="950992"/>
            <a:ext cx="1400154" cy="1440159"/>
          </a:xfrm>
          <a:prstGeom prst="rect">
            <a:avLst/>
          </a:prstGeom>
          <a:noFill/>
          <a:ln>
            <a:noFill/>
          </a:ln>
        </p:spPr>
      </p:pic>
      <p:sp>
        <p:nvSpPr>
          <p:cNvPr id="1568" name="Google Shape;1568;p77"/>
          <p:cNvSpPr/>
          <p:nvPr/>
        </p:nvSpPr>
        <p:spPr>
          <a:xfrm>
            <a:off x="9190756" y="2492896"/>
            <a:ext cx="2448272"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Loan</a:t>
            </a:r>
            <a:endParaRPr/>
          </a:p>
        </p:txBody>
      </p:sp>
      <p:sp>
        <p:nvSpPr>
          <p:cNvPr id="1569" name="Google Shape;1569;p77"/>
          <p:cNvSpPr/>
          <p:nvPr/>
        </p:nvSpPr>
        <p:spPr>
          <a:xfrm>
            <a:off x="9190756" y="3176101"/>
            <a:ext cx="2448272"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Gold Securities</a:t>
            </a:r>
            <a:endParaRPr/>
          </a:p>
        </p:txBody>
      </p:sp>
      <p:sp>
        <p:nvSpPr>
          <p:cNvPr id="1570" name="Google Shape;1570;p77"/>
          <p:cNvSpPr/>
          <p:nvPr/>
        </p:nvSpPr>
        <p:spPr>
          <a:xfrm>
            <a:off x="9190756" y="3838736"/>
            <a:ext cx="2448272"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Account Services</a:t>
            </a:r>
            <a:endParaRPr/>
          </a:p>
        </p:txBody>
      </p:sp>
      <p:sp>
        <p:nvSpPr>
          <p:cNvPr id="1571" name="Google Shape;1571;p77"/>
          <p:cNvSpPr/>
          <p:nvPr/>
        </p:nvSpPr>
        <p:spPr>
          <a:xfrm>
            <a:off x="9190756" y="4522102"/>
            <a:ext cx="2448272"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Lockers</a:t>
            </a:r>
            <a:endParaRPr/>
          </a:p>
        </p:txBody>
      </p:sp>
      <p:sp>
        <p:nvSpPr>
          <p:cNvPr id="1572" name="Google Shape;1572;p77"/>
          <p:cNvSpPr/>
          <p:nvPr/>
        </p:nvSpPr>
        <p:spPr>
          <a:xfrm>
            <a:off x="9206478" y="5175043"/>
            <a:ext cx="2448272"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FD</a:t>
            </a:r>
            <a:endParaRPr/>
          </a:p>
        </p:txBody>
      </p:sp>
      <p:sp>
        <p:nvSpPr>
          <p:cNvPr id="1573" name="Google Shape;1573;p77"/>
          <p:cNvSpPr/>
          <p:nvPr/>
        </p:nvSpPr>
        <p:spPr>
          <a:xfrm>
            <a:off x="9206478" y="5837678"/>
            <a:ext cx="2448272" cy="57606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Credit Card</a:t>
            </a:r>
            <a:endParaRPr/>
          </a:p>
        </p:txBody>
      </p:sp>
      <p:pic>
        <p:nvPicPr>
          <p:cNvPr id="1574" name="Google Shape;1574;p77"/>
          <p:cNvPicPr preferRelativeResize="0"/>
          <p:nvPr/>
        </p:nvPicPr>
        <p:blipFill rotWithShape="1">
          <a:blip r:embed="rId5">
            <a:alphaModFix/>
          </a:blip>
          <a:srcRect/>
          <a:stretch/>
        </p:blipFill>
        <p:spPr>
          <a:xfrm>
            <a:off x="6094412" y="757928"/>
            <a:ext cx="1400154" cy="1826288"/>
          </a:xfrm>
          <a:prstGeom prst="rect">
            <a:avLst/>
          </a:prstGeom>
          <a:noFill/>
          <a:ln>
            <a:noFill/>
          </a:ln>
        </p:spPr>
      </p:pic>
      <p:cxnSp>
        <p:nvCxnSpPr>
          <p:cNvPr id="1575" name="Google Shape;1575;p77"/>
          <p:cNvCxnSpPr/>
          <p:nvPr/>
        </p:nvCxnSpPr>
        <p:spPr>
          <a:xfrm>
            <a:off x="1805934" y="1196752"/>
            <a:ext cx="4288478" cy="0"/>
          </a:xfrm>
          <a:prstGeom prst="straightConnector1">
            <a:avLst/>
          </a:prstGeom>
          <a:noFill/>
          <a:ln w="9525" cap="flat" cmpd="sng">
            <a:solidFill>
              <a:schemeClr val="dk1"/>
            </a:solidFill>
            <a:prstDash val="solid"/>
            <a:round/>
            <a:headEnd type="none" w="sm" len="sm"/>
            <a:tailEnd type="triangle" w="med" len="med"/>
          </a:ln>
        </p:spPr>
      </p:cxnSp>
      <p:cxnSp>
        <p:nvCxnSpPr>
          <p:cNvPr id="1576" name="Google Shape;1576;p77"/>
          <p:cNvCxnSpPr/>
          <p:nvPr/>
        </p:nvCxnSpPr>
        <p:spPr>
          <a:xfrm rot="10800000">
            <a:off x="1805934" y="1349152"/>
            <a:ext cx="4288478" cy="0"/>
          </a:xfrm>
          <a:prstGeom prst="straightConnector1">
            <a:avLst/>
          </a:prstGeom>
          <a:noFill/>
          <a:ln w="9525" cap="flat" cmpd="sng">
            <a:solidFill>
              <a:schemeClr val="dk1"/>
            </a:solidFill>
            <a:prstDash val="solid"/>
            <a:round/>
            <a:headEnd type="none" w="sm" len="sm"/>
            <a:tailEnd type="triangle" w="med" len="med"/>
          </a:ln>
        </p:spPr>
      </p:cxnSp>
      <p:pic>
        <p:nvPicPr>
          <p:cNvPr id="1577" name="Google Shape;1577;p77" descr="Token Machine, For Hospital, Digital Display: Lcd"/>
          <p:cNvPicPr preferRelativeResize="0"/>
          <p:nvPr/>
        </p:nvPicPr>
        <p:blipFill rotWithShape="1">
          <a:blip r:embed="rId6">
            <a:alphaModFix/>
          </a:blip>
          <a:srcRect l="29466" t="31099" r="18267" b="16139"/>
          <a:stretch/>
        </p:blipFill>
        <p:spPr>
          <a:xfrm>
            <a:off x="242002" y="3765350"/>
            <a:ext cx="1727710" cy="1094870"/>
          </a:xfrm>
          <a:prstGeom prst="rect">
            <a:avLst/>
          </a:prstGeom>
          <a:noFill/>
          <a:ln>
            <a:noFill/>
          </a:ln>
        </p:spPr>
      </p:pic>
      <p:cxnSp>
        <p:nvCxnSpPr>
          <p:cNvPr id="1578" name="Google Shape;1578;p77"/>
          <p:cNvCxnSpPr/>
          <p:nvPr/>
        </p:nvCxnSpPr>
        <p:spPr>
          <a:xfrm>
            <a:off x="765821" y="2391151"/>
            <a:ext cx="0" cy="1374199"/>
          </a:xfrm>
          <a:prstGeom prst="straightConnector1">
            <a:avLst/>
          </a:prstGeom>
          <a:noFill/>
          <a:ln w="9525" cap="flat" cmpd="sng">
            <a:solidFill>
              <a:schemeClr val="dk1"/>
            </a:solidFill>
            <a:prstDash val="solid"/>
            <a:round/>
            <a:headEnd type="none" w="sm" len="sm"/>
            <a:tailEnd type="triangle" w="med" len="med"/>
          </a:ln>
        </p:spPr>
      </p:cxnSp>
      <p:cxnSp>
        <p:nvCxnSpPr>
          <p:cNvPr id="1579" name="Google Shape;1579;p77"/>
          <p:cNvCxnSpPr/>
          <p:nvPr/>
        </p:nvCxnSpPr>
        <p:spPr>
          <a:xfrm>
            <a:off x="760311" y="4810134"/>
            <a:ext cx="5510" cy="608005"/>
          </a:xfrm>
          <a:prstGeom prst="straightConnector1">
            <a:avLst/>
          </a:prstGeom>
          <a:noFill/>
          <a:ln w="9525" cap="flat" cmpd="sng">
            <a:solidFill>
              <a:schemeClr val="dk1"/>
            </a:solidFill>
            <a:prstDash val="solid"/>
            <a:round/>
            <a:headEnd type="none" w="sm" len="sm"/>
            <a:tailEnd type="triangle" w="med" len="med"/>
          </a:ln>
        </p:spPr>
      </p:cxnSp>
      <p:sp>
        <p:nvSpPr>
          <p:cNvPr id="1580" name="Google Shape;1580;p77"/>
          <p:cNvSpPr/>
          <p:nvPr/>
        </p:nvSpPr>
        <p:spPr>
          <a:xfrm>
            <a:off x="242002" y="5418139"/>
            <a:ext cx="2448272" cy="48619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t>
            </a:r>
            <a:endParaRPr/>
          </a:p>
        </p:txBody>
      </p:sp>
      <p:cxnSp>
        <p:nvCxnSpPr>
          <p:cNvPr id="1581" name="Google Shape;1581;p77"/>
          <p:cNvCxnSpPr>
            <a:stCxn id="1580" idx="0"/>
          </p:cNvCxnSpPr>
          <p:nvPr/>
        </p:nvCxnSpPr>
        <p:spPr>
          <a:xfrm rot="10800000">
            <a:off x="1466138" y="4860139"/>
            <a:ext cx="0" cy="558000"/>
          </a:xfrm>
          <a:prstGeom prst="straightConnector1">
            <a:avLst/>
          </a:prstGeom>
          <a:noFill/>
          <a:ln w="9525" cap="flat" cmpd="sng">
            <a:solidFill>
              <a:schemeClr val="dk1"/>
            </a:solidFill>
            <a:prstDash val="solid"/>
            <a:round/>
            <a:headEnd type="none" w="sm" len="sm"/>
            <a:tailEnd type="triangle" w="med" len="med"/>
          </a:ln>
        </p:spPr>
      </p:cxnSp>
      <p:cxnSp>
        <p:nvCxnSpPr>
          <p:cNvPr id="1582" name="Google Shape;1582;p77"/>
          <p:cNvCxnSpPr/>
          <p:nvPr/>
        </p:nvCxnSpPr>
        <p:spPr>
          <a:xfrm rot="10800000">
            <a:off x="1311414" y="2391151"/>
            <a:ext cx="0" cy="1374199"/>
          </a:xfrm>
          <a:prstGeom prst="straightConnector1">
            <a:avLst/>
          </a:prstGeom>
          <a:noFill/>
          <a:ln w="9525" cap="flat" cmpd="sng">
            <a:solidFill>
              <a:schemeClr val="dk1"/>
            </a:solidFill>
            <a:prstDash val="solid"/>
            <a:round/>
            <a:headEnd type="none" w="sm" len="sm"/>
            <a:tailEnd type="triangle" w="med" len="med"/>
          </a:ln>
        </p:spPr>
      </p:cxnSp>
      <p:cxnSp>
        <p:nvCxnSpPr>
          <p:cNvPr id="1583" name="Google Shape;1583;p77"/>
          <p:cNvCxnSpPr/>
          <p:nvPr/>
        </p:nvCxnSpPr>
        <p:spPr>
          <a:xfrm>
            <a:off x="1805934" y="1844824"/>
            <a:ext cx="4288478" cy="0"/>
          </a:xfrm>
          <a:prstGeom prst="straightConnector1">
            <a:avLst/>
          </a:prstGeom>
          <a:noFill/>
          <a:ln w="9525" cap="flat" cmpd="sng">
            <a:solidFill>
              <a:schemeClr val="dk1"/>
            </a:solidFill>
            <a:prstDash val="solid"/>
            <a:round/>
            <a:headEnd type="none" w="sm" len="sm"/>
            <a:tailEnd type="triangle" w="med" len="med"/>
          </a:ln>
        </p:spPr>
      </p:cxnSp>
      <p:cxnSp>
        <p:nvCxnSpPr>
          <p:cNvPr id="1584" name="Google Shape;1584;p77"/>
          <p:cNvCxnSpPr>
            <a:stCxn id="1574" idx="2"/>
            <a:endCxn id="1577" idx="3"/>
          </p:cNvCxnSpPr>
          <p:nvPr/>
        </p:nvCxnSpPr>
        <p:spPr>
          <a:xfrm rot="5400000">
            <a:off x="3517739" y="1036066"/>
            <a:ext cx="1728600" cy="4824900"/>
          </a:xfrm>
          <a:prstGeom prst="bentConnector2">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cxnSp>
      <p:sp>
        <p:nvSpPr>
          <p:cNvPr id="1585" name="Google Shape;1585;p77"/>
          <p:cNvSpPr/>
          <p:nvPr/>
        </p:nvSpPr>
        <p:spPr>
          <a:xfrm>
            <a:off x="5590355" y="4158602"/>
            <a:ext cx="360040" cy="328220"/>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86" name="Google Shape;1586;p77"/>
          <p:cNvSpPr txBox="1"/>
          <p:nvPr/>
        </p:nvSpPr>
        <p:spPr>
          <a:xfrm>
            <a:off x="4752141" y="3746430"/>
            <a:ext cx="203646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Trust Relationship - Validate</a:t>
            </a:r>
            <a:endParaRPr/>
          </a:p>
        </p:txBody>
      </p:sp>
      <p:cxnSp>
        <p:nvCxnSpPr>
          <p:cNvPr id="1587" name="Google Shape;1587;p77"/>
          <p:cNvCxnSpPr/>
          <p:nvPr/>
        </p:nvCxnSpPr>
        <p:spPr>
          <a:xfrm rot="10800000">
            <a:off x="1805934" y="2060848"/>
            <a:ext cx="4288478" cy="0"/>
          </a:xfrm>
          <a:prstGeom prst="straightConnector1">
            <a:avLst/>
          </a:prstGeom>
          <a:noFill/>
          <a:ln w="9525" cap="flat" cmpd="sng">
            <a:solidFill>
              <a:schemeClr val="dk1"/>
            </a:solidFill>
            <a:prstDash val="solid"/>
            <a:round/>
            <a:headEnd type="none" w="sm" len="sm"/>
            <a:tailEnd type="triangle" w="med" len="med"/>
          </a:ln>
        </p:spPr>
      </p:cxnSp>
      <p:pic>
        <p:nvPicPr>
          <p:cNvPr id="1588" name="Google Shape;1588;p77" descr="Antique Key Clip Art | Vintage keys, Antique keys, Old keys"/>
          <p:cNvPicPr preferRelativeResize="0"/>
          <p:nvPr/>
        </p:nvPicPr>
        <p:blipFill rotWithShape="1">
          <a:blip r:embed="rId7">
            <a:alphaModFix/>
          </a:blip>
          <a:srcRect/>
          <a:stretch/>
        </p:blipFill>
        <p:spPr>
          <a:xfrm>
            <a:off x="4517173" y="2129524"/>
            <a:ext cx="684759" cy="686189"/>
          </a:xfrm>
          <a:prstGeom prst="rect">
            <a:avLst/>
          </a:prstGeom>
          <a:noFill/>
          <a:ln>
            <a:noFill/>
          </a:ln>
        </p:spPr>
      </p:pic>
      <p:sp>
        <p:nvSpPr>
          <p:cNvPr id="1589" name="Google Shape;1589;p77"/>
          <p:cNvSpPr/>
          <p:nvPr/>
        </p:nvSpPr>
        <p:spPr>
          <a:xfrm>
            <a:off x="1688841" y="2199778"/>
            <a:ext cx="7511143" cy="2586826"/>
          </a:xfrm>
          <a:custGeom>
            <a:avLst/>
            <a:gdLst/>
            <a:ahLst/>
            <a:cxnLst/>
            <a:rect l="l" t="t" r="r" b="b"/>
            <a:pathLst>
              <a:path w="7511143" h="2586826" extrusionOk="0">
                <a:moveTo>
                  <a:pt x="0" y="151536"/>
                </a:moveTo>
                <a:cubicBezTo>
                  <a:pt x="1851349" y="4579"/>
                  <a:pt x="3702698" y="-142378"/>
                  <a:pt x="4954555" y="263504"/>
                </a:cubicBezTo>
                <a:cubicBezTo>
                  <a:pt x="6206412" y="669386"/>
                  <a:pt x="6858777" y="1628106"/>
                  <a:pt x="7511143" y="2586826"/>
                </a:cubicBezTo>
              </a:path>
            </a:pathLst>
          </a:custGeom>
          <a:noFill/>
          <a:ln w="38100"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590" name="Google Shape;1590;p77"/>
          <p:cNvSpPr/>
          <p:nvPr/>
        </p:nvSpPr>
        <p:spPr>
          <a:xfrm>
            <a:off x="2401190" y="729573"/>
            <a:ext cx="576064" cy="545963"/>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1</a:t>
            </a:r>
            <a:endParaRPr/>
          </a:p>
        </p:txBody>
      </p:sp>
      <p:sp>
        <p:nvSpPr>
          <p:cNvPr id="1591" name="Google Shape;1591;p77"/>
          <p:cNvSpPr/>
          <p:nvPr/>
        </p:nvSpPr>
        <p:spPr>
          <a:xfrm>
            <a:off x="3337575" y="1200379"/>
            <a:ext cx="576064" cy="545963"/>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2</a:t>
            </a:r>
            <a:endParaRPr/>
          </a:p>
        </p:txBody>
      </p:sp>
      <p:sp>
        <p:nvSpPr>
          <p:cNvPr id="1592" name="Google Shape;1592;p77"/>
          <p:cNvSpPr/>
          <p:nvPr/>
        </p:nvSpPr>
        <p:spPr>
          <a:xfrm>
            <a:off x="447318" y="2810794"/>
            <a:ext cx="576064" cy="545963"/>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3</a:t>
            </a:r>
            <a:endParaRPr/>
          </a:p>
        </p:txBody>
      </p:sp>
      <p:sp>
        <p:nvSpPr>
          <p:cNvPr id="1593" name="Google Shape;1593;p77"/>
          <p:cNvSpPr/>
          <p:nvPr/>
        </p:nvSpPr>
        <p:spPr>
          <a:xfrm>
            <a:off x="581431" y="4922329"/>
            <a:ext cx="385665" cy="339311"/>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4</a:t>
            </a:r>
            <a:endParaRPr/>
          </a:p>
        </p:txBody>
      </p:sp>
      <p:sp>
        <p:nvSpPr>
          <p:cNvPr id="1594" name="Google Shape;1594;p77"/>
          <p:cNvSpPr/>
          <p:nvPr/>
        </p:nvSpPr>
        <p:spPr>
          <a:xfrm>
            <a:off x="1273305" y="4969524"/>
            <a:ext cx="385665" cy="339311"/>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5</a:t>
            </a:r>
            <a:endParaRPr/>
          </a:p>
        </p:txBody>
      </p:sp>
      <p:sp>
        <p:nvSpPr>
          <p:cNvPr id="1595" name="Google Shape;1595;p77"/>
          <p:cNvSpPr/>
          <p:nvPr/>
        </p:nvSpPr>
        <p:spPr>
          <a:xfrm>
            <a:off x="1129007" y="2977424"/>
            <a:ext cx="385665" cy="339311"/>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6</a:t>
            </a:r>
            <a:endParaRPr/>
          </a:p>
        </p:txBody>
      </p:sp>
      <p:sp>
        <p:nvSpPr>
          <p:cNvPr id="1596" name="Google Shape;1596;p77"/>
          <p:cNvSpPr/>
          <p:nvPr/>
        </p:nvSpPr>
        <p:spPr>
          <a:xfrm>
            <a:off x="4752141" y="1612762"/>
            <a:ext cx="385665" cy="339311"/>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7</a:t>
            </a:r>
            <a:endParaRPr/>
          </a:p>
        </p:txBody>
      </p:sp>
      <p:sp>
        <p:nvSpPr>
          <p:cNvPr id="1597" name="Google Shape;1597;p77"/>
          <p:cNvSpPr/>
          <p:nvPr/>
        </p:nvSpPr>
        <p:spPr>
          <a:xfrm>
            <a:off x="4196449" y="4143129"/>
            <a:ext cx="385665" cy="339311"/>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8</a:t>
            </a:r>
            <a:endParaRPr/>
          </a:p>
        </p:txBody>
      </p:sp>
      <p:sp>
        <p:nvSpPr>
          <p:cNvPr id="1598" name="Google Shape;1598;p77"/>
          <p:cNvSpPr/>
          <p:nvPr/>
        </p:nvSpPr>
        <p:spPr>
          <a:xfrm>
            <a:off x="4874384" y="2390255"/>
            <a:ext cx="385665" cy="339311"/>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9</a:t>
            </a:r>
            <a:endParaRPr/>
          </a:p>
        </p:txBody>
      </p:sp>
      <p:sp>
        <p:nvSpPr>
          <p:cNvPr id="1599" name="Google Shape;1599;p77"/>
          <p:cNvSpPr/>
          <p:nvPr/>
        </p:nvSpPr>
        <p:spPr>
          <a:xfrm>
            <a:off x="7527506" y="2717727"/>
            <a:ext cx="713823" cy="474191"/>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10</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7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78</a:t>
            </a:fld>
            <a:endParaRPr>
              <a:latin typeface="Quattrocento Sans"/>
              <a:ea typeface="Quattrocento Sans"/>
              <a:cs typeface="Quattrocento Sans"/>
              <a:sym typeface="Quattrocento Sans"/>
            </a:endParaRPr>
          </a:p>
        </p:txBody>
      </p:sp>
      <p:sp>
        <p:nvSpPr>
          <p:cNvPr id="1605" name="Google Shape;1605;p78"/>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How the web application works over internet.</a:t>
            </a:r>
            <a:endParaRPr sz="2400">
              <a:solidFill>
                <a:schemeClr val="dk1"/>
              </a:solidFill>
              <a:latin typeface="Calibri"/>
              <a:ea typeface="Calibri"/>
              <a:cs typeface="Calibri"/>
              <a:sym typeface="Calibri"/>
            </a:endParaRPr>
          </a:p>
        </p:txBody>
      </p:sp>
      <p:sp>
        <p:nvSpPr>
          <p:cNvPr id="1606" name="Google Shape;1606;p7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Client Server Architecture</a:t>
            </a:r>
            <a:endParaRPr sz="3600">
              <a:solidFill>
                <a:schemeClr val="dk1"/>
              </a:solidFill>
              <a:latin typeface="Corben"/>
              <a:ea typeface="Corben"/>
              <a:cs typeface="Corben"/>
              <a:sym typeface="Corben"/>
            </a:endParaRPr>
          </a:p>
        </p:txBody>
      </p:sp>
      <p:pic>
        <p:nvPicPr>
          <p:cNvPr id="1607" name="Google Shape;1607;p7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608" name="Google Shape;1608;p7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609" name="Google Shape;1609;p78"/>
          <p:cNvSpPr/>
          <p:nvPr/>
        </p:nvSpPr>
        <p:spPr>
          <a:xfrm>
            <a:off x="333772" y="2890292"/>
            <a:ext cx="2605315" cy="1512168"/>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Client</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(Browser)</a:t>
            </a:r>
            <a:endParaRPr/>
          </a:p>
          <a:p>
            <a:pPr marL="0" marR="0" lvl="0" indent="0" algn="ctr" rtl="0">
              <a:spcBef>
                <a:spcPts val="0"/>
              </a:spcBef>
              <a:spcAft>
                <a:spcPts val="0"/>
              </a:spcAft>
              <a:buNone/>
            </a:pPr>
            <a:r>
              <a:rPr lang="en-US" sz="2400" b="1">
                <a:solidFill>
                  <a:schemeClr val="lt1"/>
                </a:solidFill>
                <a:highlight>
                  <a:srgbClr val="000000"/>
                </a:highlight>
                <a:latin typeface="Calibri"/>
                <a:ea typeface="Calibri"/>
                <a:cs typeface="Calibri"/>
                <a:sym typeface="Calibri"/>
              </a:rPr>
              <a:t>GoogleV8</a:t>
            </a:r>
            <a:endParaRPr/>
          </a:p>
        </p:txBody>
      </p:sp>
      <p:sp>
        <p:nvSpPr>
          <p:cNvPr id="1610" name="Google Shape;1610;p78"/>
          <p:cNvSpPr/>
          <p:nvPr/>
        </p:nvSpPr>
        <p:spPr>
          <a:xfrm>
            <a:off x="9143214" y="2423592"/>
            <a:ext cx="2605315" cy="2445568"/>
          </a:xfrm>
          <a:prstGeom prst="roundRect">
            <a:avLst>
              <a:gd name="adj" fmla="val 16667"/>
            </a:avLst>
          </a:prstGeom>
          <a:gradFill>
            <a:gsLst>
              <a:gs pos="0">
                <a:srgbClr val="D8FF96"/>
              </a:gs>
              <a:gs pos="35000">
                <a:srgbClr val="E3FFB6"/>
              </a:gs>
              <a:gs pos="100000">
                <a:srgbClr val="F5FFE0"/>
              </a:gs>
            </a:gsLst>
            <a:lin ang="16200000" scaled="0"/>
          </a:gradFill>
          <a:ln w="9525" cap="flat" cmpd="sng">
            <a:solidFill>
              <a:srgbClr val="95C33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Server</a:t>
            </a:r>
            <a:endParaRPr/>
          </a:p>
        </p:txBody>
      </p:sp>
      <p:sp>
        <p:nvSpPr>
          <p:cNvPr id="1611" name="Google Shape;1611;p78"/>
          <p:cNvSpPr/>
          <p:nvPr/>
        </p:nvSpPr>
        <p:spPr>
          <a:xfrm>
            <a:off x="11626961" y="4466729"/>
            <a:ext cx="467413" cy="576064"/>
          </a:xfrm>
          <a:prstGeom prst="flowChartMagneticDisk">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12" name="Google Shape;1612;p78"/>
          <p:cNvSpPr/>
          <p:nvPr/>
        </p:nvSpPr>
        <p:spPr>
          <a:xfrm>
            <a:off x="1288411" y="1340768"/>
            <a:ext cx="773553" cy="720080"/>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613" name="Google Shape;1613;p78"/>
          <p:cNvCxnSpPr/>
          <p:nvPr/>
        </p:nvCxnSpPr>
        <p:spPr>
          <a:xfrm>
            <a:off x="2939087" y="3351957"/>
            <a:ext cx="6204127" cy="0"/>
          </a:xfrm>
          <a:prstGeom prst="straightConnector1">
            <a:avLst/>
          </a:prstGeom>
          <a:noFill/>
          <a:ln w="9525" cap="flat" cmpd="sng">
            <a:solidFill>
              <a:schemeClr val="dk1"/>
            </a:solidFill>
            <a:prstDash val="solid"/>
            <a:round/>
            <a:headEnd type="none" w="sm" len="sm"/>
            <a:tailEnd type="triangle" w="med" len="med"/>
          </a:ln>
        </p:spPr>
      </p:cxnSp>
      <p:sp>
        <p:nvSpPr>
          <p:cNvPr id="1614" name="Google Shape;1614;p78"/>
          <p:cNvSpPr txBox="1"/>
          <p:nvPr/>
        </p:nvSpPr>
        <p:spPr>
          <a:xfrm>
            <a:off x="4366220" y="3038993"/>
            <a:ext cx="42625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Request = header + body(optional)</a:t>
            </a:r>
            <a:endParaRPr/>
          </a:p>
        </p:txBody>
      </p:sp>
      <p:sp>
        <p:nvSpPr>
          <p:cNvPr id="1615" name="Google Shape;1615;p78"/>
          <p:cNvSpPr/>
          <p:nvPr/>
        </p:nvSpPr>
        <p:spPr>
          <a:xfrm>
            <a:off x="9143214" y="3038993"/>
            <a:ext cx="1199670" cy="461665"/>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PORT</a:t>
            </a:r>
            <a:endParaRPr/>
          </a:p>
        </p:txBody>
      </p:sp>
      <p:sp>
        <p:nvSpPr>
          <p:cNvPr id="1616" name="Google Shape;1616;p78"/>
          <p:cNvSpPr/>
          <p:nvPr/>
        </p:nvSpPr>
        <p:spPr>
          <a:xfrm>
            <a:off x="10630916" y="3933056"/>
            <a:ext cx="576064" cy="288032"/>
          </a:xfrm>
          <a:prstGeom prst="curvedDownArrow">
            <a:avLst>
              <a:gd name="adj1" fmla="val 25000"/>
              <a:gd name="adj2" fmla="val 50000"/>
              <a:gd name="adj3" fmla="val 25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617" name="Google Shape;1617;p78"/>
          <p:cNvSpPr/>
          <p:nvPr/>
        </p:nvSpPr>
        <p:spPr>
          <a:xfrm rot="10800000">
            <a:off x="10630916" y="4257092"/>
            <a:ext cx="576064" cy="288032"/>
          </a:xfrm>
          <a:prstGeom prst="curvedDownArrow">
            <a:avLst>
              <a:gd name="adj1" fmla="val 25000"/>
              <a:gd name="adj2" fmla="val 50000"/>
              <a:gd name="adj3" fmla="val 25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618" name="Google Shape;1618;p78"/>
          <p:cNvSpPr txBox="1"/>
          <p:nvPr/>
        </p:nvSpPr>
        <p:spPr>
          <a:xfrm>
            <a:off x="10351036" y="4892183"/>
            <a:ext cx="1584176" cy="10772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ABAP</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Java</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Python</a:t>
            </a:r>
            <a:endParaRPr/>
          </a:p>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a:t>
            </a:r>
            <a:endParaRPr/>
          </a:p>
        </p:txBody>
      </p:sp>
      <p:cxnSp>
        <p:nvCxnSpPr>
          <p:cNvPr id="1619" name="Google Shape;1619;p78"/>
          <p:cNvCxnSpPr/>
          <p:nvPr/>
        </p:nvCxnSpPr>
        <p:spPr>
          <a:xfrm rot="10800000">
            <a:off x="2939087" y="3933056"/>
            <a:ext cx="6204127" cy="0"/>
          </a:xfrm>
          <a:prstGeom prst="straightConnector1">
            <a:avLst/>
          </a:prstGeom>
          <a:noFill/>
          <a:ln w="9525" cap="flat" cmpd="sng">
            <a:solidFill>
              <a:schemeClr val="dk1"/>
            </a:solidFill>
            <a:prstDash val="solid"/>
            <a:round/>
            <a:headEnd type="none" w="sm" len="sm"/>
            <a:tailEnd type="triangle" w="med" len="med"/>
          </a:ln>
        </p:spPr>
      </p:cxnSp>
      <p:sp>
        <p:nvSpPr>
          <p:cNvPr id="1620" name="Google Shape;1620;p78"/>
          <p:cNvSpPr txBox="1"/>
          <p:nvPr/>
        </p:nvSpPr>
        <p:spPr>
          <a:xfrm>
            <a:off x="4339097" y="3910991"/>
            <a:ext cx="4262568" cy="172354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Response = header + body</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Body</a:t>
            </a:r>
            <a:endParaRPr/>
          </a:p>
          <a:p>
            <a:pPr marL="0" marR="0" lvl="0" indent="0" algn="l" rtl="0">
              <a:spcBef>
                <a:spcPts val="0"/>
              </a:spcBef>
              <a:spcAft>
                <a:spcPts val="0"/>
              </a:spcAft>
              <a:buNone/>
            </a:pPr>
            <a:r>
              <a:rPr lang="en-US" sz="1400" b="1">
                <a:solidFill>
                  <a:srgbClr val="00B050"/>
                </a:solidFill>
                <a:latin typeface="Calibri"/>
                <a:ea typeface="Calibri"/>
                <a:cs typeface="Calibri"/>
                <a:sym typeface="Calibri"/>
              </a:rPr>
              <a:t>XML</a:t>
            </a:r>
            <a:endParaRPr/>
          </a:p>
          <a:p>
            <a:pPr marL="0" marR="0" lvl="0" indent="0" algn="l" rtl="0">
              <a:spcBef>
                <a:spcPts val="0"/>
              </a:spcBef>
              <a:spcAft>
                <a:spcPts val="0"/>
              </a:spcAft>
              <a:buNone/>
            </a:pPr>
            <a:r>
              <a:rPr lang="en-US" sz="1400" b="1">
                <a:solidFill>
                  <a:srgbClr val="00B050"/>
                </a:solidFill>
                <a:latin typeface="Calibri"/>
                <a:ea typeface="Calibri"/>
                <a:cs typeface="Calibri"/>
                <a:sym typeface="Calibri"/>
              </a:rPr>
              <a:t>JSON</a:t>
            </a:r>
            <a:endParaRPr/>
          </a:p>
          <a:p>
            <a:pPr marL="0" marR="0" lvl="0" indent="0" algn="l" rtl="0">
              <a:spcBef>
                <a:spcPts val="0"/>
              </a:spcBef>
              <a:spcAft>
                <a:spcPts val="0"/>
              </a:spcAft>
              <a:buNone/>
            </a:pPr>
            <a:r>
              <a:rPr lang="en-US" sz="1400" b="1">
                <a:solidFill>
                  <a:srgbClr val="00B050"/>
                </a:solidFill>
                <a:latin typeface="Calibri"/>
                <a:ea typeface="Calibri"/>
                <a:cs typeface="Calibri"/>
                <a:sym typeface="Calibri"/>
              </a:rPr>
              <a:t>Text</a:t>
            </a:r>
            <a:endParaRPr/>
          </a:p>
          <a:p>
            <a:pPr marL="0" marR="0" lvl="0" indent="0" algn="l" rtl="0">
              <a:spcBef>
                <a:spcPts val="0"/>
              </a:spcBef>
              <a:spcAft>
                <a:spcPts val="0"/>
              </a:spcAft>
              <a:buNone/>
            </a:pPr>
            <a:r>
              <a:rPr lang="en-US" sz="1400" b="1">
                <a:solidFill>
                  <a:srgbClr val="00B050"/>
                </a:solidFill>
                <a:latin typeface="Calibri"/>
                <a:ea typeface="Calibri"/>
                <a:cs typeface="Calibri"/>
                <a:sym typeface="Calibri"/>
              </a:rPr>
              <a:t>HTML File</a:t>
            </a:r>
            <a:endParaRPr/>
          </a:p>
          <a:p>
            <a:pPr marL="0" marR="0" lvl="0" indent="0" algn="l" rtl="0">
              <a:spcBef>
                <a:spcPts val="0"/>
              </a:spcBef>
              <a:spcAft>
                <a:spcPts val="0"/>
              </a:spcAft>
              <a:buNone/>
            </a:pPr>
            <a:r>
              <a:rPr lang="en-US" sz="1400" b="1">
                <a:solidFill>
                  <a:srgbClr val="00B050"/>
                </a:solidFill>
                <a:latin typeface="Calibri"/>
                <a:ea typeface="Calibri"/>
                <a:cs typeface="Calibri"/>
                <a:sym typeface="Calibri"/>
              </a:rPr>
              <a:t>PDF, Word, Image, Stream</a:t>
            </a:r>
            <a:endParaRPr/>
          </a:p>
        </p:txBody>
      </p:sp>
      <p:sp>
        <p:nvSpPr>
          <p:cNvPr id="1621" name="Google Shape;1621;p78"/>
          <p:cNvSpPr/>
          <p:nvPr/>
        </p:nvSpPr>
        <p:spPr>
          <a:xfrm>
            <a:off x="4726260" y="2423592"/>
            <a:ext cx="360040" cy="615401"/>
          </a:xfrm>
          <a:prstGeom prst="up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22" name="Google Shape;1622;p78"/>
          <p:cNvSpPr txBox="1"/>
          <p:nvPr/>
        </p:nvSpPr>
        <p:spPr>
          <a:xfrm>
            <a:off x="4510236" y="1107996"/>
            <a:ext cx="309634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GET = Read data</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POST = Create new data</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PUT = Update Data</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DELETE = Remove data</a:t>
            </a:r>
            <a:endParaRPr/>
          </a:p>
        </p:txBody>
      </p:sp>
      <p:sp>
        <p:nvSpPr>
          <p:cNvPr id="1623" name="Google Shape;1623;p78"/>
          <p:cNvSpPr txBox="1"/>
          <p:nvPr/>
        </p:nvSpPr>
        <p:spPr>
          <a:xfrm>
            <a:off x="868357" y="4424166"/>
            <a:ext cx="16256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Java Script</a:t>
            </a:r>
            <a:endParaRPr/>
          </a:p>
        </p:txBody>
      </p:sp>
      <p:sp>
        <p:nvSpPr>
          <p:cNvPr id="1624" name="Google Shape;1624;p78"/>
          <p:cNvSpPr/>
          <p:nvPr/>
        </p:nvSpPr>
        <p:spPr>
          <a:xfrm>
            <a:off x="4582244" y="5969401"/>
            <a:ext cx="648072" cy="570251"/>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625" name="Google Shape;1625;p78"/>
          <p:cNvCxnSpPr>
            <a:stCxn id="1624" idx="2"/>
            <a:endCxn id="1623" idx="2"/>
          </p:cNvCxnSpPr>
          <p:nvPr/>
        </p:nvCxnSpPr>
        <p:spPr>
          <a:xfrm rot="10800000">
            <a:off x="1681244" y="4885927"/>
            <a:ext cx="2901000" cy="1368600"/>
          </a:xfrm>
          <a:prstGeom prst="bentConnector2">
            <a:avLst/>
          </a:prstGeom>
          <a:noFill/>
          <a:ln w="9525" cap="flat" cmpd="sng">
            <a:solidFill>
              <a:srgbClr val="3F3F3F"/>
            </a:solidFill>
            <a:prstDash val="solid"/>
            <a:round/>
            <a:headEnd type="none" w="sm" len="sm"/>
            <a:tailEnd type="triangle" w="med" len="med"/>
          </a:ln>
        </p:spPr>
      </p:cxnSp>
      <p:cxnSp>
        <p:nvCxnSpPr>
          <p:cNvPr id="1626" name="Google Shape;1626;p78"/>
          <p:cNvCxnSpPr>
            <a:stCxn id="1624" idx="6"/>
            <a:endCxn id="1618" idx="1"/>
          </p:cNvCxnSpPr>
          <p:nvPr/>
        </p:nvCxnSpPr>
        <p:spPr>
          <a:xfrm rot="10800000" flipH="1">
            <a:off x="5230316" y="5430727"/>
            <a:ext cx="5120700" cy="823800"/>
          </a:xfrm>
          <a:prstGeom prst="bentConnector3">
            <a:avLst>
              <a:gd name="adj1" fmla="val 50000"/>
            </a:avLst>
          </a:prstGeom>
          <a:noFill/>
          <a:ln w="9525" cap="flat" cmpd="sng">
            <a:solidFill>
              <a:srgbClr val="3F3F3F"/>
            </a:solidFill>
            <a:prstDash val="solid"/>
            <a:round/>
            <a:headEnd type="none" w="sm" len="sm"/>
            <a:tailEnd type="triangle" w="med" len="med"/>
          </a:ln>
        </p:spPr>
      </p:cxnSp>
      <p:sp>
        <p:nvSpPr>
          <p:cNvPr id="1627" name="Google Shape;1627;p78"/>
          <p:cNvSpPr txBox="1"/>
          <p:nvPr/>
        </p:nvSpPr>
        <p:spPr>
          <a:xfrm>
            <a:off x="7423766" y="421441"/>
            <a:ext cx="4473656"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Ryan Dyal</a:t>
            </a:r>
            <a:endParaRPr sz="24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Extracts the engine which runs JS code in browser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Publish the engine +</a:t>
            </a:r>
            <a:r>
              <a:rPr lang="en-US" sz="1800" b="1" dirty="0">
                <a:solidFill>
                  <a:schemeClr val="dk1"/>
                </a:solidFill>
                <a:latin typeface="Calibri"/>
                <a:ea typeface="Calibri"/>
                <a:cs typeface="Calibri"/>
                <a:sym typeface="Calibri"/>
              </a:rPr>
              <a:t> </a:t>
            </a:r>
            <a:r>
              <a:rPr lang="en-US" sz="1800" b="1" dirty="0" err="1">
                <a:solidFill>
                  <a:schemeClr val="dk1"/>
                </a:solidFill>
                <a:latin typeface="Calibri"/>
                <a:ea typeface="Calibri"/>
                <a:cs typeface="Calibri"/>
                <a:sym typeface="Calibri"/>
              </a:rPr>
              <a:t>npm</a:t>
            </a:r>
            <a:r>
              <a:rPr lang="en-US" sz="1800" dirty="0">
                <a:solidFill>
                  <a:schemeClr val="dk1"/>
                </a:solidFill>
                <a:latin typeface="Calibri"/>
                <a:ea typeface="Calibri"/>
                <a:cs typeface="Calibri"/>
                <a:sym typeface="Calibri"/>
              </a:rPr>
              <a:t> + </a:t>
            </a:r>
            <a:r>
              <a:rPr lang="en-US" sz="1800" b="1" dirty="0">
                <a:solidFill>
                  <a:schemeClr val="dk1"/>
                </a:solidFill>
                <a:latin typeface="Calibri"/>
                <a:ea typeface="Calibri"/>
                <a:cs typeface="Calibri"/>
                <a:sym typeface="Calibri"/>
              </a:rPr>
              <a:t>libs</a:t>
            </a:r>
            <a:r>
              <a:rPr lang="en-US" sz="1800" dirty="0">
                <a:solidFill>
                  <a:schemeClr val="dk1"/>
                </a:solidFill>
                <a:latin typeface="Calibri"/>
                <a:ea typeface="Calibri"/>
                <a:cs typeface="Calibri"/>
                <a:sym typeface="Calibri"/>
              </a:rPr>
              <a:t> = NODEJS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Framework to run JS code outside the browser</a:t>
            </a:r>
            <a:endParaRPr dirty="0"/>
          </a:p>
        </p:txBody>
      </p:sp>
      <p:sp>
        <p:nvSpPr>
          <p:cNvPr id="1628" name="Google Shape;1628;p78"/>
          <p:cNvSpPr/>
          <p:nvPr/>
        </p:nvSpPr>
        <p:spPr>
          <a:xfrm>
            <a:off x="10055921" y="2423592"/>
            <a:ext cx="1879291" cy="501352"/>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NodeJS</a:t>
            </a:r>
            <a:endParaRPr/>
          </a:p>
        </p:txBody>
      </p:sp>
      <p:sp>
        <p:nvSpPr>
          <p:cNvPr id="1629" name="Google Shape;1629;p78"/>
          <p:cNvSpPr txBox="1"/>
          <p:nvPr/>
        </p:nvSpPr>
        <p:spPr>
          <a:xfrm>
            <a:off x="10233977" y="1999144"/>
            <a:ext cx="162565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Java Script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79"/>
          <p:cNvSpPr txBox="1">
            <a:spLocks noGrp="1"/>
          </p:cNvSpPr>
          <p:nvPr>
            <p:ph type="sldNum" idx="12"/>
          </p:nvPr>
        </p:nvSpPr>
        <p:spPr>
          <a:xfrm flipH="1">
            <a:off x="11423004" y="6597352"/>
            <a:ext cx="435026"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79</a:t>
            </a:fld>
            <a:endParaRPr>
              <a:latin typeface="Quattrocento Sans"/>
              <a:ea typeface="Quattrocento Sans"/>
              <a:cs typeface="Quattrocento Sans"/>
              <a:sym typeface="Quattrocento Sans"/>
            </a:endParaRPr>
          </a:p>
        </p:txBody>
      </p:sp>
      <p:sp>
        <p:nvSpPr>
          <p:cNvPr id="1635" name="Google Shape;1635;p79"/>
          <p:cNvSpPr txBox="1"/>
          <p:nvPr/>
        </p:nvSpPr>
        <p:spPr>
          <a:xfrm>
            <a:off x="189757" y="646331"/>
            <a:ext cx="11809312" cy="57554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Node JS is an open source, cross platform, Java script runtime environment and used to execute JS code outside the browser. Java and Java Script are completely different programming languages in their purpose, usage and design and nature. Java script is dominantly used to build web applications, but with arrival of Node JS, now a days we can build server side also using JS code.</a:t>
            </a:r>
            <a:endParaRPr/>
          </a:p>
          <a:p>
            <a:pPr marL="0" marR="0" lvl="0" indent="0" algn="l" rtl="0">
              <a:spcBef>
                <a:spcPts val="0"/>
              </a:spcBef>
              <a:spcAft>
                <a:spcPts val="0"/>
              </a:spcAft>
              <a:buNone/>
            </a:pPr>
            <a:r>
              <a:rPr lang="en-US" sz="20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https://nodejs.org/en/blog/release/v18.12.0</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https://nodejs.org/dist/latest-v18.x/</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Direct link -- </a:t>
            </a:r>
            <a:r>
              <a:rPr lang="en-US" sz="20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https://nodejs.org/dist/latest-v18.x/node-v18.18.2-x64.msi</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Node JS is great web framework for beginners because it works great with data-intensive applications like streaming, real-time apps, integration, social and business apps. Its free and easy to use with Java script.</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What are the applications of JS programming?</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Build server-side application logic</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Send email, validate user input</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Create microservices</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Add automations</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Build servers</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Hosts web applications</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Make pdf and word documents </a:t>
            </a:r>
            <a:endParaRPr/>
          </a:p>
          <a:p>
            <a:pPr marL="342900" marR="0" lvl="0" indent="-34290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DB lookups and updates</a:t>
            </a:r>
            <a:endParaRPr/>
          </a:p>
        </p:txBody>
      </p:sp>
      <p:sp>
        <p:nvSpPr>
          <p:cNvPr id="1636" name="Google Shape;1636;p7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Node JS</a:t>
            </a:r>
            <a:endParaRPr sz="3600">
              <a:solidFill>
                <a:schemeClr val="dk1"/>
              </a:solidFill>
              <a:latin typeface="Corben"/>
              <a:ea typeface="Corben"/>
              <a:cs typeface="Corben"/>
              <a:sym typeface="Corben"/>
            </a:endParaRPr>
          </a:p>
        </p:txBody>
      </p:sp>
      <p:pic>
        <p:nvPicPr>
          <p:cNvPr id="1637" name="Google Shape;1637;p79"/>
          <p:cNvPicPr preferRelativeResize="0"/>
          <p:nvPr/>
        </p:nvPicPr>
        <p:blipFill rotWithShape="1">
          <a:blip r:embed="rId6">
            <a:alphaModFix/>
          </a:blip>
          <a:srcRect/>
          <a:stretch/>
        </p:blipFill>
        <p:spPr>
          <a:xfrm>
            <a:off x="11720196" y="21813"/>
            <a:ext cx="467413" cy="461666"/>
          </a:xfrm>
          <a:prstGeom prst="rect">
            <a:avLst/>
          </a:prstGeom>
          <a:noFill/>
          <a:ln>
            <a:noFill/>
          </a:ln>
        </p:spPr>
      </p:pic>
      <p:sp>
        <p:nvSpPr>
          <p:cNvPr id="1638" name="Google Shape;1638;p7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639" name="Google Shape;1639;p79"/>
          <p:cNvSpPr/>
          <p:nvPr/>
        </p:nvSpPr>
        <p:spPr>
          <a:xfrm>
            <a:off x="5446340" y="5373216"/>
            <a:ext cx="2520280" cy="838453"/>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JRE</a:t>
            </a:r>
            <a:endParaRPr/>
          </a:p>
        </p:txBody>
      </p:sp>
      <p:sp>
        <p:nvSpPr>
          <p:cNvPr id="1640" name="Google Shape;1640;p79"/>
          <p:cNvSpPr/>
          <p:nvPr/>
        </p:nvSpPr>
        <p:spPr>
          <a:xfrm>
            <a:off x="5878388" y="4509120"/>
            <a:ext cx="1656184" cy="838453"/>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Your Java Code</a:t>
            </a:r>
            <a:endParaRPr/>
          </a:p>
        </p:txBody>
      </p:sp>
      <p:sp>
        <p:nvSpPr>
          <p:cNvPr id="1641" name="Google Shape;1641;p79"/>
          <p:cNvSpPr/>
          <p:nvPr/>
        </p:nvSpPr>
        <p:spPr>
          <a:xfrm>
            <a:off x="9118748" y="5373216"/>
            <a:ext cx="2520280" cy="838453"/>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Node JS</a:t>
            </a:r>
            <a:endParaRPr/>
          </a:p>
        </p:txBody>
      </p:sp>
      <p:sp>
        <p:nvSpPr>
          <p:cNvPr id="1642" name="Google Shape;1642;p79"/>
          <p:cNvSpPr/>
          <p:nvPr/>
        </p:nvSpPr>
        <p:spPr>
          <a:xfrm>
            <a:off x="9550796" y="4509120"/>
            <a:ext cx="1656184" cy="838453"/>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Our Node JS Code</a:t>
            </a:r>
            <a:endParaRPr/>
          </a:p>
        </p:txBody>
      </p:sp>
      <p:sp>
        <p:nvSpPr>
          <p:cNvPr id="1643" name="Google Shape;1643;p79"/>
          <p:cNvSpPr/>
          <p:nvPr/>
        </p:nvSpPr>
        <p:spPr>
          <a:xfrm>
            <a:off x="6598468" y="6021288"/>
            <a:ext cx="1296144" cy="353233"/>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maven</a:t>
            </a:r>
            <a:endParaRPr/>
          </a:p>
        </p:txBody>
      </p:sp>
      <p:sp>
        <p:nvSpPr>
          <p:cNvPr id="1644" name="Google Shape;1644;p79"/>
          <p:cNvSpPr/>
          <p:nvPr/>
        </p:nvSpPr>
        <p:spPr>
          <a:xfrm>
            <a:off x="10342884" y="6035052"/>
            <a:ext cx="1296144" cy="353233"/>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npm</a:t>
            </a:r>
            <a:endParaRPr sz="2400">
              <a:solidFill>
                <a:schemeClr val="lt1"/>
              </a:solidFill>
              <a:latin typeface="Calibri"/>
              <a:ea typeface="Calibri"/>
              <a:cs typeface="Calibri"/>
              <a:sym typeface="Calibri"/>
            </a:endParaRPr>
          </a:p>
        </p:txBody>
      </p:sp>
      <p:sp>
        <p:nvSpPr>
          <p:cNvPr id="1645" name="Google Shape;1645;p79"/>
          <p:cNvSpPr/>
          <p:nvPr/>
        </p:nvSpPr>
        <p:spPr>
          <a:xfrm>
            <a:off x="4582361" y="5971684"/>
            <a:ext cx="1296144" cy="353233"/>
          </a:xfrm>
          <a:prstGeom prst="roundRect">
            <a:avLst>
              <a:gd name="adj" fmla="val 16667"/>
            </a:avLst>
          </a:prstGeom>
          <a:solidFill>
            <a:srgbClr val="FFC00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pom.xml</a:t>
            </a:r>
            <a:endParaRPr/>
          </a:p>
        </p:txBody>
      </p:sp>
      <p:sp>
        <p:nvSpPr>
          <p:cNvPr id="1646" name="Google Shape;1646;p79"/>
          <p:cNvSpPr/>
          <p:nvPr/>
        </p:nvSpPr>
        <p:spPr>
          <a:xfrm>
            <a:off x="8614575" y="5993904"/>
            <a:ext cx="1296144" cy="353233"/>
          </a:xfrm>
          <a:prstGeom prst="roundRect">
            <a:avLst>
              <a:gd name="adj" fmla="val 16667"/>
            </a:avLst>
          </a:prstGeom>
          <a:solidFill>
            <a:srgbClr val="FFC00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1">
                <a:solidFill>
                  <a:schemeClr val="lt1"/>
                </a:solidFill>
                <a:latin typeface="Calibri"/>
                <a:ea typeface="Calibri"/>
                <a:cs typeface="Calibri"/>
                <a:sym typeface="Calibri"/>
              </a:rPr>
              <a:t>package.json</a:t>
            </a:r>
            <a:endParaRPr sz="1400" b="1">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
          <p:cNvSpPr txBox="1">
            <a:spLocks noGrp="1"/>
          </p:cNvSpPr>
          <p:nvPr>
            <p:ph type="sldNum" idx="4294967295"/>
          </p:nvPr>
        </p:nvSpPr>
        <p:spPr>
          <a:xfrm>
            <a:off x="11423004" y="330235"/>
            <a:ext cx="406571" cy="29157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539" name="Google Shape;539;p8"/>
          <p:cNvSpPr/>
          <p:nvPr/>
        </p:nvSpPr>
        <p:spPr>
          <a:xfrm>
            <a:off x="1058301" y="1434738"/>
            <a:ext cx="2721143" cy="1496746"/>
          </a:xfrm>
          <a:custGeom>
            <a:avLst/>
            <a:gdLst/>
            <a:ahLst/>
            <a:cxnLst/>
            <a:rect l="l" t="t" r="r" b="b"/>
            <a:pathLst>
              <a:path w="807" h="443" extrusionOk="0">
                <a:moveTo>
                  <a:pt x="767" y="443"/>
                </a:moveTo>
                <a:cubicBezTo>
                  <a:pt x="745" y="443"/>
                  <a:pt x="727" y="425"/>
                  <a:pt x="727" y="403"/>
                </a:cubicBezTo>
                <a:cubicBezTo>
                  <a:pt x="727" y="225"/>
                  <a:pt x="582" y="80"/>
                  <a:pt x="404" y="80"/>
                </a:cubicBezTo>
                <a:cubicBezTo>
                  <a:pt x="225" y="80"/>
                  <a:pt x="80" y="225"/>
                  <a:pt x="80" y="403"/>
                </a:cubicBezTo>
                <a:cubicBezTo>
                  <a:pt x="80" y="425"/>
                  <a:pt x="62" y="443"/>
                  <a:pt x="40" y="443"/>
                </a:cubicBezTo>
                <a:cubicBezTo>
                  <a:pt x="18" y="443"/>
                  <a:pt x="0" y="425"/>
                  <a:pt x="0" y="403"/>
                </a:cubicBezTo>
                <a:cubicBezTo>
                  <a:pt x="0" y="181"/>
                  <a:pt x="181" y="0"/>
                  <a:pt x="404" y="0"/>
                </a:cubicBezTo>
                <a:cubicBezTo>
                  <a:pt x="626" y="0"/>
                  <a:pt x="807" y="181"/>
                  <a:pt x="807" y="403"/>
                </a:cubicBezTo>
                <a:cubicBezTo>
                  <a:pt x="807" y="425"/>
                  <a:pt x="789" y="443"/>
                  <a:pt x="767" y="443"/>
                </a:cubicBezTo>
                <a:close/>
              </a:path>
            </a:pathLst>
          </a:custGeom>
          <a:solidFill>
            <a:schemeClr val="accent1">
              <a:alpha val="84705"/>
            </a:schemeClr>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40" name="Google Shape;540;p8"/>
          <p:cNvSpPr/>
          <p:nvPr/>
        </p:nvSpPr>
        <p:spPr>
          <a:xfrm>
            <a:off x="5960585" y="1434738"/>
            <a:ext cx="2719969" cy="1496746"/>
          </a:xfrm>
          <a:custGeom>
            <a:avLst/>
            <a:gdLst/>
            <a:ahLst/>
            <a:cxnLst/>
            <a:rect l="l" t="t" r="r" b="b"/>
            <a:pathLst>
              <a:path w="807" h="443" extrusionOk="0">
                <a:moveTo>
                  <a:pt x="767" y="443"/>
                </a:moveTo>
                <a:cubicBezTo>
                  <a:pt x="745" y="443"/>
                  <a:pt x="727" y="425"/>
                  <a:pt x="727" y="403"/>
                </a:cubicBezTo>
                <a:cubicBezTo>
                  <a:pt x="727" y="225"/>
                  <a:pt x="582" y="80"/>
                  <a:pt x="404" y="80"/>
                </a:cubicBezTo>
                <a:cubicBezTo>
                  <a:pt x="226" y="80"/>
                  <a:pt x="80" y="225"/>
                  <a:pt x="80" y="403"/>
                </a:cubicBezTo>
                <a:cubicBezTo>
                  <a:pt x="80" y="425"/>
                  <a:pt x="62" y="443"/>
                  <a:pt x="40" y="443"/>
                </a:cubicBezTo>
                <a:cubicBezTo>
                  <a:pt x="18" y="443"/>
                  <a:pt x="0" y="425"/>
                  <a:pt x="0" y="403"/>
                </a:cubicBezTo>
                <a:cubicBezTo>
                  <a:pt x="0" y="181"/>
                  <a:pt x="181" y="0"/>
                  <a:pt x="404" y="0"/>
                </a:cubicBezTo>
                <a:cubicBezTo>
                  <a:pt x="626" y="0"/>
                  <a:pt x="807" y="181"/>
                  <a:pt x="807" y="403"/>
                </a:cubicBezTo>
                <a:cubicBezTo>
                  <a:pt x="807" y="425"/>
                  <a:pt x="790" y="443"/>
                  <a:pt x="767" y="443"/>
                </a:cubicBezTo>
                <a:close/>
              </a:path>
            </a:pathLst>
          </a:custGeom>
          <a:solidFill>
            <a:schemeClr val="accent3">
              <a:alpha val="84705"/>
            </a:schemeClr>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41" name="Google Shape;541;p8"/>
          <p:cNvSpPr/>
          <p:nvPr/>
        </p:nvSpPr>
        <p:spPr>
          <a:xfrm>
            <a:off x="3509444" y="2661484"/>
            <a:ext cx="2719969" cy="1500266"/>
          </a:xfrm>
          <a:custGeom>
            <a:avLst/>
            <a:gdLst/>
            <a:ahLst/>
            <a:cxnLst/>
            <a:rect l="l" t="t" r="r" b="b"/>
            <a:pathLst>
              <a:path w="807" h="444" extrusionOk="0">
                <a:moveTo>
                  <a:pt x="404" y="444"/>
                </a:moveTo>
                <a:cubicBezTo>
                  <a:pt x="181" y="444"/>
                  <a:pt x="0" y="263"/>
                  <a:pt x="0" y="40"/>
                </a:cubicBezTo>
                <a:cubicBezTo>
                  <a:pt x="0" y="18"/>
                  <a:pt x="18" y="0"/>
                  <a:pt x="40" y="0"/>
                </a:cubicBezTo>
                <a:cubicBezTo>
                  <a:pt x="62" y="0"/>
                  <a:pt x="80" y="18"/>
                  <a:pt x="80" y="40"/>
                </a:cubicBezTo>
                <a:cubicBezTo>
                  <a:pt x="80" y="219"/>
                  <a:pt x="225" y="364"/>
                  <a:pt x="404" y="364"/>
                </a:cubicBezTo>
                <a:cubicBezTo>
                  <a:pt x="582" y="364"/>
                  <a:pt x="727" y="219"/>
                  <a:pt x="727" y="40"/>
                </a:cubicBezTo>
                <a:cubicBezTo>
                  <a:pt x="727" y="18"/>
                  <a:pt x="745" y="0"/>
                  <a:pt x="767" y="0"/>
                </a:cubicBezTo>
                <a:cubicBezTo>
                  <a:pt x="789" y="0"/>
                  <a:pt x="807" y="18"/>
                  <a:pt x="807" y="40"/>
                </a:cubicBezTo>
                <a:cubicBezTo>
                  <a:pt x="807" y="263"/>
                  <a:pt x="626" y="444"/>
                  <a:pt x="404" y="444"/>
                </a:cubicBezTo>
                <a:close/>
              </a:path>
            </a:pathLst>
          </a:custGeom>
          <a:solidFill>
            <a:schemeClr val="accent2">
              <a:alpha val="84705"/>
            </a:schemeClr>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42" name="Google Shape;542;p8"/>
          <p:cNvSpPr/>
          <p:nvPr/>
        </p:nvSpPr>
        <p:spPr>
          <a:xfrm>
            <a:off x="8410554" y="2661484"/>
            <a:ext cx="2719969" cy="1500266"/>
          </a:xfrm>
          <a:custGeom>
            <a:avLst/>
            <a:gdLst/>
            <a:ahLst/>
            <a:cxnLst/>
            <a:rect l="l" t="t" r="r" b="b"/>
            <a:pathLst>
              <a:path w="807" h="444" extrusionOk="0">
                <a:moveTo>
                  <a:pt x="404" y="444"/>
                </a:moveTo>
                <a:cubicBezTo>
                  <a:pt x="181" y="444"/>
                  <a:pt x="0" y="263"/>
                  <a:pt x="0" y="40"/>
                </a:cubicBezTo>
                <a:cubicBezTo>
                  <a:pt x="0" y="18"/>
                  <a:pt x="18" y="0"/>
                  <a:pt x="40" y="0"/>
                </a:cubicBezTo>
                <a:cubicBezTo>
                  <a:pt x="62" y="0"/>
                  <a:pt x="80" y="18"/>
                  <a:pt x="80" y="40"/>
                </a:cubicBezTo>
                <a:cubicBezTo>
                  <a:pt x="80" y="219"/>
                  <a:pt x="225" y="364"/>
                  <a:pt x="404" y="364"/>
                </a:cubicBezTo>
                <a:cubicBezTo>
                  <a:pt x="582" y="364"/>
                  <a:pt x="727" y="219"/>
                  <a:pt x="727" y="40"/>
                </a:cubicBezTo>
                <a:cubicBezTo>
                  <a:pt x="727" y="18"/>
                  <a:pt x="745" y="0"/>
                  <a:pt x="767" y="0"/>
                </a:cubicBezTo>
                <a:cubicBezTo>
                  <a:pt x="789" y="0"/>
                  <a:pt x="807" y="18"/>
                  <a:pt x="807" y="40"/>
                </a:cubicBezTo>
                <a:cubicBezTo>
                  <a:pt x="807" y="263"/>
                  <a:pt x="626" y="444"/>
                  <a:pt x="404" y="444"/>
                </a:cubicBezTo>
                <a:close/>
              </a:path>
            </a:pathLst>
          </a:custGeom>
          <a:solidFill>
            <a:schemeClr val="accent4">
              <a:alpha val="84705"/>
            </a:schemeClr>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43" name="Google Shape;543;p8"/>
          <p:cNvSpPr/>
          <p:nvPr/>
        </p:nvSpPr>
        <p:spPr>
          <a:xfrm>
            <a:off x="1293766" y="4422735"/>
            <a:ext cx="2335078" cy="1531155"/>
          </a:xfrm>
          <a:prstGeom prst="roundRect">
            <a:avLst>
              <a:gd name="adj" fmla="val 475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cxnSp>
        <p:nvCxnSpPr>
          <p:cNvPr id="544" name="Google Shape;544;p8"/>
          <p:cNvCxnSpPr/>
          <p:nvPr/>
        </p:nvCxnSpPr>
        <p:spPr>
          <a:xfrm>
            <a:off x="2216186" y="4393110"/>
            <a:ext cx="425862" cy="0"/>
          </a:xfrm>
          <a:prstGeom prst="straightConnector1">
            <a:avLst/>
          </a:prstGeom>
          <a:noFill/>
          <a:ln w="95250" cap="rnd" cmpd="sng">
            <a:solidFill>
              <a:srgbClr val="B8B8B8"/>
            </a:solidFill>
            <a:prstDash val="solid"/>
            <a:round/>
            <a:headEnd type="none" w="sm" len="sm"/>
            <a:tailEnd type="none" w="sm" len="sm"/>
          </a:ln>
        </p:spPr>
      </p:cxnSp>
      <p:grpSp>
        <p:nvGrpSpPr>
          <p:cNvPr id="545" name="Google Shape;545;p8"/>
          <p:cNvGrpSpPr/>
          <p:nvPr/>
        </p:nvGrpSpPr>
        <p:grpSpPr>
          <a:xfrm>
            <a:off x="1481764" y="1816261"/>
            <a:ext cx="1894704" cy="1899399"/>
            <a:chOff x="1473078" y="1825366"/>
            <a:chExt cx="1895198" cy="1899894"/>
          </a:xfrm>
        </p:grpSpPr>
        <p:sp>
          <p:nvSpPr>
            <p:cNvPr id="546" name="Google Shape;546;p8"/>
            <p:cNvSpPr/>
            <p:nvPr/>
          </p:nvSpPr>
          <p:spPr>
            <a:xfrm>
              <a:off x="1669173" y="2021461"/>
              <a:ext cx="1504181" cy="1507703"/>
            </a:xfrm>
            <a:prstGeom prst="ellipse">
              <a:avLst/>
            </a:prstGeom>
            <a:solidFill>
              <a:schemeClr val="accen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47" name="Google Shape;547;p8"/>
            <p:cNvSpPr/>
            <p:nvPr/>
          </p:nvSpPr>
          <p:spPr>
            <a:xfrm>
              <a:off x="1473078" y="1825366"/>
              <a:ext cx="1895198" cy="1899894"/>
            </a:xfrm>
            <a:custGeom>
              <a:avLst/>
              <a:gdLst/>
              <a:ahLst/>
              <a:cxnLst/>
              <a:rect l="l" t="t" r="r" b="b"/>
              <a:pathLst>
                <a:path w="562" h="562" extrusionOk="0">
                  <a:moveTo>
                    <a:pt x="281" y="562"/>
                  </a:moveTo>
                  <a:cubicBezTo>
                    <a:pt x="126" y="562"/>
                    <a:pt x="0" y="436"/>
                    <a:pt x="0" y="281"/>
                  </a:cubicBezTo>
                  <a:cubicBezTo>
                    <a:pt x="0" y="126"/>
                    <a:pt x="126" y="0"/>
                    <a:pt x="281" y="0"/>
                  </a:cubicBezTo>
                  <a:cubicBezTo>
                    <a:pt x="436" y="0"/>
                    <a:pt x="562" y="126"/>
                    <a:pt x="562" y="281"/>
                  </a:cubicBezTo>
                  <a:cubicBezTo>
                    <a:pt x="562" y="436"/>
                    <a:pt x="436" y="562"/>
                    <a:pt x="281" y="562"/>
                  </a:cubicBezTo>
                  <a:close/>
                  <a:moveTo>
                    <a:pt x="281" y="8"/>
                  </a:moveTo>
                  <a:cubicBezTo>
                    <a:pt x="130" y="8"/>
                    <a:pt x="8" y="130"/>
                    <a:pt x="8" y="281"/>
                  </a:cubicBezTo>
                  <a:cubicBezTo>
                    <a:pt x="8" y="431"/>
                    <a:pt x="130" y="554"/>
                    <a:pt x="281" y="554"/>
                  </a:cubicBezTo>
                  <a:cubicBezTo>
                    <a:pt x="431" y="554"/>
                    <a:pt x="554" y="431"/>
                    <a:pt x="554" y="281"/>
                  </a:cubicBezTo>
                  <a:cubicBezTo>
                    <a:pt x="554" y="130"/>
                    <a:pt x="431" y="8"/>
                    <a:pt x="281" y="8"/>
                  </a:cubicBezTo>
                  <a:close/>
                </a:path>
              </a:pathLst>
            </a:custGeom>
            <a:solidFill>
              <a:srgbClr val="BFBFBF">
                <a:alpha val="60000"/>
              </a:srgbClr>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48" name="Google Shape;548;p8"/>
            <p:cNvSpPr/>
            <p:nvPr/>
          </p:nvSpPr>
          <p:spPr>
            <a:xfrm>
              <a:off x="1956599" y="2302634"/>
              <a:ext cx="917881" cy="923012"/>
            </a:xfrm>
            <a:custGeom>
              <a:avLst/>
              <a:gdLst/>
              <a:ahLst/>
              <a:cxnLst/>
              <a:rect l="l" t="t" r="r" b="b"/>
              <a:pathLst>
                <a:path w="603" h="604" extrusionOk="0">
                  <a:moveTo>
                    <a:pt x="579" y="249"/>
                  </a:moveTo>
                  <a:cubicBezTo>
                    <a:pt x="571" y="248"/>
                    <a:pt x="562" y="250"/>
                    <a:pt x="558" y="241"/>
                  </a:cubicBezTo>
                  <a:cubicBezTo>
                    <a:pt x="550" y="226"/>
                    <a:pt x="539" y="215"/>
                    <a:pt x="531" y="201"/>
                  </a:cubicBezTo>
                  <a:cubicBezTo>
                    <a:pt x="511" y="170"/>
                    <a:pt x="512" y="170"/>
                    <a:pt x="534" y="140"/>
                  </a:cubicBezTo>
                  <a:cubicBezTo>
                    <a:pt x="536" y="139"/>
                    <a:pt x="537" y="137"/>
                    <a:pt x="538" y="136"/>
                  </a:cubicBezTo>
                  <a:cubicBezTo>
                    <a:pt x="547" y="127"/>
                    <a:pt x="544" y="120"/>
                    <a:pt x="536" y="112"/>
                  </a:cubicBezTo>
                  <a:cubicBezTo>
                    <a:pt x="523" y="99"/>
                    <a:pt x="509" y="86"/>
                    <a:pt x="497" y="72"/>
                  </a:cubicBezTo>
                  <a:cubicBezTo>
                    <a:pt x="484" y="56"/>
                    <a:pt x="472" y="56"/>
                    <a:pt x="458" y="70"/>
                  </a:cubicBezTo>
                  <a:cubicBezTo>
                    <a:pt x="444" y="86"/>
                    <a:pt x="429" y="90"/>
                    <a:pt x="410" y="76"/>
                  </a:cubicBezTo>
                  <a:cubicBezTo>
                    <a:pt x="401" y="70"/>
                    <a:pt x="389" y="65"/>
                    <a:pt x="377" y="63"/>
                  </a:cubicBezTo>
                  <a:cubicBezTo>
                    <a:pt x="358" y="60"/>
                    <a:pt x="355" y="48"/>
                    <a:pt x="354" y="33"/>
                  </a:cubicBezTo>
                  <a:cubicBezTo>
                    <a:pt x="353" y="28"/>
                    <a:pt x="353" y="23"/>
                    <a:pt x="353" y="19"/>
                  </a:cubicBezTo>
                  <a:cubicBezTo>
                    <a:pt x="352" y="6"/>
                    <a:pt x="345" y="0"/>
                    <a:pt x="332" y="0"/>
                  </a:cubicBezTo>
                  <a:cubicBezTo>
                    <a:pt x="311" y="1"/>
                    <a:pt x="291" y="1"/>
                    <a:pt x="270" y="0"/>
                  </a:cubicBezTo>
                  <a:cubicBezTo>
                    <a:pt x="259" y="0"/>
                    <a:pt x="250" y="4"/>
                    <a:pt x="251" y="15"/>
                  </a:cubicBezTo>
                  <a:cubicBezTo>
                    <a:pt x="252" y="34"/>
                    <a:pt x="247" y="52"/>
                    <a:pt x="231" y="62"/>
                  </a:cubicBezTo>
                  <a:cubicBezTo>
                    <a:pt x="222" y="67"/>
                    <a:pt x="212" y="68"/>
                    <a:pt x="204" y="72"/>
                  </a:cubicBezTo>
                  <a:cubicBezTo>
                    <a:pt x="193" y="76"/>
                    <a:pt x="184" y="83"/>
                    <a:pt x="172" y="83"/>
                  </a:cubicBezTo>
                  <a:cubicBezTo>
                    <a:pt x="158" y="84"/>
                    <a:pt x="147" y="75"/>
                    <a:pt x="138" y="65"/>
                  </a:cubicBezTo>
                  <a:cubicBezTo>
                    <a:pt x="129" y="56"/>
                    <a:pt x="120" y="57"/>
                    <a:pt x="111" y="67"/>
                  </a:cubicBezTo>
                  <a:cubicBezTo>
                    <a:pt x="100" y="79"/>
                    <a:pt x="87" y="91"/>
                    <a:pt x="76" y="102"/>
                  </a:cubicBezTo>
                  <a:cubicBezTo>
                    <a:pt x="54" y="124"/>
                    <a:pt x="54" y="124"/>
                    <a:pt x="74" y="147"/>
                  </a:cubicBezTo>
                  <a:cubicBezTo>
                    <a:pt x="86" y="160"/>
                    <a:pt x="90" y="172"/>
                    <a:pt x="78" y="188"/>
                  </a:cubicBezTo>
                  <a:cubicBezTo>
                    <a:pt x="71" y="198"/>
                    <a:pt x="66" y="212"/>
                    <a:pt x="64" y="225"/>
                  </a:cubicBezTo>
                  <a:cubicBezTo>
                    <a:pt x="60" y="243"/>
                    <a:pt x="49" y="248"/>
                    <a:pt x="33" y="248"/>
                  </a:cubicBezTo>
                  <a:cubicBezTo>
                    <a:pt x="29" y="248"/>
                    <a:pt x="24" y="249"/>
                    <a:pt x="19" y="249"/>
                  </a:cubicBezTo>
                  <a:cubicBezTo>
                    <a:pt x="7" y="250"/>
                    <a:pt x="0" y="256"/>
                    <a:pt x="1" y="270"/>
                  </a:cubicBezTo>
                  <a:cubicBezTo>
                    <a:pt x="2" y="290"/>
                    <a:pt x="1" y="311"/>
                    <a:pt x="1" y="332"/>
                  </a:cubicBezTo>
                  <a:cubicBezTo>
                    <a:pt x="0" y="344"/>
                    <a:pt x="5" y="353"/>
                    <a:pt x="17" y="352"/>
                  </a:cubicBezTo>
                  <a:cubicBezTo>
                    <a:pt x="36" y="350"/>
                    <a:pt x="54" y="355"/>
                    <a:pt x="63" y="372"/>
                  </a:cubicBezTo>
                  <a:cubicBezTo>
                    <a:pt x="67" y="381"/>
                    <a:pt x="68" y="391"/>
                    <a:pt x="72" y="400"/>
                  </a:cubicBezTo>
                  <a:cubicBezTo>
                    <a:pt x="77" y="409"/>
                    <a:pt x="83" y="417"/>
                    <a:pt x="84" y="427"/>
                  </a:cubicBezTo>
                  <a:cubicBezTo>
                    <a:pt x="85" y="443"/>
                    <a:pt x="76" y="456"/>
                    <a:pt x="65" y="465"/>
                  </a:cubicBezTo>
                  <a:cubicBezTo>
                    <a:pt x="58" y="471"/>
                    <a:pt x="56" y="480"/>
                    <a:pt x="64" y="488"/>
                  </a:cubicBezTo>
                  <a:cubicBezTo>
                    <a:pt x="81" y="505"/>
                    <a:pt x="98" y="522"/>
                    <a:pt x="115" y="539"/>
                  </a:cubicBezTo>
                  <a:cubicBezTo>
                    <a:pt x="120" y="544"/>
                    <a:pt x="128" y="546"/>
                    <a:pt x="132" y="540"/>
                  </a:cubicBezTo>
                  <a:cubicBezTo>
                    <a:pt x="142" y="528"/>
                    <a:pt x="155" y="519"/>
                    <a:pt x="170" y="519"/>
                  </a:cubicBezTo>
                  <a:cubicBezTo>
                    <a:pt x="188" y="519"/>
                    <a:pt x="202" y="530"/>
                    <a:pt x="218" y="536"/>
                  </a:cubicBezTo>
                  <a:cubicBezTo>
                    <a:pt x="224" y="538"/>
                    <a:pt x="231" y="538"/>
                    <a:pt x="236" y="542"/>
                  </a:cubicBezTo>
                  <a:cubicBezTo>
                    <a:pt x="248" y="549"/>
                    <a:pt x="250" y="564"/>
                    <a:pt x="249" y="576"/>
                  </a:cubicBezTo>
                  <a:cubicBezTo>
                    <a:pt x="249" y="594"/>
                    <a:pt x="256" y="604"/>
                    <a:pt x="276" y="601"/>
                  </a:cubicBezTo>
                  <a:cubicBezTo>
                    <a:pt x="285" y="600"/>
                    <a:pt x="296" y="601"/>
                    <a:pt x="306" y="601"/>
                  </a:cubicBezTo>
                  <a:cubicBezTo>
                    <a:pt x="348" y="601"/>
                    <a:pt x="348" y="601"/>
                    <a:pt x="355" y="559"/>
                  </a:cubicBezTo>
                  <a:cubicBezTo>
                    <a:pt x="355" y="558"/>
                    <a:pt x="356" y="557"/>
                    <a:pt x="356" y="555"/>
                  </a:cubicBezTo>
                  <a:cubicBezTo>
                    <a:pt x="358" y="537"/>
                    <a:pt x="374" y="538"/>
                    <a:pt x="384" y="537"/>
                  </a:cubicBezTo>
                  <a:cubicBezTo>
                    <a:pt x="397" y="537"/>
                    <a:pt x="390" y="550"/>
                    <a:pt x="391" y="556"/>
                  </a:cubicBezTo>
                  <a:cubicBezTo>
                    <a:pt x="393" y="582"/>
                    <a:pt x="408" y="600"/>
                    <a:pt x="430" y="601"/>
                  </a:cubicBezTo>
                  <a:cubicBezTo>
                    <a:pt x="451" y="601"/>
                    <a:pt x="469" y="584"/>
                    <a:pt x="471" y="562"/>
                  </a:cubicBezTo>
                  <a:cubicBezTo>
                    <a:pt x="471" y="556"/>
                    <a:pt x="467" y="547"/>
                    <a:pt x="476" y="544"/>
                  </a:cubicBezTo>
                  <a:cubicBezTo>
                    <a:pt x="494" y="537"/>
                    <a:pt x="504" y="521"/>
                    <a:pt x="517" y="508"/>
                  </a:cubicBezTo>
                  <a:cubicBezTo>
                    <a:pt x="548" y="479"/>
                    <a:pt x="548" y="478"/>
                    <a:pt x="522" y="446"/>
                  </a:cubicBezTo>
                  <a:cubicBezTo>
                    <a:pt x="515" y="437"/>
                    <a:pt x="515" y="430"/>
                    <a:pt x="520" y="420"/>
                  </a:cubicBezTo>
                  <a:cubicBezTo>
                    <a:pt x="529" y="403"/>
                    <a:pt x="541" y="389"/>
                    <a:pt x="550" y="373"/>
                  </a:cubicBezTo>
                  <a:cubicBezTo>
                    <a:pt x="557" y="359"/>
                    <a:pt x="565" y="351"/>
                    <a:pt x="582" y="352"/>
                  </a:cubicBezTo>
                  <a:cubicBezTo>
                    <a:pt x="595" y="353"/>
                    <a:pt x="602" y="346"/>
                    <a:pt x="601" y="331"/>
                  </a:cubicBezTo>
                  <a:cubicBezTo>
                    <a:pt x="600" y="312"/>
                    <a:pt x="600" y="292"/>
                    <a:pt x="602" y="273"/>
                  </a:cubicBezTo>
                  <a:cubicBezTo>
                    <a:pt x="603" y="255"/>
                    <a:pt x="595" y="249"/>
                    <a:pt x="579" y="249"/>
                  </a:cubicBezTo>
                  <a:close/>
                  <a:moveTo>
                    <a:pt x="394" y="456"/>
                  </a:moveTo>
                  <a:cubicBezTo>
                    <a:pt x="388" y="467"/>
                    <a:pt x="390" y="481"/>
                    <a:pt x="392" y="493"/>
                  </a:cubicBezTo>
                  <a:cubicBezTo>
                    <a:pt x="394" y="511"/>
                    <a:pt x="385" y="518"/>
                    <a:pt x="370" y="520"/>
                  </a:cubicBezTo>
                  <a:cubicBezTo>
                    <a:pt x="347" y="523"/>
                    <a:pt x="335" y="533"/>
                    <a:pt x="335" y="558"/>
                  </a:cubicBezTo>
                  <a:cubicBezTo>
                    <a:pt x="334" y="581"/>
                    <a:pt x="332" y="580"/>
                    <a:pt x="301" y="580"/>
                  </a:cubicBezTo>
                  <a:cubicBezTo>
                    <a:pt x="270" y="580"/>
                    <a:pt x="269" y="580"/>
                    <a:pt x="266" y="550"/>
                  </a:cubicBezTo>
                  <a:cubicBezTo>
                    <a:pt x="265" y="533"/>
                    <a:pt x="258" y="526"/>
                    <a:pt x="242" y="522"/>
                  </a:cubicBezTo>
                  <a:cubicBezTo>
                    <a:pt x="221" y="519"/>
                    <a:pt x="202" y="510"/>
                    <a:pt x="185" y="499"/>
                  </a:cubicBezTo>
                  <a:cubicBezTo>
                    <a:pt x="171" y="489"/>
                    <a:pt x="162" y="491"/>
                    <a:pt x="150" y="501"/>
                  </a:cubicBezTo>
                  <a:cubicBezTo>
                    <a:pt x="125" y="522"/>
                    <a:pt x="125" y="522"/>
                    <a:pt x="102" y="498"/>
                  </a:cubicBezTo>
                  <a:cubicBezTo>
                    <a:pt x="81" y="476"/>
                    <a:pt x="81" y="476"/>
                    <a:pt x="101" y="452"/>
                  </a:cubicBezTo>
                  <a:cubicBezTo>
                    <a:pt x="111" y="439"/>
                    <a:pt x="112" y="430"/>
                    <a:pt x="103" y="416"/>
                  </a:cubicBezTo>
                  <a:cubicBezTo>
                    <a:pt x="91" y="399"/>
                    <a:pt x="83" y="379"/>
                    <a:pt x="79" y="358"/>
                  </a:cubicBezTo>
                  <a:cubicBezTo>
                    <a:pt x="76" y="343"/>
                    <a:pt x="69" y="337"/>
                    <a:pt x="53" y="336"/>
                  </a:cubicBezTo>
                  <a:cubicBezTo>
                    <a:pt x="21" y="334"/>
                    <a:pt x="21" y="333"/>
                    <a:pt x="21" y="300"/>
                  </a:cubicBezTo>
                  <a:cubicBezTo>
                    <a:pt x="21" y="269"/>
                    <a:pt x="21" y="268"/>
                    <a:pt x="52" y="266"/>
                  </a:cubicBezTo>
                  <a:cubicBezTo>
                    <a:pt x="69" y="265"/>
                    <a:pt x="76" y="257"/>
                    <a:pt x="79" y="241"/>
                  </a:cubicBezTo>
                  <a:cubicBezTo>
                    <a:pt x="84" y="221"/>
                    <a:pt x="91" y="202"/>
                    <a:pt x="103" y="185"/>
                  </a:cubicBezTo>
                  <a:cubicBezTo>
                    <a:pt x="112" y="171"/>
                    <a:pt x="112" y="161"/>
                    <a:pt x="101" y="150"/>
                  </a:cubicBezTo>
                  <a:cubicBezTo>
                    <a:pt x="96" y="145"/>
                    <a:pt x="93" y="139"/>
                    <a:pt x="88" y="134"/>
                  </a:cubicBezTo>
                  <a:cubicBezTo>
                    <a:pt x="81" y="127"/>
                    <a:pt x="83" y="122"/>
                    <a:pt x="89" y="116"/>
                  </a:cubicBezTo>
                  <a:cubicBezTo>
                    <a:pt x="92" y="114"/>
                    <a:pt x="95" y="111"/>
                    <a:pt x="98" y="108"/>
                  </a:cubicBezTo>
                  <a:cubicBezTo>
                    <a:pt x="124" y="82"/>
                    <a:pt x="124" y="82"/>
                    <a:pt x="154" y="104"/>
                  </a:cubicBezTo>
                  <a:cubicBezTo>
                    <a:pt x="164" y="111"/>
                    <a:pt x="172" y="111"/>
                    <a:pt x="181" y="105"/>
                  </a:cubicBezTo>
                  <a:cubicBezTo>
                    <a:pt x="200" y="92"/>
                    <a:pt x="221" y="83"/>
                    <a:pt x="244" y="78"/>
                  </a:cubicBezTo>
                  <a:cubicBezTo>
                    <a:pt x="259" y="75"/>
                    <a:pt x="265" y="68"/>
                    <a:pt x="266" y="52"/>
                  </a:cubicBezTo>
                  <a:cubicBezTo>
                    <a:pt x="269" y="21"/>
                    <a:pt x="270" y="21"/>
                    <a:pt x="301" y="21"/>
                  </a:cubicBezTo>
                  <a:cubicBezTo>
                    <a:pt x="301" y="21"/>
                    <a:pt x="302" y="21"/>
                    <a:pt x="303" y="21"/>
                  </a:cubicBezTo>
                  <a:cubicBezTo>
                    <a:pt x="333" y="21"/>
                    <a:pt x="334" y="21"/>
                    <a:pt x="336" y="50"/>
                  </a:cubicBezTo>
                  <a:cubicBezTo>
                    <a:pt x="337" y="67"/>
                    <a:pt x="343" y="75"/>
                    <a:pt x="360" y="79"/>
                  </a:cubicBezTo>
                  <a:cubicBezTo>
                    <a:pt x="381" y="83"/>
                    <a:pt x="401" y="91"/>
                    <a:pt x="418" y="103"/>
                  </a:cubicBezTo>
                  <a:cubicBezTo>
                    <a:pt x="431" y="112"/>
                    <a:pt x="441" y="111"/>
                    <a:pt x="452" y="101"/>
                  </a:cubicBezTo>
                  <a:cubicBezTo>
                    <a:pt x="455" y="97"/>
                    <a:pt x="461" y="95"/>
                    <a:pt x="464" y="91"/>
                  </a:cubicBezTo>
                  <a:cubicBezTo>
                    <a:pt x="473" y="81"/>
                    <a:pt x="481" y="81"/>
                    <a:pt x="488" y="92"/>
                  </a:cubicBezTo>
                  <a:cubicBezTo>
                    <a:pt x="489" y="93"/>
                    <a:pt x="490" y="94"/>
                    <a:pt x="491" y="95"/>
                  </a:cubicBezTo>
                  <a:cubicBezTo>
                    <a:pt x="500" y="104"/>
                    <a:pt x="514" y="112"/>
                    <a:pt x="517" y="124"/>
                  </a:cubicBezTo>
                  <a:cubicBezTo>
                    <a:pt x="521" y="136"/>
                    <a:pt x="501" y="143"/>
                    <a:pt x="498" y="155"/>
                  </a:cubicBezTo>
                  <a:cubicBezTo>
                    <a:pt x="492" y="175"/>
                    <a:pt x="482" y="172"/>
                    <a:pt x="467" y="166"/>
                  </a:cubicBezTo>
                  <a:cubicBezTo>
                    <a:pt x="453" y="161"/>
                    <a:pt x="436" y="157"/>
                    <a:pt x="422" y="162"/>
                  </a:cubicBezTo>
                  <a:cubicBezTo>
                    <a:pt x="398" y="169"/>
                    <a:pt x="379" y="161"/>
                    <a:pt x="357" y="152"/>
                  </a:cubicBezTo>
                  <a:cubicBezTo>
                    <a:pt x="297" y="128"/>
                    <a:pt x="228" y="144"/>
                    <a:pt x="187" y="189"/>
                  </a:cubicBezTo>
                  <a:cubicBezTo>
                    <a:pt x="141" y="239"/>
                    <a:pt x="128" y="309"/>
                    <a:pt x="155" y="365"/>
                  </a:cubicBezTo>
                  <a:cubicBezTo>
                    <a:pt x="185" y="428"/>
                    <a:pt x="244" y="464"/>
                    <a:pt x="310" y="460"/>
                  </a:cubicBezTo>
                  <a:cubicBezTo>
                    <a:pt x="334" y="459"/>
                    <a:pt x="356" y="453"/>
                    <a:pt x="376" y="441"/>
                  </a:cubicBezTo>
                  <a:cubicBezTo>
                    <a:pt x="383" y="437"/>
                    <a:pt x="391" y="431"/>
                    <a:pt x="398" y="438"/>
                  </a:cubicBezTo>
                  <a:cubicBezTo>
                    <a:pt x="405" y="445"/>
                    <a:pt x="397" y="450"/>
                    <a:pt x="394" y="456"/>
                  </a:cubicBezTo>
                  <a:close/>
                  <a:moveTo>
                    <a:pt x="302" y="202"/>
                  </a:moveTo>
                  <a:cubicBezTo>
                    <a:pt x="248" y="196"/>
                    <a:pt x="202" y="245"/>
                    <a:pt x="201" y="300"/>
                  </a:cubicBezTo>
                  <a:cubicBezTo>
                    <a:pt x="200" y="354"/>
                    <a:pt x="246" y="404"/>
                    <a:pt x="299" y="399"/>
                  </a:cubicBezTo>
                  <a:cubicBezTo>
                    <a:pt x="327" y="397"/>
                    <a:pt x="344" y="407"/>
                    <a:pt x="363" y="424"/>
                  </a:cubicBezTo>
                  <a:cubicBezTo>
                    <a:pt x="304" y="455"/>
                    <a:pt x="231" y="439"/>
                    <a:pt x="191" y="387"/>
                  </a:cubicBezTo>
                  <a:cubicBezTo>
                    <a:pt x="148" y="331"/>
                    <a:pt x="152" y="256"/>
                    <a:pt x="200" y="204"/>
                  </a:cubicBezTo>
                  <a:cubicBezTo>
                    <a:pt x="242" y="159"/>
                    <a:pt x="315" y="147"/>
                    <a:pt x="363" y="178"/>
                  </a:cubicBezTo>
                  <a:cubicBezTo>
                    <a:pt x="344" y="191"/>
                    <a:pt x="330" y="205"/>
                    <a:pt x="302" y="202"/>
                  </a:cubicBezTo>
                  <a:close/>
                  <a:moveTo>
                    <a:pt x="315" y="222"/>
                  </a:moveTo>
                  <a:cubicBezTo>
                    <a:pt x="284" y="275"/>
                    <a:pt x="284" y="326"/>
                    <a:pt x="314" y="379"/>
                  </a:cubicBezTo>
                  <a:cubicBezTo>
                    <a:pt x="279" y="384"/>
                    <a:pt x="254" y="371"/>
                    <a:pt x="236" y="345"/>
                  </a:cubicBezTo>
                  <a:cubicBezTo>
                    <a:pt x="217" y="319"/>
                    <a:pt x="215" y="290"/>
                    <a:pt x="231" y="263"/>
                  </a:cubicBezTo>
                  <a:cubicBezTo>
                    <a:pt x="249" y="232"/>
                    <a:pt x="276" y="218"/>
                    <a:pt x="315" y="222"/>
                  </a:cubicBezTo>
                  <a:close/>
                  <a:moveTo>
                    <a:pt x="452" y="519"/>
                  </a:moveTo>
                  <a:cubicBezTo>
                    <a:pt x="452" y="519"/>
                    <a:pt x="451" y="519"/>
                    <a:pt x="451" y="519"/>
                  </a:cubicBezTo>
                  <a:cubicBezTo>
                    <a:pt x="451" y="532"/>
                    <a:pt x="452" y="545"/>
                    <a:pt x="451" y="559"/>
                  </a:cubicBezTo>
                  <a:cubicBezTo>
                    <a:pt x="451" y="571"/>
                    <a:pt x="445" y="579"/>
                    <a:pt x="432" y="580"/>
                  </a:cubicBezTo>
                  <a:cubicBezTo>
                    <a:pt x="419" y="581"/>
                    <a:pt x="411" y="572"/>
                    <a:pt x="411" y="559"/>
                  </a:cubicBezTo>
                  <a:cubicBezTo>
                    <a:pt x="410" y="533"/>
                    <a:pt x="410" y="506"/>
                    <a:pt x="411" y="480"/>
                  </a:cubicBezTo>
                  <a:cubicBezTo>
                    <a:pt x="412" y="462"/>
                    <a:pt x="427" y="472"/>
                    <a:pt x="436" y="470"/>
                  </a:cubicBezTo>
                  <a:cubicBezTo>
                    <a:pt x="443" y="469"/>
                    <a:pt x="452" y="469"/>
                    <a:pt x="452" y="481"/>
                  </a:cubicBezTo>
                  <a:cubicBezTo>
                    <a:pt x="451" y="494"/>
                    <a:pt x="452" y="506"/>
                    <a:pt x="452" y="519"/>
                  </a:cubicBezTo>
                  <a:close/>
                  <a:moveTo>
                    <a:pt x="421" y="445"/>
                  </a:moveTo>
                  <a:cubicBezTo>
                    <a:pt x="421" y="439"/>
                    <a:pt x="426" y="441"/>
                    <a:pt x="430" y="440"/>
                  </a:cubicBezTo>
                  <a:cubicBezTo>
                    <a:pt x="434" y="441"/>
                    <a:pt x="440" y="438"/>
                    <a:pt x="441" y="445"/>
                  </a:cubicBezTo>
                  <a:cubicBezTo>
                    <a:pt x="441" y="452"/>
                    <a:pt x="435" y="451"/>
                    <a:pt x="431" y="451"/>
                  </a:cubicBezTo>
                  <a:cubicBezTo>
                    <a:pt x="426" y="451"/>
                    <a:pt x="421" y="452"/>
                    <a:pt x="421" y="445"/>
                  </a:cubicBezTo>
                  <a:close/>
                  <a:moveTo>
                    <a:pt x="517" y="470"/>
                  </a:moveTo>
                  <a:cubicBezTo>
                    <a:pt x="521" y="476"/>
                    <a:pt x="519" y="479"/>
                    <a:pt x="515" y="483"/>
                  </a:cubicBezTo>
                  <a:cubicBezTo>
                    <a:pt x="504" y="494"/>
                    <a:pt x="494" y="504"/>
                    <a:pt x="484" y="514"/>
                  </a:cubicBezTo>
                  <a:cubicBezTo>
                    <a:pt x="482" y="517"/>
                    <a:pt x="479" y="520"/>
                    <a:pt x="476" y="519"/>
                  </a:cubicBezTo>
                  <a:cubicBezTo>
                    <a:pt x="471" y="517"/>
                    <a:pt x="471" y="513"/>
                    <a:pt x="470" y="509"/>
                  </a:cubicBezTo>
                  <a:cubicBezTo>
                    <a:pt x="470" y="496"/>
                    <a:pt x="471" y="484"/>
                    <a:pt x="470" y="471"/>
                  </a:cubicBezTo>
                  <a:cubicBezTo>
                    <a:pt x="470" y="466"/>
                    <a:pt x="471" y="459"/>
                    <a:pt x="468" y="456"/>
                  </a:cubicBezTo>
                  <a:cubicBezTo>
                    <a:pt x="464" y="450"/>
                    <a:pt x="457" y="444"/>
                    <a:pt x="463" y="439"/>
                  </a:cubicBezTo>
                  <a:cubicBezTo>
                    <a:pt x="469" y="433"/>
                    <a:pt x="479" y="432"/>
                    <a:pt x="488" y="428"/>
                  </a:cubicBezTo>
                  <a:cubicBezTo>
                    <a:pt x="489" y="429"/>
                    <a:pt x="492" y="430"/>
                    <a:pt x="492" y="431"/>
                  </a:cubicBezTo>
                  <a:cubicBezTo>
                    <a:pt x="493" y="448"/>
                    <a:pt x="508" y="457"/>
                    <a:pt x="517" y="470"/>
                  </a:cubicBezTo>
                  <a:close/>
                  <a:moveTo>
                    <a:pt x="431" y="420"/>
                  </a:moveTo>
                  <a:cubicBezTo>
                    <a:pt x="365" y="420"/>
                    <a:pt x="312" y="367"/>
                    <a:pt x="312" y="301"/>
                  </a:cubicBezTo>
                  <a:cubicBezTo>
                    <a:pt x="312" y="235"/>
                    <a:pt x="365" y="181"/>
                    <a:pt x="430" y="181"/>
                  </a:cubicBezTo>
                  <a:cubicBezTo>
                    <a:pt x="496" y="181"/>
                    <a:pt x="551" y="235"/>
                    <a:pt x="551" y="301"/>
                  </a:cubicBezTo>
                  <a:cubicBezTo>
                    <a:pt x="551" y="367"/>
                    <a:pt x="497" y="420"/>
                    <a:pt x="431" y="420"/>
                  </a:cubicBezTo>
                  <a:close/>
                  <a:moveTo>
                    <a:pt x="581" y="327"/>
                  </a:moveTo>
                  <a:cubicBezTo>
                    <a:pt x="581" y="332"/>
                    <a:pt x="578" y="332"/>
                    <a:pt x="574" y="333"/>
                  </a:cubicBezTo>
                  <a:cubicBezTo>
                    <a:pt x="569" y="333"/>
                    <a:pt x="568" y="330"/>
                    <a:pt x="569" y="325"/>
                  </a:cubicBezTo>
                  <a:cubicBezTo>
                    <a:pt x="569" y="317"/>
                    <a:pt x="570" y="309"/>
                    <a:pt x="570" y="302"/>
                  </a:cubicBezTo>
                  <a:cubicBezTo>
                    <a:pt x="570" y="293"/>
                    <a:pt x="569" y="286"/>
                    <a:pt x="569" y="278"/>
                  </a:cubicBezTo>
                  <a:cubicBezTo>
                    <a:pt x="569" y="274"/>
                    <a:pt x="567" y="269"/>
                    <a:pt x="573" y="269"/>
                  </a:cubicBezTo>
                  <a:cubicBezTo>
                    <a:pt x="578" y="268"/>
                    <a:pt x="581" y="271"/>
                    <a:pt x="581" y="276"/>
                  </a:cubicBezTo>
                  <a:cubicBezTo>
                    <a:pt x="581" y="293"/>
                    <a:pt x="581" y="310"/>
                    <a:pt x="581" y="327"/>
                  </a:cubicBezTo>
                  <a:close/>
                  <a:moveTo>
                    <a:pt x="427" y="201"/>
                  </a:moveTo>
                  <a:cubicBezTo>
                    <a:pt x="418" y="200"/>
                    <a:pt x="406" y="204"/>
                    <a:pt x="398" y="208"/>
                  </a:cubicBezTo>
                  <a:cubicBezTo>
                    <a:pt x="387" y="213"/>
                    <a:pt x="375" y="220"/>
                    <a:pt x="366" y="228"/>
                  </a:cubicBezTo>
                  <a:cubicBezTo>
                    <a:pt x="346" y="246"/>
                    <a:pt x="334" y="272"/>
                    <a:pt x="333" y="299"/>
                  </a:cubicBezTo>
                  <a:cubicBezTo>
                    <a:pt x="333" y="324"/>
                    <a:pt x="343" y="349"/>
                    <a:pt x="360" y="368"/>
                  </a:cubicBezTo>
                  <a:cubicBezTo>
                    <a:pt x="368" y="378"/>
                    <a:pt x="378" y="385"/>
                    <a:pt x="390" y="391"/>
                  </a:cubicBezTo>
                  <a:cubicBezTo>
                    <a:pt x="397" y="394"/>
                    <a:pt x="432" y="411"/>
                    <a:pt x="433" y="393"/>
                  </a:cubicBezTo>
                  <a:cubicBezTo>
                    <a:pt x="435" y="375"/>
                    <a:pt x="410" y="378"/>
                    <a:pt x="398" y="372"/>
                  </a:cubicBezTo>
                  <a:cubicBezTo>
                    <a:pt x="367" y="357"/>
                    <a:pt x="350" y="325"/>
                    <a:pt x="354" y="291"/>
                  </a:cubicBezTo>
                  <a:cubicBezTo>
                    <a:pt x="356" y="268"/>
                    <a:pt x="369" y="248"/>
                    <a:pt x="389" y="236"/>
                  </a:cubicBezTo>
                  <a:cubicBezTo>
                    <a:pt x="398" y="230"/>
                    <a:pt x="406" y="227"/>
                    <a:pt x="417" y="224"/>
                  </a:cubicBezTo>
                  <a:cubicBezTo>
                    <a:pt x="424" y="222"/>
                    <a:pt x="433" y="218"/>
                    <a:pt x="434" y="209"/>
                  </a:cubicBezTo>
                  <a:cubicBezTo>
                    <a:pt x="434" y="203"/>
                    <a:pt x="432" y="202"/>
                    <a:pt x="427" y="201"/>
                  </a:cubicBez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grpSp>
      <p:sp>
        <p:nvSpPr>
          <p:cNvPr id="549" name="Google Shape;549;p8"/>
          <p:cNvSpPr txBox="1"/>
          <p:nvPr/>
        </p:nvSpPr>
        <p:spPr>
          <a:xfrm>
            <a:off x="1428934" y="4570719"/>
            <a:ext cx="2000363" cy="1244500"/>
          </a:xfrm>
          <a:prstGeom prst="rect">
            <a:avLst/>
          </a:prstGeom>
          <a:no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Clr>
                <a:srgbClr val="0A0A0A"/>
              </a:buClr>
              <a:buSzPts val="1800"/>
              <a:buFont typeface="Arial"/>
              <a:buNone/>
            </a:pPr>
            <a:r>
              <a:rPr lang="en-US" sz="1800" b="1" i="0" u="none" strike="noStrike" dirty="0">
                <a:solidFill>
                  <a:srgbClr val="0A0A0A"/>
                </a:solidFill>
                <a:latin typeface="Arial"/>
                <a:ea typeface="Arial"/>
                <a:cs typeface="Arial"/>
                <a:sym typeface="Arial"/>
              </a:rPr>
              <a:t> 01. Start your development tool – Business App Studio</a:t>
            </a:r>
            <a:endParaRPr sz="1050" b="1" i="0" dirty="0">
              <a:solidFill>
                <a:srgbClr val="0A0A0A"/>
              </a:solidFill>
              <a:latin typeface="Montserrat Light"/>
              <a:ea typeface="Montserrat Light"/>
              <a:cs typeface="Montserrat Light"/>
              <a:sym typeface="Montserrat Light"/>
            </a:endParaRPr>
          </a:p>
        </p:txBody>
      </p:sp>
      <p:sp>
        <p:nvSpPr>
          <p:cNvPr id="550" name="Google Shape;550;p8"/>
          <p:cNvSpPr/>
          <p:nvPr/>
        </p:nvSpPr>
        <p:spPr>
          <a:xfrm>
            <a:off x="3701889" y="4433914"/>
            <a:ext cx="2335078" cy="1531155"/>
          </a:xfrm>
          <a:prstGeom prst="roundRect">
            <a:avLst>
              <a:gd name="adj" fmla="val 4753"/>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cxnSp>
        <p:nvCxnSpPr>
          <p:cNvPr id="551" name="Google Shape;551;p8"/>
          <p:cNvCxnSpPr/>
          <p:nvPr/>
        </p:nvCxnSpPr>
        <p:spPr>
          <a:xfrm>
            <a:off x="4665023" y="4393110"/>
            <a:ext cx="425862" cy="0"/>
          </a:xfrm>
          <a:prstGeom prst="straightConnector1">
            <a:avLst/>
          </a:prstGeom>
          <a:noFill/>
          <a:ln w="95250" cap="rnd" cmpd="sng">
            <a:solidFill>
              <a:schemeClr val="accent2"/>
            </a:solidFill>
            <a:prstDash val="solid"/>
            <a:round/>
            <a:headEnd type="none" w="sm" len="sm"/>
            <a:tailEnd type="none" w="sm" len="sm"/>
          </a:ln>
        </p:spPr>
      </p:cxnSp>
      <p:grpSp>
        <p:nvGrpSpPr>
          <p:cNvPr id="552" name="Google Shape;552;p8"/>
          <p:cNvGrpSpPr/>
          <p:nvPr/>
        </p:nvGrpSpPr>
        <p:grpSpPr>
          <a:xfrm>
            <a:off x="3930601" y="1880827"/>
            <a:ext cx="1894704" cy="1895877"/>
            <a:chOff x="3924859" y="1889948"/>
            <a:chExt cx="1895198" cy="1896371"/>
          </a:xfrm>
        </p:grpSpPr>
        <p:sp>
          <p:nvSpPr>
            <p:cNvPr id="553" name="Google Shape;553;p8"/>
            <p:cNvSpPr/>
            <p:nvPr/>
          </p:nvSpPr>
          <p:spPr>
            <a:xfrm>
              <a:off x="4120954" y="2086044"/>
              <a:ext cx="1504181" cy="1504181"/>
            </a:xfrm>
            <a:prstGeom prst="ellipse">
              <a:avLst/>
            </a:prstGeom>
            <a:solidFill>
              <a:schemeClr val="accent2"/>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54" name="Google Shape;554;p8"/>
            <p:cNvSpPr/>
            <p:nvPr/>
          </p:nvSpPr>
          <p:spPr>
            <a:xfrm>
              <a:off x="3924859" y="1889948"/>
              <a:ext cx="1895198" cy="1896371"/>
            </a:xfrm>
            <a:custGeom>
              <a:avLst/>
              <a:gdLst/>
              <a:ahLst/>
              <a:cxnLst/>
              <a:rect l="l" t="t" r="r" b="b"/>
              <a:pathLst>
                <a:path w="562" h="561" extrusionOk="0">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8"/>
                  </a:moveTo>
                  <a:cubicBezTo>
                    <a:pt x="130" y="8"/>
                    <a:pt x="8" y="130"/>
                    <a:pt x="8" y="280"/>
                  </a:cubicBezTo>
                  <a:cubicBezTo>
                    <a:pt x="8" y="431"/>
                    <a:pt x="130" y="553"/>
                    <a:pt x="281" y="553"/>
                  </a:cubicBezTo>
                  <a:cubicBezTo>
                    <a:pt x="431" y="553"/>
                    <a:pt x="554" y="431"/>
                    <a:pt x="554" y="280"/>
                  </a:cubicBezTo>
                  <a:cubicBezTo>
                    <a:pt x="554" y="130"/>
                    <a:pt x="431" y="8"/>
                    <a:pt x="281" y="8"/>
                  </a:cubicBezTo>
                  <a:close/>
                </a:path>
              </a:pathLst>
            </a:custGeom>
            <a:solidFill>
              <a:srgbClr val="BFBFBF">
                <a:alpha val="60000"/>
              </a:srgbClr>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55" name="Google Shape;555;p8"/>
            <p:cNvSpPr/>
            <p:nvPr/>
          </p:nvSpPr>
          <p:spPr>
            <a:xfrm>
              <a:off x="4457390" y="2311646"/>
              <a:ext cx="919060" cy="904989"/>
            </a:xfrm>
            <a:custGeom>
              <a:avLst/>
              <a:gdLst/>
              <a:ahLst/>
              <a:cxnLst/>
              <a:rect l="l" t="t" r="r" b="b"/>
              <a:pathLst>
                <a:path w="523" h="513" extrusionOk="0">
                  <a:moveTo>
                    <a:pt x="505" y="425"/>
                  </a:moveTo>
                  <a:cubicBezTo>
                    <a:pt x="476" y="395"/>
                    <a:pt x="446" y="366"/>
                    <a:pt x="417" y="336"/>
                  </a:cubicBezTo>
                  <a:cubicBezTo>
                    <a:pt x="412" y="332"/>
                    <a:pt x="407" y="325"/>
                    <a:pt x="403" y="325"/>
                  </a:cubicBezTo>
                  <a:cubicBezTo>
                    <a:pt x="377" y="327"/>
                    <a:pt x="367" y="307"/>
                    <a:pt x="351" y="294"/>
                  </a:cubicBezTo>
                  <a:cubicBezTo>
                    <a:pt x="340" y="285"/>
                    <a:pt x="339" y="278"/>
                    <a:pt x="346" y="264"/>
                  </a:cubicBezTo>
                  <a:cubicBezTo>
                    <a:pt x="409" y="147"/>
                    <a:pt x="322" y="1"/>
                    <a:pt x="191" y="3"/>
                  </a:cubicBezTo>
                  <a:cubicBezTo>
                    <a:pt x="117" y="5"/>
                    <a:pt x="53" y="48"/>
                    <a:pt x="27" y="116"/>
                  </a:cubicBezTo>
                  <a:cubicBezTo>
                    <a:pt x="0" y="182"/>
                    <a:pt x="17" y="257"/>
                    <a:pt x="70" y="308"/>
                  </a:cubicBezTo>
                  <a:cubicBezTo>
                    <a:pt x="76" y="313"/>
                    <a:pt x="81" y="324"/>
                    <a:pt x="89" y="316"/>
                  </a:cubicBezTo>
                  <a:cubicBezTo>
                    <a:pt x="98" y="307"/>
                    <a:pt x="86" y="302"/>
                    <a:pt x="82" y="297"/>
                  </a:cubicBezTo>
                  <a:cubicBezTo>
                    <a:pt x="81" y="295"/>
                    <a:pt x="79" y="294"/>
                    <a:pt x="77" y="292"/>
                  </a:cubicBezTo>
                  <a:cubicBezTo>
                    <a:pt x="22" y="237"/>
                    <a:pt x="16" y="143"/>
                    <a:pt x="65" y="82"/>
                  </a:cubicBezTo>
                  <a:cubicBezTo>
                    <a:pt x="117" y="17"/>
                    <a:pt x="207" y="0"/>
                    <a:pt x="276" y="44"/>
                  </a:cubicBezTo>
                  <a:cubicBezTo>
                    <a:pt x="344" y="87"/>
                    <a:pt x="371" y="179"/>
                    <a:pt x="335" y="250"/>
                  </a:cubicBezTo>
                  <a:cubicBezTo>
                    <a:pt x="306" y="307"/>
                    <a:pt x="258" y="338"/>
                    <a:pt x="193" y="340"/>
                  </a:cubicBezTo>
                  <a:cubicBezTo>
                    <a:pt x="186" y="341"/>
                    <a:pt x="176" y="339"/>
                    <a:pt x="176" y="349"/>
                  </a:cubicBezTo>
                  <a:cubicBezTo>
                    <a:pt x="176" y="360"/>
                    <a:pt x="187" y="357"/>
                    <a:pt x="193" y="357"/>
                  </a:cubicBezTo>
                  <a:cubicBezTo>
                    <a:pt x="219" y="358"/>
                    <a:pt x="245" y="354"/>
                    <a:pt x="266" y="340"/>
                  </a:cubicBezTo>
                  <a:cubicBezTo>
                    <a:pt x="287" y="326"/>
                    <a:pt x="298" y="334"/>
                    <a:pt x="312" y="349"/>
                  </a:cubicBezTo>
                  <a:cubicBezTo>
                    <a:pt x="344" y="383"/>
                    <a:pt x="345" y="383"/>
                    <a:pt x="378" y="350"/>
                  </a:cubicBezTo>
                  <a:cubicBezTo>
                    <a:pt x="389" y="338"/>
                    <a:pt x="397" y="339"/>
                    <a:pt x="407" y="350"/>
                  </a:cubicBezTo>
                  <a:cubicBezTo>
                    <a:pt x="429" y="373"/>
                    <a:pt x="452" y="395"/>
                    <a:pt x="473" y="417"/>
                  </a:cubicBezTo>
                  <a:cubicBezTo>
                    <a:pt x="509" y="454"/>
                    <a:pt x="513" y="441"/>
                    <a:pt x="471" y="484"/>
                  </a:cubicBezTo>
                  <a:cubicBezTo>
                    <a:pt x="461" y="495"/>
                    <a:pt x="454" y="494"/>
                    <a:pt x="444" y="484"/>
                  </a:cubicBezTo>
                  <a:cubicBezTo>
                    <a:pt x="427" y="465"/>
                    <a:pt x="409" y="447"/>
                    <a:pt x="391" y="430"/>
                  </a:cubicBezTo>
                  <a:cubicBezTo>
                    <a:pt x="386" y="425"/>
                    <a:pt x="381" y="419"/>
                    <a:pt x="374" y="426"/>
                  </a:cubicBezTo>
                  <a:cubicBezTo>
                    <a:pt x="369" y="432"/>
                    <a:pt x="375" y="437"/>
                    <a:pt x="379" y="441"/>
                  </a:cubicBezTo>
                  <a:cubicBezTo>
                    <a:pt x="399" y="461"/>
                    <a:pt x="419" y="482"/>
                    <a:pt x="440" y="502"/>
                  </a:cubicBezTo>
                  <a:cubicBezTo>
                    <a:pt x="452" y="513"/>
                    <a:pt x="465" y="512"/>
                    <a:pt x="477" y="501"/>
                  </a:cubicBezTo>
                  <a:cubicBezTo>
                    <a:pt x="487" y="492"/>
                    <a:pt x="496" y="482"/>
                    <a:pt x="506" y="473"/>
                  </a:cubicBezTo>
                  <a:cubicBezTo>
                    <a:pt x="523" y="455"/>
                    <a:pt x="523" y="443"/>
                    <a:pt x="505" y="425"/>
                  </a:cubicBezTo>
                  <a:close/>
                  <a:moveTo>
                    <a:pt x="348" y="355"/>
                  </a:moveTo>
                  <a:cubicBezTo>
                    <a:pt x="341" y="360"/>
                    <a:pt x="338" y="352"/>
                    <a:pt x="334" y="348"/>
                  </a:cubicBezTo>
                  <a:cubicBezTo>
                    <a:pt x="328" y="343"/>
                    <a:pt x="323" y="337"/>
                    <a:pt x="317" y="331"/>
                  </a:cubicBezTo>
                  <a:cubicBezTo>
                    <a:pt x="304" y="317"/>
                    <a:pt x="305" y="309"/>
                    <a:pt x="322" y="298"/>
                  </a:cubicBezTo>
                  <a:cubicBezTo>
                    <a:pt x="325" y="297"/>
                    <a:pt x="328" y="294"/>
                    <a:pt x="331" y="297"/>
                  </a:cubicBezTo>
                  <a:cubicBezTo>
                    <a:pt x="343" y="309"/>
                    <a:pt x="354" y="321"/>
                    <a:pt x="366" y="332"/>
                  </a:cubicBezTo>
                  <a:cubicBezTo>
                    <a:pt x="367" y="333"/>
                    <a:pt x="367" y="335"/>
                    <a:pt x="368" y="338"/>
                  </a:cubicBezTo>
                  <a:cubicBezTo>
                    <a:pt x="362" y="343"/>
                    <a:pt x="356" y="350"/>
                    <a:pt x="348" y="355"/>
                  </a:cubicBezTo>
                  <a:close/>
                  <a:moveTo>
                    <a:pt x="264" y="424"/>
                  </a:moveTo>
                  <a:cubicBezTo>
                    <a:pt x="271" y="424"/>
                    <a:pt x="272" y="420"/>
                    <a:pt x="273" y="414"/>
                  </a:cubicBezTo>
                  <a:cubicBezTo>
                    <a:pt x="277" y="389"/>
                    <a:pt x="267" y="375"/>
                    <a:pt x="241" y="374"/>
                  </a:cubicBezTo>
                  <a:cubicBezTo>
                    <a:pt x="219" y="374"/>
                    <a:pt x="196" y="374"/>
                    <a:pt x="173" y="375"/>
                  </a:cubicBezTo>
                  <a:cubicBezTo>
                    <a:pt x="159" y="375"/>
                    <a:pt x="155" y="370"/>
                    <a:pt x="155" y="356"/>
                  </a:cubicBezTo>
                  <a:cubicBezTo>
                    <a:pt x="156" y="330"/>
                    <a:pt x="156" y="303"/>
                    <a:pt x="155" y="276"/>
                  </a:cubicBezTo>
                  <a:cubicBezTo>
                    <a:pt x="155" y="270"/>
                    <a:pt x="157" y="262"/>
                    <a:pt x="149" y="259"/>
                  </a:cubicBezTo>
                  <a:cubicBezTo>
                    <a:pt x="140" y="257"/>
                    <a:pt x="138" y="265"/>
                    <a:pt x="135" y="270"/>
                  </a:cubicBezTo>
                  <a:cubicBezTo>
                    <a:pt x="117" y="300"/>
                    <a:pt x="100" y="330"/>
                    <a:pt x="83" y="360"/>
                  </a:cubicBezTo>
                  <a:cubicBezTo>
                    <a:pt x="78" y="368"/>
                    <a:pt x="74" y="375"/>
                    <a:pt x="64" y="375"/>
                  </a:cubicBezTo>
                  <a:cubicBezTo>
                    <a:pt x="45" y="376"/>
                    <a:pt x="37" y="388"/>
                    <a:pt x="37" y="406"/>
                  </a:cubicBezTo>
                  <a:cubicBezTo>
                    <a:pt x="37" y="430"/>
                    <a:pt x="37" y="454"/>
                    <a:pt x="37" y="478"/>
                  </a:cubicBezTo>
                  <a:cubicBezTo>
                    <a:pt x="37" y="499"/>
                    <a:pt x="47" y="508"/>
                    <a:pt x="68" y="508"/>
                  </a:cubicBezTo>
                  <a:cubicBezTo>
                    <a:pt x="126" y="509"/>
                    <a:pt x="183" y="509"/>
                    <a:pt x="241" y="509"/>
                  </a:cubicBezTo>
                  <a:cubicBezTo>
                    <a:pt x="265" y="508"/>
                    <a:pt x="275" y="497"/>
                    <a:pt x="273" y="473"/>
                  </a:cubicBezTo>
                  <a:cubicBezTo>
                    <a:pt x="273" y="467"/>
                    <a:pt x="273" y="460"/>
                    <a:pt x="265" y="460"/>
                  </a:cubicBezTo>
                  <a:cubicBezTo>
                    <a:pt x="257" y="460"/>
                    <a:pt x="256" y="467"/>
                    <a:pt x="257" y="473"/>
                  </a:cubicBezTo>
                  <a:cubicBezTo>
                    <a:pt x="257" y="485"/>
                    <a:pt x="254" y="492"/>
                    <a:pt x="240" y="492"/>
                  </a:cubicBezTo>
                  <a:cubicBezTo>
                    <a:pt x="183" y="492"/>
                    <a:pt x="127" y="492"/>
                    <a:pt x="70" y="492"/>
                  </a:cubicBezTo>
                  <a:cubicBezTo>
                    <a:pt x="58" y="492"/>
                    <a:pt x="53" y="487"/>
                    <a:pt x="54" y="475"/>
                  </a:cubicBezTo>
                  <a:cubicBezTo>
                    <a:pt x="54" y="453"/>
                    <a:pt x="54" y="430"/>
                    <a:pt x="54" y="407"/>
                  </a:cubicBezTo>
                  <a:cubicBezTo>
                    <a:pt x="54" y="396"/>
                    <a:pt x="58" y="391"/>
                    <a:pt x="69" y="392"/>
                  </a:cubicBezTo>
                  <a:cubicBezTo>
                    <a:pt x="81" y="393"/>
                    <a:pt x="87" y="387"/>
                    <a:pt x="93" y="378"/>
                  </a:cubicBezTo>
                  <a:cubicBezTo>
                    <a:pt x="106" y="353"/>
                    <a:pt x="120" y="330"/>
                    <a:pt x="134" y="306"/>
                  </a:cubicBezTo>
                  <a:cubicBezTo>
                    <a:pt x="135" y="306"/>
                    <a:pt x="137" y="307"/>
                    <a:pt x="138" y="307"/>
                  </a:cubicBezTo>
                  <a:cubicBezTo>
                    <a:pt x="138" y="329"/>
                    <a:pt x="138" y="350"/>
                    <a:pt x="138" y="372"/>
                  </a:cubicBezTo>
                  <a:cubicBezTo>
                    <a:pt x="137" y="387"/>
                    <a:pt x="143" y="392"/>
                    <a:pt x="158" y="392"/>
                  </a:cubicBezTo>
                  <a:cubicBezTo>
                    <a:pt x="182" y="391"/>
                    <a:pt x="206" y="392"/>
                    <a:pt x="230" y="392"/>
                  </a:cubicBezTo>
                  <a:cubicBezTo>
                    <a:pt x="246" y="391"/>
                    <a:pt x="260" y="391"/>
                    <a:pt x="257" y="414"/>
                  </a:cubicBezTo>
                  <a:cubicBezTo>
                    <a:pt x="256" y="419"/>
                    <a:pt x="258" y="424"/>
                    <a:pt x="264" y="424"/>
                  </a:cubicBezTo>
                  <a:close/>
                  <a:moveTo>
                    <a:pt x="174" y="264"/>
                  </a:moveTo>
                  <a:cubicBezTo>
                    <a:pt x="174" y="270"/>
                    <a:pt x="178" y="272"/>
                    <a:pt x="183" y="272"/>
                  </a:cubicBezTo>
                  <a:cubicBezTo>
                    <a:pt x="193" y="273"/>
                    <a:pt x="203" y="273"/>
                    <a:pt x="213" y="273"/>
                  </a:cubicBezTo>
                  <a:cubicBezTo>
                    <a:pt x="264" y="272"/>
                    <a:pt x="257" y="280"/>
                    <a:pt x="257" y="228"/>
                  </a:cubicBezTo>
                  <a:cubicBezTo>
                    <a:pt x="257" y="219"/>
                    <a:pt x="257" y="209"/>
                    <a:pt x="257" y="200"/>
                  </a:cubicBezTo>
                  <a:cubicBezTo>
                    <a:pt x="257" y="185"/>
                    <a:pt x="252" y="172"/>
                    <a:pt x="239" y="165"/>
                  </a:cubicBezTo>
                  <a:cubicBezTo>
                    <a:pt x="227" y="159"/>
                    <a:pt x="230" y="154"/>
                    <a:pt x="234" y="145"/>
                  </a:cubicBezTo>
                  <a:cubicBezTo>
                    <a:pt x="245" y="124"/>
                    <a:pt x="241" y="101"/>
                    <a:pt x="223" y="86"/>
                  </a:cubicBezTo>
                  <a:cubicBezTo>
                    <a:pt x="204" y="70"/>
                    <a:pt x="178" y="69"/>
                    <a:pt x="159" y="84"/>
                  </a:cubicBezTo>
                  <a:cubicBezTo>
                    <a:pt x="139" y="99"/>
                    <a:pt x="134" y="122"/>
                    <a:pt x="144" y="146"/>
                  </a:cubicBezTo>
                  <a:cubicBezTo>
                    <a:pt x="147" y="151"/>
                    <a:pt x="155" y="156"/>
                    <a:pt x="144" y="162"/>
                  </a:cubicBezTo>
                  <a:cubicBezTo>
                    <a:pt x="120" y="175"/>
                    <a:pt x="120" y="198"/>
                    <a:pt x="121" y="221"/>
                  </a:cubicBezTo>
                  <a:cubicBezTo>
                    <a:pt x="121" y="228"/>
                    <a:pt x="123" y="234"/>
                    <a:pt x="131" y="233"/>
                  </a:cubicBezTo>
                  <a:cubicBezTo>
                    <a:pt x="138" y="232"/>
                    <a:pt x="138" y="226"/>
                    <a:pt x="138" y="221"/>
                  </a:cubicBezTo>
                  <a:cubicBezTo>
                    <a:pt x="138" y="216"/>
                    <a:pt x="138" y="211"/>
                    <a:pt x="138" y="207"/>
                  </a:cubicBezTo>
                  <a:cubicBezTo>
                    <a:pt x="139" y="182"/>
                    <a:pt x="147" y="173"/>
                    <a:pt x="172" y="173"/>
                  </a:cubicBezTo>
                  <a:cubicBezTo>
                    <a:pt x="185" y="173"/>
                    <a:pt x="199" y="173"/>
                    <a:pt x="212" y="173"/>
                  </a:cubicBezTo>
                  <a:cubicBezTo>
                    <a:pt x="229" y="174"/>
                    <a:pt x="239" y="183"/>
                    <a:pt x="240" y="200"/>
                  </a:cubicBezTo>
                  <a:cubicBezTo>
                    <a:pt x="241" y="215"/>
                    <a:pt x="240" y="229"/>
                    <a:pt x="241" y="244"/>
                  </a:cubicBezTo>
                  <a:cubicBezTo>
                    <a:pt x="241" y="254"/>
                    <a:pt x="236" y="257"/>
                    <a:pt x="227" y="256"/>
                  </a:cubicBezTo>
                  <a:cubicBezTo>
                    <a:pt x="213" y="256"/>
                    <a:pt x="198" y="256"/>
                    <a:pt x="184" y="256"/>
                  </a:cubicBezTo>
                  <a:cubicBezTo>
                    <a:pt x="179" y="257"/>
                    <a:pt x="174" y="258"/>
                    <a:pt x="174" y="264"/>
                  </a:cubicBezTo>
                  <a:close/>
                  <a:moveTo>
                    <a:pt x="188" y="156"/>
                  </a:moveTo>
                  <a:cubicBezTo>
                    <a:pt x="170" y="155"/>
                    <a:pt x="156" y="140"/>
                    <a:pt x="157" y="122"/>
                  </a:cubicBezTo>
                  <a:cubicBezTo>
                    <a:pt x="157" y="104"/>
                    <a:pt x="172" y="90"/>
                    <a:pt x="191" y="91"/>
                  </a:cubicBezTo>
                  <a:cubicBezTo>
                    <a:pt x="210" y="92"/>
                    <a:pt x="223" y="106"/>
                    <a:pt x="222" y="125"/>
                  </a:cubicBezTo>
                  <a:cubicBezTo>
                    <a:pt x="222" y="143"/>
                    <a:pt x="206" y="157"/>
                    <a:pt x="188" y="156"/>
                  </a:cubicBezTo>
                  <a:close/>
                  <a:moveTo>
                    <a:pt x="249" y="51"/>
                  </a:moveTo>
                  <a:cubicBezTo>
                    <a:pt x="157" y="8"/>
                    <a:pt x="48" y="78"/>
                    <a:pt x="49" y="192"/>
                  </a:cubicBezTo>
                  <a:cubicBezTo>
                    <a:pt x="50" y="220"/>
                    <a:pt x="64" y="254"/>
                    <a:pt x="93" y="282"/>
                  </a:cubicBezTo>
                  <a:cubicBezTo>
                    <a:pt x="97" y="286"/>
                    <a:pt x="101" y="290"/>
                    <a:pt x="107" y="285"/>
                  </a:cubicBezTo>
                  <a:cubicBezTo>
                    <a:pt x="112" y="280"/>
                    <a:pt x="109" y="275"/>
                    <a:pt x="105" y="271"/>
                  </a:cubicBezTo>
                  <a:cubicBezTo>
                    <a:pt x="102" y="268"/>
                    <a:pt x="99" y="264"/>
                    <a:pt x="96" y="261"/>
                  </a:cubicBezTo>
                  <a:cubicBezTo>
                    <a:pt x="77" y="238"/>
                    <a:pt x="66" y="212"/>
                    <a:pt x="66" y="182"/>
                  </a:cubicBezTo>
                  <a:cubicBezTo>
                    <a:pt x="65" y="90"/>
                    <a:pt x="154" y="32"/>
                    <a:pt x="242" y="66"/>
                  </a:cubicBezTo>
                  <a:cubicBezTo>
                    <a:pt x="249" y="69"/>
                    <a:pt x="258" y="76"/>
                    <a:pt x="262" y="65"/>
                  </a:cubicBezTo>
                  <a:cubicBezTo>
                    <a:pt x="266" y="56"/>
                    <a:pt x="255" y="54"/>
                    <a:pt x="249" y="51"/>
                  </a:cubicBezTo>
                  <a:close/>
                  <a:moveTo>
                    <a:pt x="227" y="301"/>
                  </a:moveTo>
                  <a:cubicBezTo>
                    <a:pt x="216" y="305"/>
                    <a:pt x="203" y="306"/>
                    <a:pt x="190" y="308"/>
                  </a:cubicBezTo>
                  <a:cubicBezTo>
                    <a:pt x="186" y="308"/>
                    <a:pt x="182" y="311"/>
                    <a:pt x="182" y="315"/>
                  </a:cubicBezTo>
                  <a:cubicBezTo>
                    <a:pt x="182" y="320"/>
                    <a:pt x="186" y="323"/>
                    <a:pt x="191" y="324"/>
                  </a:cubicBezTo>
                  <a:cubicBezTo>
                    <a:pt x="195" y="324"/>
                    <a:pt x="200" y="324"/>
                    <a:pt x="205" y="324"/>
                  </a:cubicBezTo>
                  <a:cubicBezTo>
                    <a:pt x="278" y="317"/>
                    <a:pt x="334" y="254"/>
                    <a:pt x="334" y="181"/>
                  </a:cubicBezTo>
                  <a:cubicBezTo>
                    <a:pt x="334" y="172"/>
                    <a:pt x="334" y="162"/>
                    <a:pt x="332" y="153"/>
                  </a:cubicBezTo>
                  <a:cubicBezTo>
                    <a:pt x="330" y="147"/>
                    <a:pt x="330" y="136"/>
                    <a:pt x="319" y="139"/>
                  </a:cubicBezTo>
                  <a:cubicBezTo>
                    <a:pt x="310" y="142"/>
                    <a:pt x="314" y="150"/>
                    <a:pt x="315" y="156"/>
                  </a:cubicBezTo>
                  <a:cubicBezTo>
                    <a:pt x="327" y="221"/>
                    <a:pt x="290" y="282"/>
                    <a:pt x="227" y="301"/>
                  </a:cubicBezTo>
                  <a:close/>
                  <a:moveTo>
                    <a:pt x="448" y="265"/>
                  </a:moveTo>
                  <a:cubicBezTo>
                    <a:pt x="463" y="265"/>
                    <a:pt x="469" y="257"/>
                    <a:pt x="470" y="242"/>
                  </a:cubicBezTo>
                  <a:cubicBezTo>
                    <a:pt x="470" y="227"/>
                    <a:pt x="466" y="217"/>
                    <a:pt x="449" y="216"/>
                  </a:cubicBezTo>
                  <a:cubicBezTo>
                    <a:pt x="435" y="216"/>
                    <a:pt x="420" y="216"/>
                    <a:pt x="405" y="217"/>
                  </a:cubicBezTo>
                  <a:cubicBezTo>
                    <a:pt x="400" y="217"/>
                    <a:pt x="394" y="219"/>
                    <a:pt x="395" y="226"/>
                  </a:cubicBezTo>
                  <a:cubicBezTo>
                    <a:pt x="395" y="231"/>
                    <a:pt x="400" y="233"/>
                    <a:pt x="405" y="233"/>
                  </a:cubicBezTo>
                  <a:cubicBezTo>
                    <a:pt x="417" y="233"/>
                    <a:pt x="429" y="232"/>
                    <a:pt x="441" y="233"/>
                  </a:cubicBezTo>
                  <a:cubicBezTo>
                    <a:pt x="447" y="233"/>
                    <a:pt x="452" y="232"/>
                    <a:pt x="452" y="240"/>
                  </a:cubicBezTo>
                  <a:cubicBezTo>
                    <a:pt x="453" y="248"/>
                    <a:pt x="447" y="248"/>
                    <a:pt x="442" y="248"/>
                  </a:cubicBezTo>
                  <a:cubicBezTo>
                    <a:pt x="429" y="248"/>
                    <a:pt x="417" y="248"/>
                    <a:pt x="404" y="249"/>
                  </a:cubicBezTo>
                  <a:cubicBezTo>
                    <a:pt x="399" y="249"/>
                    <a:pt x="394" y="251"/>
                    <a:pt x="394" y="257"/>
                  </a:cubicBezTo>
                  <a:cubicBezTo>
                    <a:pt x="395" y="262"/>
                    <a:pt x="399" y="264"/>
                    <a:pt x="404" y="264"/>
                  </a:cubicBezTo>
                  <a:cubicBezTo>
                    <a:pt x="412" y="265"/>
                    <a:pt x="420" y="264"/>
                    <a:pt x="428" y="264"/>
                  </a:cubicBezTo>
                  <a:cubicBezTo>
                    <a:pt x="428" y="265"/>
                    <a:pt x="428" y="265"/>
                    <a:pt x="428" y="265"/>
                  </a:cubicBezTo>
                  <a:cubicBezTo>
                    <a:pt x="435" y="265"/>
                    <a:pt x="442" y="265"/>
                    <a:pt x="448" y="265"/>
                  </a:cubicBezTo>
                  <a:close/>
                  <a:moveTo>
                    <a:pt x="459" y="97"/>
                  </a:moveTo>
                  <a:cubicBezTo>
                    <a:pt x="435" y="96"/>
                    <a:pt x="412" y="96"/>
                    <a:pt x="388" y="97"/>
                  </a:cubicBezTo>
                  <a:cubicBezTo>
                    <a:pt x="383" y="97"/>
                    <a:pt x="378" y="99"/>
                    <a:pt x="378" y="105"/>
                  </a:cubicBezTo>
                  <a:cubicBezTo>
                    <a:pt x="379" y="110"/>
                    <a:pt x="383" y="112"/>
                    <a:pt x="388" y="112"/>
                  </a:cubicBezTo>
                  <a:cubicBezTo>
                    <a:pt x="400" y="113"/>
                    <a:pt x="411" y="113"/>
                    <a:pt x="422" y="113"/>
                  </a:cubicBezTo>
                  <a:cubicBezTo>
                    <a:pt x="434" y="112"/>
                    <a:pt x="446" y="113"/>
                    <a:pt x="458" y="112"/>
                  </a:cubicBezTo>
                  <a:cubicBezTo>
                    <a:pt x="463" y="112"/>
                    <a:pt x="467" y="110"/>
                    <a:pt x="468" y="105"/>
                  </a:cubicBezTo>
                  <a:cubicBezTo>
                    <a:pt x="469" y="99"/>
                    <a:pt x="464" y="97"/>
                    <a:pt x="459" y="97"/>
                  </a:cubicBezTo>
                  <a:close/>
                  <a:moveTo>
                    <a:pt x="430" y="156"/>
                  </a:moveTo>
                  <a:cubicBezTo>
                    <a:pt x="427" y="156"/>
                    <a:pt x="425" y="156"/>
                    <a:pt x="422" y="156"/>
                  </a:cubicBezTo>
                  <a:cubicBezTo>
                    <a:pt x="411" y="156"/>
                    <a:pt x="437" y="156"/>
                    <a:pt x="430" y="156"/>
                  </a:cubicBezTo>
                  <a:close/>
                  <a:moveTo>
                    <a:pt x="468" y="149"/>
                  </a:moveTo>
                  <a:cubicBezTo>
                    <a:pt x="469" y="143"/>
                    <a:pt x="464" y="140"/>
                    <a:pt x="459" y="140"/>
                  </a:cubicBezTo>
                  <a:cubicBezTo>
                    <a:pt x="435" y="140"/>
                    <a:pt x="452" y="140"/>
                    <a:pt x="428" y="140"/>
                  </a:cubicBezTo>
                  <a:cubicBezTo>
                    <a:pt x="423" y="140"/>
                    <a:pt x="418" y="143"/>
                    <a:pt x="418" y="149"/>
                  </a:cubicBezTo>
                  <a:cubicBezTo>
                    <a:pt x="419" y="154"/>
                    <a:pt x="423" y="156"/>
                    <a:pt x="428" y="156"/>
                  </a:cubicBezTo>
                  <a:cubicBezTo>
                    <a:pt x="429" y="156"/>
                    <a:pt x="429" y="156"/>
                    <a:pt x="430" y="156"/>
                  </a:cubicBezTo>
                  <a:cubicBezTo>
                    <a:pt x="439" y="156"/>
                    <a:pt x="448" y="156"/>
                    <a:pt x="458" y="156"/>
                  </a:cubicBezTo>
                  <a:cubicBezTo>
                    <a:pt x="463" y="156"/>
                    <a:pt x="467" y="154"/>
                    <a:pt x="468" y="149"/>
                  </a:cubicBezTo>
                  <a:close/>
                  <a:moveTo>
                    <a:pt x="430" y="197"/>
                  </a:moveTo>
                  <a:cubicBezTo>
                    <a:pt x="427" y="197"/>
                    <a:pt x="425" y="197"/>
                    <a:pt x="422" y="197"/>
                  </a:cubicBezTo>
                  <a:cubicBezTo>
                    <a:pt x="411" y="197"/>
                    <a:pt x="437" y="197"/>
                    <a:pt x="430" y="197"/>
                  </a:cubicBezTo>
                  <a:close/>
                  <a:moveTo>
                    <a:pt x="428" y="197"/>
                  </a:moveTo>
                  <a:cubicBezTo>
                    <a:pt x="429" y="197"/>
                    <a:pt x="429" y="197"/>
                    <a:pt x="430" y="197"/>
                  </a:cubicBezTo>
                  <a:cubicBezTo>
                    <a:pt x="439" y="197"/>
                    <a:pt x="448" y="197"/>
                    <a:pt x="458" y="197"/>
                  </a:cubicBezTo>
                  <a:cubicBezTo>
                    <a:pt x="463" y="197"/>
                    <a:pt x="467" y="195"/>
                    <a:pt x="468" y="190"/>
                  </a:cubicBezTo>
                  <a:cubicBezTo>
                    <a:pt x="469" y="184"/>
                    <a:pt x="464" y="181"/>
                    <a:pt x="459" y="181"/>
                  </a:cubicBezTo>
                  <a:cubicBezTo>
                    <a:pt x="435" y="181"/>
                    <a:pt x="452" y="181"/>
                    <a:pt x="428" y="181"/>
                  </a:cubicBezTo>
                  <a:cubicBezTo>
                    <a:pt x="423" y="181"/>
                    <a:pt x="418" y="184"/>
                    <a:pt x="418" y="190"/>
                  </a:cubicBezTo>
                  <a:cubicBezTo>
                    <a:pt x="419" y="195"/>
                    <a:pt x="423" y="197"/>
                    <a:pt x="428" y="197"/>
                  </a:cubicBezTo>
                  <a:close/>
                  <a:moveTo>
                    <a:pt x="389" y="72"/>
                  </a:moveTo>
                  <a:cubicBezTo>
                    <a:pt x="400" y="73"/>
                    <a:pt x="411" y="72"/>
                    <a:pt x="422" y="73"/>
                  </a:cubicBezTo>
                  <a:cubicBezTo>
                    <a:pt x="434" y="73"/>
                    <a:pt x="446" y="73"/>
                    <a:pt x="458" y="72"/>
                  </a:cubicBezTo>
                  <a:cubicBezTo>
                    <a:pt x="463" y="72"/>
                    <a:pt x="468" y="71"/>
                    <a:pt x="468" y="65"/>
                  </a:cubicBezTo>
                  <a:cubicBezTo>
                    <a:pt x="468" y="60"/>
                    <a:pt x="464" y="57"/>
                    <a:pt x="459" y="57"/>
                  </a:cubicBezTo>
                  <a:cubicBezTo>
                    <a:pt x="435" y="56"/>
                    <a:pt x="411" y="56"/>
                    <a:pt x="387" y="57"/>
                  </a:cubicBezTo>
                  <a:cubicBezTo>
                    <a:pt x="382" y="57"/>
                    <a:pt x="378" y="60"/>
                    <a:pt x="378" y="65"/>
                  </a:cubicBezTo>
                  <a:cubicBezTo>
                    <a:pt x="379" y="71"/>
                    <a:pt x="384" y="72"/>
                    <a:pt x="389" y="72"/>
                  </a:cubicBezTo>
                  <a:close/>
                  <a:moveTo>
                    <a:pt x="95" y="448"/>
                  </a:moveTo>
                  <a:cubicBezTo>
                    <a:pt x="88" y="448"/>
                    <a:pt x="82" y="451"/>
                    <a:pt x="82" y="458"/>
                  </a:cubicBezTo>
                  <a:cubicBezTo>
                    <a:pt x="82" y="467"/>
                    <a:pt x="88" y="469"/>
                    <a:pt x="96" y="469"/>
                  </a:cubicBezTo>
                  <a:cubicBezTo>
                    <a:pt x="102" y="468"/>
                    <a:pt x="108" y="469"/>
                    <a:pt x="114" y="469"/>
                  </a:cubicBezTo>
                  <a:cubicBezTo>
                    <a:pt x="121" y="469"/>
                    <a:pt x="129" y="468"/>
                    <a:pt x="136" y="469"/>
                  </a:cubicBezTo>
                  <a:cubicBezTo>
                    <a:pt x="143" y="469"/>
                    <a:pt x="148" y="466"/>
                    <a:pt x="149" y="459"/>
                  </a:cubicBezTo>
                  <a:cubicBezTo>
                    <a:pt x="149" y="452"/>
                    <a:pt x="144" y="448"/>
                    <a:pt x="137" y="448"/>
                  </a:cubicBezTo>
                  <a:cubicBezTo>
                    <a:pt x="123" y="448"/>
                    <a:pt x="109" y="449"/>
                    <a:pt x="95" y="448"/>
                  </a:cubicBezTo>
                  <a:close/>
                  <a:moveTo>
                    <a:pt x="162" y="432"/>
                  </a:moveTo>
                  <a:cubicBezTo>
                    <a:pt x="167" y="432"/>
                    <a:pt x="172" y="430"/>
                    <a:pt x="172" y="425"/>
                  </a:cubicBezTo>
                  <a:cubicBezTo>
                    <a:pt x="172" y="419"/>
                    <a:pt x="168" y="417"/>
                    <a:pt x="163" y="417"/>
                  </a:cubicBezTo>
                  <a:cubicBezTo>
                    <a:pt x="144" y="416"/>
                    <a:pt x="126" y="416"/>
                    <a:pt x="107" y="417"/>
                  </a:cubicBezTo>
                  <a:cubicBezTo>
                    <a:pt x="102" y="417"/>
                    <a:pt x="98" y="419"/>
                    <a:pt x="99" y="425"/>
                  </a:cubicBezTo>
                  <a:cubicBezTo>
                    <a:pt x="99" y="430"/>
                    <a:pt x="104" y="433"/>
                    <a:pt x="109" y="433"/>
                  </a:cubicBezTo>
                  <a:cubicBezTo>
                    <a:pt x="118" y="433"/>
                    <a:pt x="127" y="433"/>
                    <a:pt x="136" y="433"/>
                  </a:cubicBezTo>
                  <a:cubicBezTo>
                    <a:pt x="145" y="432"/>
                    <a:pt x="154" y="433"/>
                    <a:pt x="162" y="432"/>
                  </a:cubicBezTo>
                  <a:close/>
                  <a:moveTo>
                    <a:pt x="232" y="432"/>
                  </a:moveTo>
                  <a:cubicBezTo>
                    <a:pt x="237" y="432"/>
                    <a:pt x="242" y="430"/>
                    <a:pt x="242" y="425"/>
                  </a:cubicBezTo>
                  <a:cubicBezTo>
                    <a:pt x="242" y="419"/>
                    <a:pt x="238" y="417"/>
                    <a:pt x="233" y="417"/>
                  </a:cubicBezTo>
                  <a:cubicBezTo>
                    <a:pt x="214" y="416"/>
                    <a:pt x="224" y="416"/>
                    <a:pt x="205" y="417"/>
                  </a:cubicBezTo>
                  <a:cubicBezTo>
                    <a:pt x="200" y="417"/>
                    <a:pt x="196" y="419"/>
                    <a:pt x="197" y="425"/>
                  </a:cubicBezTo>
                  <a:cubicBezTo>
                    <a:pt x="197" y="430"/>
                    <a:pt x="201" y="432"/>
                    <a:pt x="206" y="433"/>
                  </a:cubicBezTo>
                  <a:cubicBezTo>
                    <a:pt x="206" y="433"/>
                    <a:pt x="206" y="433"/>
                    <a:pt x="206" y="433"/>
                  </a:cubicBezTo>
                  <a:cubicBezTo>
                    <a:pt x="215" y="432"/>
                    <a:pt x="224" y="433"/>
                    <a:pt x="232" y="432"/>
                  </a:cubicBezTo>
                  <a:close/>
                  <a:moveTo>
                    <a:pt x="207" y="433"/>
                  </a:moveTo>
                  <a:cubicBezTo>
                    <a:pt x="207" y="433"/>
                    <a:pt x="206" y="433"/>
                    <a:pt x="206" y="433"/>
                  </a:cubicBezTo>
                  <a:cubicBezTo>
                    <a:pt x="197" y="433"/>
                    <a:pt x="216" y="433"/>
                    <a:pt x="207" y="433"/>
                  </a:cubicBezTo>
                  <a:close/>
                  <a:moveTo>
                    <a:pt x="181" y="469"/>
                  </a:moveTo>
                  <a:cubicBezTo>
                    <a:pt x="190" y="469"/>
                    <a:pt x="198" y="469"/>
                    <a:pt x="207" y="468"/>
                  </a:cubicBezTo>
                  <a:cubicBezTo>
                    <a:pt x="213" y="468"/>
                    <a:pt x="217" y="464"/>
                    <a:pt x="217" y="458"/>
                  </a:cubicBezTo>
                  <a:cubicBezTo>
                    <a:pt x="216" y="452"/>
                    <a:pt x="213" y="448"/>
                    <a:pt x="206" y="448"/>
                  </a:cubicBezTo>
                  <a:cubicBezTo>
                    <a:pt x="202" y="448"/>
                    <a:pt x="197" y="448"/>
                    <a:pt x="192" y="448"/>
                  </a:cubicBezTo>
                  <a:cubicBezTo>
                    <a:pt x="188" y="448"/>
                    <a:pt x="184" y="448"/>
                    <a:pt x="180" y="448"/>
                  </a:cubicBezTo>
                  <a:cubicBezTo>
                    <a:pt x="173" y="448"/>
                    <a:pt x="166" y="449"/>
                    <a:pt x="166" y="458"/>
                  </a:cubicBezTo>
                  <a:cubicBezTo>
                    <a:pt x="165" y="468"/>
                    <a:pt x="173" y="469"/>
                    <a:pt x="181" y="469"/>
                  </a:cubicBezTo>
                  <a:close/>
                  <a:moveTo>
                    <a:pt x="220" y="216"/>
                  </a:moveTo>
                  <a:cubicBezTo>
                    <a:pt x="225" y="216"/>
                    <a:pt x="228" y="213"/>
                    <a:pt x="228" y="208"/>
                  </a:cubicBezTo>
                  <a:cubicBezTo>
                    <a:pt x="228" y="204"/>
                    <a:pt x="225" y="200"/>
                    <a:pt x="220" y="200"/>
                  </a:cubicBezTo>
                  <a:cubicBezTo>
                    <a:pt x="199" y="200"/>
                    <a:pt x="199" y="200"/>
                    <a:pt x="199" y="200"/>
                  </a:cubicBezTo>
                  <a:cubicBezTo>
                    <a:pt x="195" y="200"/>
                    <a:pt x="191" y="204"/>
                    <a:pt x="191" y="208"/>
                  </a:cubicBezTo>
                  <a:cubicBezTo>
                    <a:pt x="191" y="213"/>
                    <a:pt x="195" y="216"/>
                    <a:pt x="199" y="216"/>
                  </a:cubicBezTo>
                  <a:lnTo>
                    <a:pt x="220" y="216"/>
                  </a:ln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grpSp>
      <p:sp>
        <p:nvSpPr>
          <p:cNvPr id="556" name="Google Shape;556;p8"/>
          <p:cNvSpPr txBox="1"/>
          <p:nvPr/>
        </p:nvSpPr>
        <p:spPr>
          <a:xfrm>
            <a:off x="3877771" y="4564063"/>
            <a:ext cx="2000363" cy="1184422"/>
          </a:xfrm>
          <a:prstGeom prst="rect">
            <a:avLst/>
          </a:prstGeom>
          <a:noFill/>
          <a:ln>
            <a:noFill/>
          </a:ln>
        </p:spPr>
        <p:txBody>
          <a:bodyPr spcFirstLastPara="1" wrap="square" lIns="91400" tIns="45700" rIns="91400" bIns="45700" anchor="ctr" anchorCtr="0">
            <a:noAutofit/>
          </a:bodyPr>
          <a:lstStyle/>
          <a:p>
            <a:pPr marL="0" marR="0" lvl="0" indent="0" algn="ctr" rtl="0">
              <a:lnSpc>
                <a:spcPct val="80000"/>
              </a:lnSpc>
              <a:spcBef>
                <a:spcPts val="0"/>
              </a:spcBef>
              <a:spcAft>
                <a:spcPts val="0"/>
              </a:spcAft>
              <a:buClr>
                <a:srgbClr val="0A0A0A"/>
              </a:buClr>
              <a:buSzPts val="1800"/>
              <a:buFont typeface="Arial"/>
              <a:buNone/>
            </a:pPr>
            <a:r>
              <a:rPr lang="en-US" sz="1800" b="1" i="0" u="none" strike="noStrike" dirty="0">
                <a:solidFill>
                  <a:srgbClr val="0A0A0A"/>
                </a:solidFill>
                <a:latin typeface="Arial"/>
                <a:ea typeface="Arial"/>
                <a:cs typeface="Arial"/>
                <a:sym typeface="Arial"/>
              </a:rPr>
              <a:t>02. Initialize the project and add a Database Entity</a:t>
            </a:r>
            <a:endParaRPr sz="1200" b="1" i="0" dirty="0">
              <a:solidFill>
                <a:srgbClr val="0A0A0A"/>
              </a:solidFill>
              <a:latin typeface="Arial"/>
              <a:ea typeface="Arial"/>
              <a:cs typeface="Arial"/>
              <a:sym typeface="Arial"/>
            </a:endParaRPr>
          </a:p>
        </p:txBody>
      </p:sp>
      <p:sp>
        <p:nvSpPr>
          <p:cNvPr id="557" name="Google Shape;557;p8"/>
          <p:cNvSpPr/>
          <p:nvPr/>
        </p:nvSpPr>
        <p:spPr>
          <a:xfrm>
            <a:off x="6145140" y="4424017"/>
            <a:ext cx="2335078" cy="1531155"/>
          </a:xfrm>
          <a:prstGeom prst="roundRect">
            <a:avLst>
              <a:gd name="adj" fmla="val 4753"/>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cxnSp>
        <p:nvCxnSpPr>
          <p:cNvPr id="558" name="Google Shape;558;p8"/>
          <p:cNvCxnSpPr/>
          <p:nvPr/>
        </p:nvCxnSpPr>
        <p:spPr>
          <a:xfrm>
            <a:off x="7113860" y="4393110"/>
            <a:ext cx="425862" cy="0"/>
          </a:xfrm>
          <a:prstGeom prst="straightConnector1">
            <a:avLst/>
          </a:prstGeom>
          <a:noFill/>
          <a:ln w="95250" cap="rnd" cmpd="sng">
            <a:solidFill>
              <a:schemeClr val="accent3"/>
            </a:solidFill>
            <a:prstDash val="solid"/>
            <a:round/>
            <a:headEnd type="none" w="sm" len="sm"/>
            <a:tailEnd type="none" w="sm" len="sm"/>
          </a:ln>
        </p:spPr>
      </p:cxnSp>
      <p:grpSp>
        <p:nvGrpSpPr>
          <p:cNvPr id="559" name="Google Shape;559;p8"/>
          <p:cNvGrpSpPr/>
          <p:nvPr/>
        </p:nvGrpSpPr>
        <p:grpSpPr>
          <a:xfrm>
            <a:off x="6379438" y="1816261"/>
            <a:ext cx="1894704" cy="1899399"/>
            <a:chOff x="6376640" y="1825366"/>
            <a:chExt cx="1895198" cy="1899894"/>
          </a:xfrm>
        </p:grpSpPr>
        <p:sp>
          <p:nvSpPr>
            <p:cNvPr id="560" name="Google Shape;560;p8"/>
            <p:cNvSpPr/>
            <p:nvPr/>
          </p:nvSpPr>
          <p:spPr>
            <a:xfrm>
              <a:off x="6572735" y="2021461"/>
              <a:ext cx="1503008" cy="1507703"/>
            </a:xfrm>
            <a:prstGeom prst="ellipse">
              <a:avLst/>
            </a:prstGeom>
            <a:solidFill>
              <a:schemeClr val="accent3"/>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61" name="Google Shape;561;p8"/>
            <p:cNvSpPr/>
            <p:nvPr/>
          </p:nvSpPr>
          <p:spPr>
            <a:xfrm>
              <a:off x="6376640" y="1825366"/>
              <a:ext cx="1895198" cy="1899894"/>
            </a:xfrm>
            <a:custGeom>
              <a:avLst/>
              <a:gdLst/>
              <a:ahLst/>
              <a:cxnLst/>
              <a:rect l="l" t="t" r="r" b="b"/>
              <a:pathLst>
                <a:path w="562" h="562" extrusionOk="0">
                  <a:moveTo>
                    <a:pt x="281" y="562"/>
                  </a:moveTo>
                  <a:cubicBezTo>
                    <a:pt x="126" y="562"/>
                    <a:pt x="0" y="436"/>
                    <a:pt x="0" y="281"/>
                  </a:cubicBezTo>
                  <a:cubicBezTo>
                    <a:pt x="0" y="126"/>
                    <a:pt x="126" y="0"/>
                    <a:pt x="281" y="0"/>
                  </a:cubicBezTo>
                  <a:cubicBezTo>
                    <a:pt x="436" y="0"/>
                    <a:pt x="562" y="126"/>
                    <a:pt x="562" y="281"/>
                  </a:cubicBezTo>
                  <a:cubicBezTo>
                    <a:pt x="562" y="436"/>
                    <a:pt x="436" y="562"/>
                    <a:pt x="281" y="562"/>
                  </a:cubicBezTo>
                  <a:close/>
                  <a:moveTo>
                    <a:pt x="281" y="8"/>
                  </a:moveTo>
                  <a:cubicBezTo>
                    <a:pt x="130" y="8"/>
                    <a:pt x="8" y="130"/>
                    <a:pt x="8" y="281"/>
                  </a:cubicBezTo>
                  <a:cubicBezTo>
                    <a:pt x="8" y="431"/>
                    <a:pt x="130" y="554"/>
                    <a:pt x="281" y="554"/>
                  </a:cubicBezTo>
                  <a:cubicBezTo>
                    <a:pt x="431" y="554"/>
                    <a:pt x="554" y="431"/>
                    <a:pt x="554" y="281"/>
                  </a:cubicBezTo>
                  <a:cubicBezTo>
                    <a:pt x="554" y="130"/>
                    <a:pt x="431" y="8"/>
                    <a:pt x="281" y="8"/>
                  </a:cubicBezTo>
                  <a:close/>
                </a:path>
              </a:pathLst>
            </a:custGeom>
            <a:solidFill>
              <a:srgbClr val="BFBFBF">
                <a:alpha val="60000"/>
              </a:srgbClr>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62" name="Google Shape;562;p8"/>
            <p:cNvSpPr/>
            <p:nvPr/>
          </p:nvSpPr>
          <p:spPr>
            <a:xfrm>
              <a:off x="6902157" y="2308683"/>
              <a:ext cx="838876" cy="910914"/>
            </a:xfrm>
            <a:custGeom>
              <a:avLst/>
              <a:gdLst/>
              <a:ahLst/>
              <a:cxnLst/>
              <a:rect l="l" t="t" r="r" b="b"/>
              <a:pathLst>
                <a:path w="525" h="568" extrusionOk="0">
                  <a:moveTo>
                    <a:pt x="524" y="547"/>
                  </a:moveTo>
                  <a:cubicBezTo>
                    <a:pt x="521" y="500"/>
                    <a:pt x="508" y="456"/>
                    <a:pt x="482" y="416"/>
                  </a:cubicBezTo>
                  <a:cubicBezTo>
                    <a:pt x="477" y="409"/>
                    <a:pt x="472" y="402"/>
                    <a:pt x="472" y="392"/>
                  </a:cubicBezTo>
                  <a:cubicBezTo>
                    <a:pt x="472" y="349"/>
                    <a:pt x="472" y="306"/>
                    <a:pt x="472" y="263"/>
                  </a:cubicBezTo>
                  <a:cubicBezTo>
                    <a:pt x="472" y="256"/>
                    <a:pt x="472" y="250"/>
                    <a:pt x="481" y="251"/>
                  </a:cubicBezTo>
                  <a:cubicBezTo>
                    <a:pt x="506" y="255"/>
                    <a:pt x="509" y="240"/>
                    <a:pt x="507" y="221"/>
                  </a:cubicBezTo>
                  <a:cubicBezTo>
                    <a:pt x="506" y="214"/>
                    <a:pt x="507" y="206"/>
                    <a:pt x="507" y="199"/>
                  </a:cubicBezTo>
                  <a:cubicBezTo>
                    <a:pt x="507" y="157"/>
                    <a:pt x="501" y="148"/>
                    <a:pt x="462" y="133"/>
                  </a:cubicBezTo>
                  <a:cubicBezTo>
                    <a:pt x="476" y="102"/>
                    <a:pt x="474" y="78"/>
                    <a:pt x="453" y="61"/>
                  </a:cubicBezTo>
                  <a:cubicBezTo>
                    <a:pt x="435" y="45"/>
                    <a:pt x="411" y="44"/>
                    <a:pt x="390" y="58"/>
                  </a:cubicBezTo>
                  <a:cubicBezTo>
                    <a:pt x="367" y="74"/>
                    <a:pt x="363" y="95"/>
                    <a:pt x="377" y="136"/>
                  </a:cubicBezTo>
                  <a:cubicBezTo>
                    <a:pt x="367" y="131"/>
                    <a:pt x="355" y="153"/>
                    <a:pt x="350" y="132"/>
                  </a:cubicBezTo>
                  <a:cubicBezTo>
                    <a:pt x="344" y="107"/>
                    <a:pt x="328" y="95"/>
                    <a:pt x="305" y="90"/>
                  </a:cubicBezTo>
                  <a:cubicBezTo>
                    <a:pt x="319" y="55"/>
                    <a:pt x="316" y="32"/>
                    <a:pt x="295" y="16"/>
                  </a:cubicBezTo>
                  <a:cubicBezTo>
                    <a:pt x="276" y="1"/>
                    <a:pt x="250" y="0"/>
                    <a:pt x="232" y="14"/>
                  </a:cubicBezTo>
                  <a:cubicBezTo>
                    <a:pt x="209" y="31"/>
                    <a:pt x="205" y="55"/>
                    <a:pt x="220" y="90"/>
                  </a:cubicBezTo>
                  <a:cubicBezTo>
                    <a:pt x="199" y="94"/>
                    <a:pt x="181" y="104"/>
                    <a:pt x="177" y="126"/>
                  </a:cubicBezTo>
                  <a:cubicBezTo>
                    <a:pt x="175" y="140"/>
                    <a:pt x="170" y="141"/>
                    <a:pt x="158" y="138"/>
                  </a:cubicBezTo>
                  <a:cubicBezTo>
                    <a:pt x="142" y="134"/>
                    <a:pt x="151" y="127"/>
                    <a:pt x="153" y="120"/>
                  </a:cubicBezTo>
                  <a:cubicBezTo>
                    <a:pt x="164" y="92"/>
                    <a:pt x="151" y="62"/>
                    <a:pt x="123" y="51"/>
                  </a:cubicBezTo>
                  <a:cubicBezTo>
                    <a:pt x="97" y="42"/>
                    <a:pt x="69" y="55"/>
                    <a:pt x="57" y="81"/>
                  </a:cubicBezTo>
                  <a:cubicBezTo>
                    <a:pt x="49" y="100"/>
                    <a:pt x="55" y="117"/>
                    <a:pt x="63" y="134"/>
                  </a:cubicBezTo>
                  <a:cubicBezTo>
                    <a:pt x="26" y="146"/>
                    <a:pt x="18" y="157"/>
                    <a:pt x="18" y="195"/>
                  </a:cubicBezTo>
                  <a:cubicBezTo>
                    <a:pt x="18" y="207"/>
                    <a:pt x="19" y="219"/>
                    <a:pt x="18" y="231"/>
                  </a:cubicBezTo>
                  <a:cubicBezTo>
                    <a:pt x="17" y="245"/>
                    <a:pt x="23" y="252"/>
                    <a:pt x="37" y="250"/>
                  </a:cubicBezTo>
                  <a:cubicBezTo>
                    <a:pt x="50" y="249"/>
                    <a:pt x="53" y="254"/>
                    <a:pt x="53" y="266"/>
                  </a:cubicBezTo>
                  <a:cubicBezTo>
                    <a:pt x="52" y="302"/>
                    <a:pt x="52" y="338"/>
                    <a:pt x="53" y="374"/>
                  </a:cubicBezTo>
                  <a:cubicBezTo>
                    <a:pt x="54" y="393"/>
                    <a:pt x="49" y="409"/>
                    <a:pt x="39" y="424"/>
                  </a:cubicBezTo>
                  <a:cubicBezTo>
                    <a:pt x="14" y="461"/>
                    <a:pt x="4" y="503"/>
                    <a:pt x="1" y="547"/>
                  </a:cubicBezTo>
                  <a:cubicBezTo>
                    <a:pt x="0" y="561"/>
                    <a:pt x="4" y="568"/>
                    <a:pt x="19" y="568"/>
                  </a:cubicBezTo>
                  <a:cubicBezTo>
                    <a:pt x="181" y="567"/>
                    <a:pt x="343" y="567"/>
                    <a:pt x="505" y="568"/>
                  </a:cubicBezTo>
                  <a:cubicBezTo>
                    <a:pt x="520" y="568"/>
                    <a:pt x="525" y="562"/>
                    <a:pt x="524" y="547"/>
                  </a:cubicBezTo>
                  <a:close/>
                  <a:moveTo>
                    <a:pt x="498" y="492"/>
                  </a:moveTo>
                  <a:cubicBezTo>
                    <a:pt x="501" y="504"/>
                    <a:pt x="499" y="508"/>
                    <a:pt x="487" y="507"/>
                  </a:cubicBezTo>
                  <a:cubicBezTo>
                    <a:pt x="472" y="506"/>
                    <a:pt x="456" y="507"/>
                    <a:pt x="441" y="507"/>
                  </a:cubicBezTo>
                  <a:cubicBezTo>
                    <a:pt x="441" y="507"/>
                    <a:pt x="441" y="506"/>
                    <a:pt x="441" y="506"/>
                  </a:cubicBezTo>
                  <a:cubicBezTo>
                    <a:pt x="424" y="506"/>
                    <a:pt x="407" y="506"/>
                    <a:pt x="391" y="506"/>
                  </a:cubicBezTo>
                  <a:cubicBezTo>
                    <a:pt x="385" y="506"/>
                    <a:pt x="378" y="505"/>
                    <a:pt x="377" y="498"/>
                  </a:cubicBezTo>
                  <a:cubicBezTo>
                    <a:pt x="377" y="488"/>
                    <a:pt x="384" y="488"/>
                    <a:pt x="391" y="488"/>
                  </a:cubicBezTo>
                  <a:cubicBezTo>
                    <a:pt x="394" y="488"/>
                    <a:pt x="398" y="488"/>
                    <a:pt x="401" y="487"/>
                  </a:cubicBezTo>
                  <a:cubicBezTo>
                    <a:pt x="417" y="487"/>
                    <a:pt x="427" y="479"/>
                    <a:pt x="427" y="463"/>
                  </a:cubicBezTo>
                  <a:cubicBezTo>
                    <a:pt x="428" y="446"/>
                    <a:pt x="418" y="437"/>
                    <a:pt x="402" y="436"/>
                  </a:cubicBezTo>
                  <a:cubicBezTo>
                    <a:pt x="378" y="435"/>
                    <a:pt x="354" y="436"/>
                    <a:pt x="330" y="435"/>
                  </a:cubicBezTo>
                  <a:cubicBezTo>
                    <a:pt x="325" y="435"/>
                    <a:pt x="320" y="436"/>
                    <a:pt x="316" y="435"/>
                  </a:cubicBezTo>
                  <a:cubicBezTo>
                    <a:pt x="310" y="435"/>
                    <a:pt x="307" y="431"/>
                    <a:pt x="307" y="426"/>
                  </a:cubicBezTo>
                  <a:cubicBezTo>
                    <a:pt x="308" y="421"/>
                    <a:pt x="311" y="419"/>
                    <a:pt x="315" y="418"/>
                  </a:cubicBezTo>
                  <a:cubicBezTo>
                    <a:pt x="321" y="418"/>
                    <a:pt x="327" y="417"/>
                    <a:pt x="333" y="417"/>
                  </a:cubicBezTo>
                  <a:cubicBezTo>
                    <a:pt x="348" y="415"/>
                    <a:pt x="357" y="407"/>
                    <a:pt x="357" y="392"/>
                  </a:cubicBezTo>
                  <a:cubicBezTo>
                    <a:pt x="358" y="376"/>
                    <a:pt x="348" y="367"/>
                    <a:pt x="333" y="366"/>
                  </a:cubicBezTo>
                  <a:cubicBezTo>
                    <a:pt x="321" y="364"/>
                    <a:pt x="309" y="365"/>
                    <a:pt x="297" y="365"/>
                  </a:cubicBezTo>
                  <a:cubicBezTo>
                    <a:pt x="291" y="364"/>
                    <a:pt x="281" y="367"/>
                    <a:pt x="281" y="355"/>
                  </a:cubicBezTo>
                  <a:cubicBezTo>
                    <a:pt x="281" y="346"/>
                    <a:pt x="290" y="347"/>
                    <a:pt x="296" y="347"/>
                  </a:cubicBezTo>
                  <a:cubicBezTo>
                    <a:pt x="324" y="347"/>
                    <a:pt x="352" y="347"/>
                    <a:pt x="380" y="347"/>
                  </a:cubicBezTo>
                  <a:cubicBezTo>
                    <a:pt x="386" y="347"/>
                    <a:pt x="391" y="348"/>
                    <a:pt x="395" y="351"/>
                  </a:cubicBezTo>
                  <a:cubicBezTo>
                    <a:pt x="446" y="386"/>
                    <a:pt x="481" y="433"/>
                    <a:pt x="498" y="492"/>
                  </a:cubicBezTo>
                  <a:close/>
                  <a:moveTo>
                    <a:pt x="421" y="66"/>
                  </a:moveTo>
                  <a:cubicBezTo>
                    <a:pt x="440" y="67"/>
                    <a:pt x="455" y="83"/>
                    <a:pt x="455" y="101"/>
                  </a:cubicBezTo>
                  <a:cubicBezTo>
                    <a:pt x="455" y="120"/>
                    <a:pt x="439" y="136"/>
                    <a:pt x="419" y="136"/>
                  </a:cubicBezTo>
                  <a:cubicBezTo>
                    <a:pt x="400" y="135"/>
                    <a:pt x="384" y="119"/>
                    <a:pt x="385" y="100"/>
                  </a:cubicBezTo>
                  <a:cubicBezTo>
                    <a:pt x="385" y="80"/>
                    <a:pt x="401" y="65"/>
                    <a:pt x="421" y="66"/>
                  </a:cubicBezTo>
                  <a:close/>
                  <a:moveTo>
                    <a:pt x="351" y="174"/>
                  </a:moveTo>
                  <a:cubicBezTo>
                    <a:pt x="354" y="162"/>
                    <a:pt x="362" y="155"/>
                    <a:pt x="375" y="154"/>
                  </a:cubicBezTo>
                  <a:cubicBezTo>
                    <a:pt x="405" y="151"/>
                    <a:pt x="435" y="153"/>
                    <a:pt x="465" y="154"/>
                  </a:cubicBezTo>
                  <a:cubicBezTo>
                    <a:pt x="480" y="155"/>
                    <a:pt x="489" y="164"/>
                    <a:pt x="489" y="180"/>
                  </a:cubicBezTo>
                  <a:cubicBezTo>
                    <a:pt x="489" y="194"/>
                    <a:pt x="489" y="208"/>
                    <a:pt x="489" y="222"/>
                  </a:cubicBezTo>
                  <a:cubicBezTo>
                    <a:pt x="489" y="228"/>
                    <a:pt x="488" y="232"/>
                    <a:pt x="481" y="232"/>
                  </a:cubicBezTo>
                  <a:cubicBezTo>
                    <a:pt x="473" y="233"/>
                    <a:pt x="472" y="228"/>
                    <a:pt x="472" y="222"/>
                  </a:cubicBezTo>
                  <a:cubicBezTo>
                    <a:pt x="472" y="214"/>
                    <a:pt x="472" y="206"/>
                    <a:pt x="472" y="198"/>
                  </a:cubicBezTo>
                  <a:cubicBezTo>
                    <a:pt x="471" y="192"/>
                    <a:pt x="477" y="180"/>
                    <a:pt x="463" y="180"/>
                  </a:cubicBezTo>
                  <a:cubicBezTo>
                    <a:pt x="451" y="181"/>
                    <a:pt x="456" y="191"/>
                    <a:pt x="456" y="198"/>
                  </a:cubicBezTo>
                  <a:cubicBezTo>
                    <a:pt x="456" y="250"/>
                    <a:pt x="456" y="303"/>
                    <a:pt x="456" y="355"/>
                  </a:cubicBezTo>
                  <a:cubicBezTo>
                    <a:pt x="456" y="362"/>
                    <a:pt x="458" y="369"/>
                    <a:pt x="452" y="375"/>
                  </a:cubicBezTo>
                  <a:cubicBezTo>
                    <a:pt x="437" y="366"/>
                    <a:pt x="426" y="356"/>
                    <a:pt x="428" y="335"/>
                  </a:cubicBezTo>
                  <a:cubicBezTo>
                    <a:pt x="430" y="311"/>
                    <a:pt x="428" y="287"/>
                    <a:pt x="428" y="263"/>
                  </a:cubicBezTo>
                  <a:cubicBezTo>
                    <a:pt x="428" y="258"/>
                    <a:pt x="429" y="252"/>
                    <a:pt x="421" y="251"/>
                  </a:cubicBezTo>
                  <a:cubicBezTo>
                    <a:pt x="412" y="251"/>
                    <a:pt x="412" y="257"/>
                    <a:pt x="412" y="263"/>
                  </a:cubicBezTo>
                  <a:cubicBezTo>
                    <a:pt x="412" y="282"/>
                    <a:pt x="412" y="301"/>
                    <a:pt x="412" y="319"/>
                  </a:cubicBezTo>
                  <a:cubicBezTo>
                    <a:pt x="411" y="326"/>
                    <a:pt x="416" y="338"/>
                    <a:pt x="408" y="337"/>
                  </a:cubicBezTo>
                  <a:cubicBezTo>
                    <a:pt x="398" y="337"/>
                    <a:pt x="385" y="332"/>
                    <a:pt x="384" y="317"/>
                  </a:cubicBezTo>
                  <a:cubicBezTo>
                    <a:pt x="384" y="304"/>
                    <a:pt x="384" y="291"/>
                    <a:pt x="384" y="277"/>
                  </a:cubicBezTo>
                  <a:cubicBezTo>
                    <a:pt x="384" y="249"/>
                    <a:pt x="384" y="221"/>
                    <a:pt x="384" y="194"/>
                  </a:cubicBezTo>
                  <a:cubicBezTo>
                    <a:pt x="384" y="188"/>
                    <a:pt x="386" y="181"/>
                    <a:pt x="377" y="180"/>
                  </a:cubicBezTo>
                  <a:cubicBezTo>
                    <a:pt x="366" y="180"/>
                    <a:pt x="368" y="188"/>
                    <a:pt x="368" y="194"/>
                  </a:cubicBezTo>
                  <a:cubicBezTo>
                    <a:pt x="368" y="203"/>
                    <a:pt x="368" y="213"/>
                    <a:pt x="368" y="222"/>
                  </a:cubicBezTo>
                  <a:cubicBezTo>
                    <a:pt x="368" y="228"/>
                    <a:pt x="367" y="233"/>
                    <a:pt x="360" y="232"/>
                  </a:cubicBezTo>
                  <a:cubicBezTo>
                    <a:pt x="354" y="232"/>
                    <a:pt x="349" y="231"/>
                    <a:pt x="349" y="224"/>
                  </a:cubicBezTo>
                  <a:cubicBezTo>
                    <a:pt x="349" y="207"/>
                    <a:pt x="347" y="191"/>
                    <a:pt x="351" y="174"/>
                  </a:cubicBezTo>
                  <a:close/>
                  <a:moveTo>
                    <a:pt x="332" y="230"/>
                  </a:moveTo>
                  <a:cubicBezTo>
                    <a:pt x="332" y="245"/>
                    <a:pt x="338" y="252"/>
                    <a:pt x="353" y="250"/>
                  </a:cubicBezTo>
                  <a:cubicBezTo>
                    <a:pt x="365" y="249"/>
                    <a:pt x="370" y="254"/>
                    <a:pt x="368" y="266"/>
                  </a:cubicBezTo>
                  <a:cubicBezTo>
                    <a:pt x="368" y="269"/>
                    <a:pt x="368" y="271"/>
                    <a:pt x="368" y="274"/>
                  </a:cubicBezTo>
                  <a:cubicBezTo>
                    <a:pt x="368" y="318"/>
                    <a:pt x="368" y="317"/>
                    <a:pt x="327" y="304"/>
                  </a:cubicBezTo>
                  <a:cubicBezTo>
                    <a:pt x="318" y="301"/>
                    <a:pt x="314" y="296"/>
                    <a:pt x="315" y="287"/>
                  </a:cubicBezTo>
                  <a:cubicBezTo>
                    <a:pt x="316" y="276"/>
                    <a:pt x="315" y="265"/>
                    <a:pt x="315" y="255"/>
                  </a:cubicBezTo>
                  <a:cubicBezTo>
                    <a:pt x="315" y="255"/>
                    <a:pt x="315" y="255"/>
                    <a:pt x="315" y="255"/>
                  </a:cubicBezTo>
                  <a:cubicBezTo>
                    <a:pt x="315" y="242"/>
                    <a:pt x="315" y="229"/>
                    <a:pt x="315" y="217"/>
                  </a:cubicBezTo>
                  <a:cubicBezTo>
                    <a:pt x="315" y="211"/>
                    <a:pt x="316" y="206"/>
                    <a:pt x="324" y="206"/>
                  </a:cubicBezTo>
                  <a:cubicBezTo>
                    <a:pt x="332" y="206"/>
                    <a:pt x="333" y="211"/>
                    <a:pt x="332" y="216"/>
                  </a:cubicBezTo>
                  <a:cubicBezTo>
                    <a:pt x="332" y="221"/>
                    <a:pt x="333" y="226"/>
                    <a:pt x="332" y="230"/>
                  </a:cubicBezTo>
                  <a:close/>
                  <a:moveTo>
                    <a:pt x="262" y="22"/>
                  </a:moveTo>
                  <a:cubicBezTo>
                    <a:pt x="281" y="21"/>
                    <a:pt x="296" y="35"/>
                    <a:pt x="297" y="55"/>
                  </a:cubicBezTo>
                  <a:cubicBezTo>
                    <a:pt x="298" y="75"/>
                    <a:pt x="283" y="91"/>
                    <a:pt x="263" y="91"/>
                  </a:cubicBezTo>
                  <a:cubicBezTo>
                    <a:pt x="243" y="92"/>
                    <a:pt x="228" y="77"/>
                    <a:pt x="228" y="56"/>
                  </a:cubicBezTo>
                  <a:cubicBezTo>
                    <a:pt x="228" y="37"/>
                    <a:pt x="242" y="22"/>
                    <a:pt x="262" y="22"/>
                  </a:cubicBezTo>
                  <a:close/>
                  <a:moveTo>
                    <a:pt x="253" y="109"/>
                  </a:moveTo>
                  <a:cubicBezTo>
                    <a:pt x="271" y="109"/>
                    <a:pt x="288" y="109"/>
                    <a:pt x="305" y="110"/>
                  </a:cubicBezTo>
                  <a:cubicBezTo>
                    <a:pt x="323" y="111"/>
                    <a:pt x="332" y="120"/>
                    <a:pt x="332" y="138"/>
                  </a:cubicBezTo>
                  <a:cubicBezTo>
                    <a:pt x="332" y="151"/>
                    <a:pt x="332" y="163"/>
                    <a:pt x="332" y="176"/>
                  </a:cubicBezTo>
                  <a:cubicBezTo>
                    <a:pt x="332" y="182"/>
                    <a:pt x="333" y="188"/>
                    <a:pt x="324" y="188"/>
                  </a:cubicBezTo>
                  <a:cubicBezTo>
                    <a:pt x="314" y="188"/>
                    <a:pt x="315" y="181"/>
                    <a:pt x="315" y="176"/>
                  </a:cubicBezTo>
                  <a:cubicBezTo>
                    <a:pt x="315" y="166"/>
                    <a:pt x="315" y="156"/>
                    <a:pt x="315" y="146"/>
                  </a:cubicBezTo>
                  <a:cubicBezTo>
                    <a:pt x="315" y="139"/>
                    <a:pt x="313" y="135"/>
                    <a:pt x="306" y="135"/>
                  </a:cubicBezTo>
                  <a:cubicBezTo>
                    <a:pt x="299" y="135"/>
                    <a:pt x="297" y="139"/>
                    <a:pt x="297" y="145"/>
                  </a:cubicBezTo>
                  <a:cubicBezTo>
                    <a:pt x="297" y="169"/>
                    <a:pt x="297" y="192"/>
                    <a:pt x="297" y="215"/>
                  </a:cubicBezTo>
                  <a:cubicBezTo>
                    <a:pt x="297" y="237"/>
                    <a:pt x="297" y="259"/>
                    <a:pt x="297" y="281"/>
                  </a:cubicBezTo>
                  <a:cubicBezTo>
                    <a:pt x="297" y="290"/>
                    <a:pt x="297" y="297"/>
                    <a:pt x="285" y="296"/>
                  </a:cubicBezTo>
                  <a:cubicBezTo>
                    <a:pt x="274" y="296"/>
                    <a:pt x="270" y="292"/>
                    <a:pt x="271" y="280"/>
                  </a:cubicBezTo>
                  <a:cubicBezTo>
                    <a:pt x="271" y="261"/>
                    <a:pt x="271" y="241"/>
                    <a:pt x="271" y="221"/>
                  </a:cubicBezTo>
                  <a:cubicBezTo>
                    <a:pt x="271" y="214"/>
                    <a:pt x="273" y="206"/>
                    <a:pt x="262" y="206"/>
                  </a:cubicBezTo>
                  <a:cubicBezTo>
                    <a:pt x="252" y="206"/>
                    <a:pt x="253" y="214"/>
                    <a:pt x="253" y="220"/>
                  </a:cubicBezTo>
                  <a:cubicBezTo>
                    <a:pt x="253" y="240"/>
                    <a:pt x="253" y="260"/>
                    <a:pt x="254" y="280"/>
                  </a:cubicBezTo>
                  <a:cubicBezTo>
                    <a:pt x="254" y="291"/>
                    <a:pt x="251" y="296"/>
                    <a:pt x="239" y="296"/>
                  </a:cubicBezTo>
                  <a:cubicBezTo>
                    <a:pt x="227" y="296"/>
                    <a:pt x="227" y="289"/>
                    <a:pt x="227" y="281"/>
                  </a:cubicBezTo>
                  <a:cubicBezTo>
                    <a:pt x="228" y="238"/>
                    <a:pt x="228" y="196"/>
                    <a:pt x="227" y="153"/>
                  </a:cubicBezTo>
                  <a:cubicBezTo>
                    <a:pt x="227" y="146"/>
                    <a:pt x="232" y="135"/>
                    <a:pt x="218" y="136"/>
                  </a:cubicBezTo>
                  <a:cubicBezTo>
                    <a:pt x="204" y="136"/>
                    <a:pt x="211" y="147"/>
                    <a:pt x="210" y="154"/>
                  </a:cubicBezTo>
                  <a:cubicBezTo>
                    <a:pt x="209" y="162"/>
                    <a:pt x="210" y="170"/>
                    <a:pt x="210" y="178"/>
                  </a:cubicBezTo>
                  <a:cubicBezTo>
                    <a:pt x="210" y="184"/>
                    <a:pt x="208" y="188"/>
                    <a:pt x="201" y="188"/>
                  </a:cubicBezTo>
                  <a:cubicBezTo>
                    <a:pt x="194" y="188"/>
                    <a:pt x="192" y="184"/>
                    <a:pt x="192" y="178"/>
                  </a:cubicBezTo>
                  <a:cubicBezTo>
                    <a:pt x="192" y="176"/>
                    <a:pt x="192" y="174"/>
                    <a:pt x="192" y="172"/>
                  </a:cubicBezTo>
                  <a:cubicBezTo>
                    <a:pt x="191" y="110"/>
                    <a:pt x="192" y="110"/>
                    <a:pt x="253" y="109"/>
                  </a:cubicBezTo>
                  <a:close/>
                  <a:moveTo>
                    <a:pt x="178" y="250"/>
                  </a:moveTo>
                  <a:cubicBezTo>
                    <a:pt x="192" y="252"/>
                    <a:pt x="191" y="240"/>
                    <a:pt x="193" y="230"/>
                  </a:cubicBezTo>
                  <a:cubicBezTo>
                    <a:pt x="194" y="222"/>
                    <a:pt x="183" y="207"/>
                    <a:pt x="200" y="206"/>
                  </a:cubicBezTo>
                  <a:cubicBezTo>
                    <a:pt x="217" y="206"/>
                    <a:pt x="208" y="221"/>
                    <a:pt x="210" y="229"/>
                  </a:cubicBezTo>
                  <a:cubicBezTo>
                    <a:pt x="211" y="237"/>
                    <a:pt x="210" y="245"/>
                    <a:pt x="210" y="253"/>
                  </a:cubicBezTo>
                  <a:cubicBezTo>
                    <a:pt x="210" y="253"/>
                    <a:pt x="210" y="253"/>
                    <a:pt x="210" y="253"/>
                  </a:cubicBezTo>
                  <a:cubicBezTo>
                    <a:pt x="210" y="256"/>
                    <a:pt x="210" y="259"/>
                    <a:pt x="210" y="261"/>
                  </a:cubicBezTo>
                  <a:cubicBezTo>
                    <a:pt x="210" y="302"/>
                    <a:pt x="205" y="307"/>
                    <a:pt x="165" y="314"/>
                  </a:cubicBezTo>
                  <a:cubicBezTo>
                    <a:pt x="157" y="316"/>
                    <a:pt x="157" y="312"/>
                    <a:pt x="157" y="306"/>
                  </a:cubicBezTo>
                  <a:cubicBezTo>
                    <a:pt x="157" y="296"/>
                    <a:pt x="157" y="286"/>
                    <a:pt x="156" y="276"/>
                  </a:cubicBezTo>
                  <a:cubicBezTo>
                    <a:pt x="155" y="260"/>
                    <a:pt x="155" y="247"/>
                    <a:pt x="178" y="250"/>
                  </a:cubicBezTo>
                  <a:close/>
                  <a:moveTo>
                    <a:pt x="106" y="65"/>
                  </a:moveTo>
                  <a:cubicBezTo>
                    <a:pt x="125" y="65"/>
                    <a:pt x="141" y="82"/>
                    <a:pt x="140" y="101"/>
                  </a:cubicBezTo>
                  <a:cubicBezTo>
                    <a:pt x="140" y="120"/>
                    <a:pt x="124" y="135"/>
                    <a:pt x="106" y="136"/>
                  </a:cubicBezTo>
                  <a:cubicBezTo>
                    <a:pt x="85" y="136"/>
                    <a:pt x="70" y="120"/>
                    <a:pt x="71" y="98"/>
                  </a:cubicBezTo>
                  <a:cubicBezTo>
                    <a:pt x="72" y="80"/>
                    <a:pt x="88" y="64"/>
                    <a:pt x="106" y="65"/>
                  </a:cubicBezTo>
                  <a:close/>
                  <a:moveTo>
                    <a:pt x="53" y="190"/>
                  </a:moveTo>
                  <a:cubicBezTo>
                    <a:pt x="53" y="200"/>
                    <a:pt x="53" y="210"/>
                    <a:pt x="53" y="220"/>
                  </a:cubicBezTo>
                  <a:cubicBezTo>
                    <a:pt x="53" y="227"/>
                    <a:pt x="53" y="233"/>
                    <a:pt x="44" y="232"/>
                  </a:cubicBezTo>
                  <a:cubicBezTo>
                    <a:pt x="35" y="232"/>
                    <a:pt x="36" y="225"/>
                    <a:pt x="36" y="220"/>
                  </a:cubicBezTo>
                  <a:cubicBezTo>
                    <a:pt x="35" y="219"/>
                    <a:pt x="36" y="218"/>
                    <a:pt x="35" y="218"/>
                  </a:cubicBezTo>
                  <a:cubicBezTo>
                    <a:pt x="33" y="156"/>
                    <a:pt x="35" y="153"/>
                    <a:pt x="97" y="153"/>
                  </a:cubicBezTo>
                  <a:cubicBezTo>
                    <a:pt x="114" y="153"/>
                    <a:pt x="130" y="153"/>
                    <a:pt x="147" y="154"/>
                  </a:cubicBezTo>
                  <a:cubicBezTo>
                    <a:pt x="164" y="154"/>
                    <a:pt x="174" y="163"/>
                    <a:pt x="175" y="181"/>
                  </a:cubicBezTo>
                  <a:cubicBezTo>
                    <a:pt x="175" y="194"/>
                    <a:pt x="175" y="208"/>
                    <a:pt x="175" y="221"/>
                  </a:cubicBezTo>
                  <a:cubicBezTo>
                    <a:pt x="175" y="228"/>
                    <a:pt x="173" y="232"/>
                    <a:pt x="165" y="232"/>
                  </a:cubicBezTo>
                  <a:cubicBezTo>
                    <a:pt x="157" y="232"/>
                    <a:pt x="157" y="227"/>
                    <a:pt x="157" y="221"/>
                  </a:cubicBezTo>
                  <a:cubicBezTo>
                    <a:pt x="157" y="211"/>
                    <a:pt x="157" y="201"/>
                    <a:pt x="157" y="191"/>
                  </a:cubicBezTo>
                  <a:cubicBezTo>
                    <a:pt x="157" y="186"/>
                    <a:pt x="157" y="180"/>
                    <a:pt x="149" y="180"/>
                  </a:cubicBezTo>
                  <a:cubicBezTo>
                    <a:pt x="140" y="179"/>
                    <a:pt x="140" y="185"/>
                    <a:pt x="140" y="192"/>
                  </a:cubicBezTo>
                  <a:cubicBezTo>
                    <a:pt x="140" y="229"/>
                    <a:pt x="139" y="266"/>
                    <a:pt x="141" y="304"/>
                  </a:cubicBezTo>
                  <a:cubicBezTo>
                    <a:pt x="142" y="323"/>
                    <a:pt x="135" y="333"/>
                    <a:pt x="114" y="338"/>
                  </a:cubicBezTo>
                  <a:cubicBezTo>
                    <a:pt x="114" y="314"/>
                    <a:pt x="114" y="290"/>
                    <a:pt x="114" y="266"/>
                  </a:cubicBezTo>
                  <a:cubicBezTo>
                    <a:pt x="114" y="260"/>
                    <a:pt x="117" y="251"/>
                    <a:pt x="104" y="251"/>
                  </a:cubicBezTo>
                  <a:cubicBezTo>
                    <a:pt x="93" y="252"/>
                    <a:pt x="97" y="260"/>
                    <a:pt x="97" y="266"/>
                  </a:cubicBezTo>
                  <a:cubicBezTo>
                    <a:pt x="96" y="288"/>
                    <a:pt x="95" y="310"/>
                    <a:pt x="97" y="332"/>
                  </a:cubicBezTo>
                  <a:cubicBezTo>
                    <a:pt x="98" y="351"/>
                    <a:pt x="91" y="365"/>
                    <a:pt x="70" y="376"/>
                  </a:cubicBezTo>
                  <a:cubicBezTo>
                    <a:pt x="70" y="329"/>
                    <a:pt x="70" y="284"/>
                    <a:pt x="70" y="240"/>
                  </a:cubicBezTo>
                  <a:cubicBezTo>
                    <a:pt x="70" y="223"/>
                    <a:pt x="70" y="207"/>
                    <a:pt x="70" y="190"/>
                  </a:cubicBezTo>
                  <a:cubicBezTo>
                    <a:pt x="70" y="184"/>
                    <a:pt x="69" y="180"/>
                    <a:pt x="62" y="180"/>
                  </a:cubicBezTo>
                  <a:cubicBezTo>
                    <a:pt x="54" y="180"/>
                    <a:pt x="53" y="184"/>
                    <a:pt x="53" y="190"/>
                  </a:cubicBezTo>
                  <a:close/>
                  <a:moveTo>
                    <a:pt x="93" y="550"/>
                  </a:moveTo>
                  <a:cubicBezTo>
                    <a:pt x="73" y="551"/>
                    <a:pt x="53" y="550"/>
                    <a:pt x="33" y="550"/>
                  </a:cubicBezTo>
                  <a:cubicBezTo>
                    <a:pt x="23" y="550"/>
                    <a:pt x="18" y="547"/>
                    <a:pt x="19" y="536"/>
                  </a:cubicBezTo>
                  <a:cubicBezTo>
                    <a:pt x="23" y="483"/>
                    <a:pt x="44" y="437"/>
                    <a:pt x="78" y="397"/>
                  </a:cubicBezTo>
                  <a:cubicBezTo>
                    <a:pt x="81" y="393"/>
                    <a:pt x="86" y="391"/>
                    <a:pt x="92" y="391"/>
                  </a:cubicBezTo>
                  <a:cubicBezTo>
                    <a:pt x="111" y="391"/>
                    <a:pt x="131" y="391"/>
                    <a:pt x="151" y="391"/>
                  </a:cubicBezTo>
                  <a:cubicBezTo>
                    <a:pt x="158" y="391"/>
                    <a:pt x="164" y="392"/>
                    <a:pt x="165" y="400"/>
                  </a:cubicBezTo>
                  <a:cubicBezTo>
                    <a:pt x="166" y="408"/>
                    <a:pt x="158" y="408"/>
                    <a:pt x="153" y="409"/>
                  </a:cubicBezTo>
                  <a:cubicBezTo>
                    <a:pt x="148" y="409"/>
                    <a:pt x="143" y="409"/>
                    <a:pt x="139" y="410"/>
                  </a:cubicBezTo>
                  <a:cubicBezTo>
                    <a:pt x="123" y="412"/>
                    <a:pt x="115" y="421"/>
                    <a:pt x="115" y="437"/>
                  </a:cubicBezTo>
                  <a:cubicBezTo>
                    <a:pt x="115" y="452"/>
                    <a:pt x="125" y="460"/>
                    <a:pt x="139" y="460"/>
                  </a:cubicBezTo>
                  <a:cubicBezTo>
                    <a:pt x="163" y="461"/>
                    <a:pt x="186" y="461"/>
                    <a:pt x="209" y="461"/>
                  </a:cubicBezTo>
                  <a:cubicBezTo>
                    <a:pt x="215" y="461"/>
                    <a:pt x="220" y="461"/>
                    <a:pt x="225" y="462"/>
                  </a:cubicBezTo>
                  <a:cubicBezTo>
                    <a:pt x="230" y="463"/>
                    <a:pt x="236" y="464"/>
                    <a:pt x="236" y="471"/>
                  </a:cubicBezTo>
                  <a:cubicBezTo>
                    <a:pt x="235" y="478"/>
                    <a:pt x="229" y="479"/>
                    <a:pt x="224" y="479"/>
                  </a:cubicBezTo>
                  <a:cubicBezTo>
                    <a:pt x="201" y="480"/>
                    <a:pt x="179" y="479"/>
                    <a:pt x="156" y="479"/>
                  </a:cubicBezTo>
                  <a:cubicBezTo>
                    <a:pt x="156" y="479"/>
                    <a:pt x="156" y="480"/>
                    <a:pt x="156" y="480"/>
                  </a:cubicBezTo>
                  <a:cubicBezTo>
                    <a:pt x="135" y="480"/>
                    <a:pt x="115" y="479"/>
                    <a:pt x="94" y="480"/>
                  </a:cubicBezTo>
                  <a:cubicBezTo>
                    <a:pt x="74" y="480"/>
                    <a:pt x="63" y="490"/>
                    <a:pt x="62" y="506"/>
                  </a:cubicBezTo>
                  <a:cubicBezTo>
                    <a:pt x="62" y="521"/>
                    <a:pt x="74" y="530"/>
                    <a:pt x="94" y="532"/>
                  </a:cubicBezTo>
                  <a:cubicBezTo>
                    <a:pt x="103" y="533"/>
                    <a:pt x="120" y="525"/>
                    <a:pt x="120" y="540"/>
                  </a:cubicBezTo>
                  <a:cubicBezTo>
                    <a:pt x="120" y="557"/>
                    <a:pt x="102" y="549"/>
                    <a:pt x="93" y="550"/>
                  </a:cubicBezTo>
                  <a:close/>
                  <a:moveTo>
                    <a:pt x="490" y="550"/>
                  </a:moveTo>
                  <a:cubicBezTo>
                    <a:pt x="377" y="550"/>
                    <a:pt x="265" y="550"/>
                    <a:pt x="152" y="551"/>
                  </a:cubicBezTo>
                  <a:cubicBezTo>
                    <a:pt x="145" y="551"/>
                    <a:pt x="140" y="550"/>
                    <a:pt x="139" y="541"/>
                  </a:cubicBezTo>
                  <a:cubicBezTo>
                    <a:pt x="137" y="521"/>
                    <a:pt x="124" y="515"/>
                    <a:pt x="105" y="515"/>
                  </a:cubicBezTo>
                  <a:cubicBezTo>
                    <a:pt x="97" y="515"/>
                    <a:pt x="81" y="521"/>
                    <a:pt x="81" y="506"/>
                  </a:cubicBezTo>
                  <a:cubicBezTo>
                    <a:pt x="81" y="491"/>
                    <a:pt x="96" y="497"/>
                    <a:pt x="105" y="497"/>
                  </a:cubicBezTo>
                  <a:cubicBezTo>
                    <a:pt x="144" y="496"/>
                    <a:pt x="182" y="497"/>
                    <a:pt x="221" y="497"/>
                  </a:cubicBezTo>
                  <a:cubicBezTo>
                    <a:pt x="235" y="497"/>
                    <a:pt x="246" y="493"/>
                    <a:pt x="252" y="479"/>
                  </a:cubicBezTo>
                  <a:cubicBezTo>
                    <a:pt x="258" y="462"/>
                    <a:pt x="245" y="445"/>
                    <a:pt x="224" y="444"/>
                  </a:cubicBezTo>
                  <a:cubicBezTo>
                    <a:pt x="200" y="443"/>
                    <a:pt x="176" y="444"/>
                    <a:pt x="152" y="444"/>
                  </a:cubicBezTo>
                  <a:cubicBezTo>
                    <a:pt x="145" y="444"/>
                    <a:pt x="134" y="448"/>
                    <a:pt x="133" y="436"/>
                  </a:cubicBezTo>
                  <a:cubicBezTo>
                    <a:pt x="132" y="423"/>
                    <a:pt x="144" y="427"/>
                    <a:pt x="151" y="427"/>
                  </a:cubicBezTo>
                  <a:cubicBezTo>
                    <a:pt x="173" y="425"/>
                    <a:pt x="186" y="414"/>
                    <a:pt x="183" y="397"/>
                  </a:cubicBezTo>
                  <a:cubicBezTo>
                    <a:pt x="181" y="381"/>
                    <a:pt x="170" y="375"/>
                    <a:pt x="155" y="374"/>
                  </a:cubicBezTo>
                  <a:cubicBezTo>
                    <a:pt x="140" y="373"/>
                    <a:pt x="125" y="374"/>
                    <a:pt x="105" y="374"/>
                  </a:cubicBezTo>
                  <a:cubicBezTo>
                    <a:pt x="156" y="318"/>
                    <a:pt x="275" y="295"/>
                    <a:pt x="335" y="330"/>
                  </a:cubicBezTo>
                  <a:cubicBezTo>
                    <a:pt x="324" y="330"/>
                    <a:pt x="313" y="329"/>
                    <a:pt x="302" y="330"/>
                  </a:cubicBezTo>
                  <a:cubicBezTo>
                    <a:pt x="275" y="330"/>
                    <a:pt x="263" y="339"/>
                    <a:pt x="263" y="357"/>
                  </a:cubicBezTo>
                  <a:cubicBezTo>
                    <a:pt x="264" y="374"/>
                    <a:pt x="276" y="382"/>
                    <a:pt x="301" y="383"/>
                  </a:cubicBezTo>
                  <a:cubicBezTo>
                    <a:pt x="309" y="383"/>
                    <a:pt x="317" y="382"/>
                    <a:pt x="325" y="383"/>
                  </a:cubicBezTo>
                  <a:cubicBezTo>
                    <a:pt x="332" y="383"/>
                    <a:pt x="340" y="382"/>
                    <a:pt x="340" y="392"/>
                  </a:cubicBezTo>
                  <a:cubicBezTo>
                    <a:pt x="339" y="402"/>
                    <a:pt x="331" y="399"/>
                    <a:pt x="324" y="400"/>
                  </a:cubicBezTo>
                  <a:cubicBezTo>
                    <a:pt x="320" y="400"/>
                    <a:pt x="316" y="400"/>
                    <a:pt x="312" y="401"/>
                  </a:cubicBezTo>
                  <a:cubicBezTo>
                    <a:pt x="298" y="405"/>
                    <a:pt x="288" y="413"/>
                    <a:pt x="290" y="429"/>
                  </a:cubicBezTo>
                  <a:cubicBezTo>
                    <a:pt x="292" y="444"/>
                    <a:pt x="301" y="452"/>
                    <a:pt x="317" y="452"/>
                  </a:cubicBezTo>
                  <a:cubicBezTo>
                    <a:pt x="342" y="453"/>
                    <a:pt x="366" y="453"/>
                    <a:pt x="391" y="453"/>
                  </a:cubicBezTo>
                  <a:cubicBezTo>
                    <a:pt x="399" y="453"/>
                    <a:pt x="409" y="451"/>
                    <a:pt x="409" y="463"/>
                  </a:cubicBezTo>
                  <a:cubicBezTo>
                    <a:pt x="409" y="473"/>
                    <a:pt x="399" y="471"/>
                    <a:pt x="392" y="471"/>
                  </a:cubicBezTo>
                  <a:cubicBezTo>
                    <a:pt x="369" y="473"/>
                    <a:pt x="359" y="481"/>
                    <a:pt x="360" y="498"/>
                  </a:cubicBezTo>
                  <a:cubicBezTo>
                    <a:pt x="360" y="515"/>
                    <a:pt x="371" y="523"/>
                    <a:pt x="393" y="523"/>
                  </a:cubicBezTo>
                  <a:cubicBezTo>
                    <a:pt x="425" y="523"/>
                    <a:pt x="457" y="524"/>
                    <a:pt x="489" y="523"/>
                  </a:cubicBezTo>
                  <a:cubicBezTo>
                    <a:pt x="502" y="523"/>
                    <a:pt x="505" y="527"/>
                    <a:pt x="506" y="539"/>
                  </a:cubicBezTo>
                  <a:cubicBezTo>
                    <a:pt x="507" y="552"/>
                    <a:pt x="497" y="550"/>
                    <a:pt x="490" y="550"/>
                  </a:cubicBezTo>
                  <a:close/>
                  <a:moveTo>
                    <a:pt x="290" y="480"/>
                  </a:moveTo>
                  <a:cubicBezTo>
                    <a:pt x="272" y="481"/>
                    <a:pt x="261" y="491"/>
                    <a:pt x="261" y="506"/>
                  </a:cubicBezTo>
                  <a:cubicBezTo>
                    <a:pt x="261" y="522"/>
                    <a:pt x="274" y="531"/>
                    <a:pt x="295" y="531"/>
                  </a:cubicBezTo>
                  <a:cubicBezTo>
                    <a:pt x="319" y="531"/>
                    <a:pt x="334" y="521"/>
                    <a:pt x="332" y="503"/>
                  </a:cubicBezTo>
                  <a:cubicBezTo>
                    <a:pt x="330" y="487"/>
                    <a:pt x="314" y="478"/>
                    <a:pt x="290" y="480"/>
                  </a:cubicBezTo>
                  <a:close/>
                  <a:moveTo>
                    <a:pt x="297" y="515"/>
                  </a:moveTo>
                  <a:cubicBezTo>
                    <a:pt x="290" y="515"/>
                    <a:pt x="279" y="516"/>
                    <a:pt x="280" y="505"/>
                  </a:cubicBezTo>
                  <a:cubicBezTo>
                    <a:pt x="280" y="495"/>
                    <a:pt x="289" y="496"/>
                    <a:pt x="296" y="496"/>
                  </a:cubicBezTo>
                  <a:cubicBezTo>
                    <a:pt x="304" y="496"/>
                    <a:pt x="314" y="496"/>
                    <a:pt x="314" y="506"/>
                  </a:cubicBezTo>
                  <a:cubicBezTo>
                    <a:pt x="314" y="515"/>
                    <a:pt x="305" y="515"/>
                    <a:pt x="297" y="515"/>
                  </a:cubicBez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grpSp>
      <p:sp>
        <p:nvSpPr>
          <p:cNvPr id="563" name="Google Shape;563;p8"/>
          <p:cNvSpPr txBox="1"/>
          <p:nvPr/>
        </p:nvSpPr>
        <p:spPr>
          <a:xfrm>
            <a:off x="6284292" y="4479218"/>
            <a:ext cx="2000363" cy="1244500"/>
          </a:xfrm>
          <a:prstGeom prst="rect">
            <a:avLst/>
          </a:prstGeom>
          <a:no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Clr>
                <a:srgbClr val="0A0A0A"/>
              </a:buClr>
              <a:buSzPts val="1800"/>
              <a:buFont typeface="Arial"/>
              <a:buNone/>
            </a:pPr>
            <a:r>
              <a:rPr lang="en-US" sz="1800" b="1" i="0" u="none" strike="noStrike" dirty="0">
                <a:solidFill>
                  <a:srgbClr val="0A0A0A"/>
                </a:solidFill>
                <a:latin typeface="Arial"/>
                <a:ea typeface="Arial"/>
                <a:cs typeface="Arial"/>
                <a:sym typeface="Arial"/>
              </a:rPr>
              <a:t>03. Create a Service to expose the data</a:t>
            </a:r>
            <a:endParaRPr sz="1050" b="1" i="0" dirty="0">
              <a:solidFill>
                <a:srgbClr val="0A0A0A"/>
              </a:solidFill>
              <a:latin typeface="Montserrat Light"/>
              <a:ea typeface="Montserrat Light"/>
              <a:cs typeface="Montserrat Light"/>
              <a:sym typeface="Montserrat Light"/>
            </a:endParaRPr>
          </a:p>
        </p:txBody>
      </p:sp>
      <p:sp>
        <p:nvSpPr>
          <p:cNvPr id="564" name="Google Shape;564;p8"/>
          <p:cNvSpPr/>
          <p:nvPr/>
        </p:nvSpPr>
        <p:spPr>
          <a:xfrm>
            <a:off x="8576132" y="4424016"/>
            <a:ext cx="2335078" cy="1531155"/>
          </a:xfrm>
          <a:prstGeom prst="roundRect">
            <a:avLst>
              <a:gd name="adj" fmla="val 4753"/>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Quattrocento Sans"/>
              <a:ea typeface="Quattrocento Sans"/>
              <a:cs typeface="Quattrocento Sans"/>
              <a:sym typeface="Quattrocento Sans"/>
            </a:endParaRPr>
          </a:p>
        </p:txBody>
      </p:sp>
      <p:cxnSp>
        <p:nvCxnSpPr>
          <p:cNvPr id="565" name="Google Shape;565;p8"/>
          <p:cNvCxnSpPr/>
          <p:nvPr/>
        </p:nvCxnSpPr>
        <p:spPr>
          <a:xfrm>
            <a:off x="9562697" y="4393110"/>
            <a:ext cx="425862" cy="0"/>
          </a:xfrm>
          <a:prstGeom prst="straightConnector1">
            <a:avLst/>
          </a:prstGeom>
          <a:noFill/>
          <a:ln w="95250" cap="rnd" cmpd="sng">
            <a:solidFill>
              <a:schemeClr val="accent4"/>
            </a:solidFill>
            <a:prstDash val="solid"/>
            <a:round/>
            <a:headEnd type="none" w="sm" len="sm"/>
            <a:tailEnd type="none" w="sm" len="sm"/>
          </a:ln>
        </p:spPr>
      </p:cxnSp>
      <p:grpSp>
        <p:nvGrpSpPr>
          <p:cNvPr id="566" name="Google Shape;566;p8"/>
          <p:cNvGrpSpPr/>
          <p:nvPr/>
        </p:nvGrpSpPr>
        <p:grpSpPr>
          <a:xfrm>
            <a:off x="8828275" y="1880827"/>
            <a:ext cx="1894704" cy="1895877"/>
            <a:chOff x="8827246" y="1889948"/>
            <a:chExt cx="1895198" cy="1896371"/>
          </a:xfrm>
        </p:grpSpPr>
        <p:sp>
          <p:nvSpPr>
            <p:cNvPr id="567" name="Google Shape;567;p8"/>
            <p:cNvSpPr/>
            <p:nvPr/>
          </p:nvSpPr>
          <p:spPr>
            <a:xfrm>
              <a:off x="9023341" y="2086044"/>
              <a:ext cx="1504181" cy="1504181"/>
            </a:xfrm>
            <a:prstGeom prst="ellipse">
              <a:avLst/>
            </a:prstGeom>
            <a:solidFill>
              <a:schemeClr val="accent4"/>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68" name="Google Shape;568;p8"/>
            <p:cNvSpPr/>
            <p:nvPr/>
          </p:nvSpPr>
          <p:spPr>
            <a:xfrm>
              <a:off x="8827246" y="1889948"/>
              <a:ext cx="1895198" cy="1896371"/>
            </a:xfrm>
            <a:custGeom>
              <a:avLst/>
              <a:gdLst/>
              <a:ahLst/>
              <a:cxnLst/>
              <a:rect l="l" t="t" r="r" b="b"/>
              <a:pathLst>
                <a:path w="562" h="561" extrusionOk="0">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8"/>
                  </a:moveTo>
                  <a:cubicBezTo>
                    <a:pt x="130" y="8"/>
                    <a:pt x="8" y="130"/>
                    <a:pt x="8" y="280"/>
                  </a:cubicBezTo>
                  <a:cubicBezTo>
                    <a:pt x="8" y="431"/>
                    <a:pt x="130" y="553"/>
                    <a:pt x="281" y="553"/>
                  </a:cubicBezTo>
                  <a:cubicBezTo>
                    <a:pt x="431" y="553"/>
                    <a:pt x="554" y="431"/>
                    <a:pt x="554" y="280"/>
                  </a:cubicBezTo>
                  <a:cubicBezTo>
                    <a:pt x="554" y="130"/>
                    <a:pt x="431" y="8"/>
                    <a:pt x="281" y="8"/>
                  </a:cubicBezTo>
                  <a:close/>
                </a:path>
              </a:pathLst>
            </a:custGeom>
            <a:solidFill>
              <a:srgbClr val="BFBFBF">
                <a:alpha val="60000"/>
              </a:srgbClr>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grpSp>
      <p:sp>
        <p:nvSpPr>
          <p:cNvPr id="569" name="Google Shape;569;p8"/>
          <p:cNvSpPr txBox="1"/>
          <p:nvPr/>
        </p:nvSpPr>
        <p:spPr>
          <a:xfrm>
            <a:off x="8675428" y="4541106"/>
            <a:ext cx="2200399" cy="1244500"/>
          </a:xfrm>
          <a:prstGeom prst="rect">
            <a:avLst/>
          </a:prstGeom>
          <a:noFill/>
          <a:ln>
            <a:noFill/>
          </a:ln>
        </p:spPr>
        <p:txBody>
          <a:bodyPr spcFirstLastPara="1" wrap="square" lIns="91400" tIns="45700" rIns="91400" bIns="45700" anchor="ctr" anchorCtr="0">
            <a:noAutofit/>
          </a:bodyPr>
          <a:lstStyle/>
          <a:p>
            <a:pPr marL="0" marR="0" lvl="0" indent="0" algn="ctr" rtl="0">
              <a:lnSpc>
                <a:spcPct val="80000"/>
              </a:lnSpc>
              <a:spcBef>
                <a:spcPts val="0"/>
              </a:spcBef>
              <a:spcAft>
                <a:spcPts val="0"/>
              </a:spcAft>
              <a:buClr>
                <a:srgbClr val="0A0A0A"/>
              </a:buClr>
              <a:buSzPts val="1800"/>
              <a:buFont typeface="Arial"/>
              <a:buNone/>
            </a:pPr>
            <a:r>
              <a:rPr lang="en-US" sz="1800" b="1" i="0" u="none" strike="noStrike" dirty="0">
                <a:solidFill>
                  <a:srgbClr val="0A0A0A"/>
                </a:solidFill>
                <a:latin typeface="Arial"/>
                <a:ea typeface="Arial"/>
                <a:cs typeface="Arial"/>
                <a:sym typeface="Arial"/>
              </a:rPr>
              <a:t>04. Annotate entity to display Fiori App</a:t>
            </a:r>
            <a:endParaRPr sz="1200" b="1" i="0" dirty="0">
              <a:solidFill>
                <a:srgbClr val="0A0A0A"/>
              </a:solidFill>
              <a:latin typeface="Arial"/>
              <a:ea typeface="Arial"/>
              <a:cs typeface="Arial"/>
              <a:sym typeface="Arial"/>
            </a:endParaRPr>
          </a:p>
        </p:txBody>
      </p:sp>
      <p:sp>
        <p:nvSpPr>
          <p:cNvPr id="570" name="Google Shape;570;p8"/>
          <p:cNvSpPr/>
          <p:nvPr/>
        </p:nvSpPr>
        <p:spPr>
          <a:xfrm>
            <a:off x="9277283" y="2419613"/>
            <a:ext cx="947553" cy="818305"/>
          </a:xfrm>
          <a:custGeom>
            <a:avLst/>
            <a:gdLst/>
            <a:ahLst/>
            <a:cxnLst/>
            <a:rect l="l" t="t" r="r" b="b"/>
            <a:pathLst>
              <a:path w="1384" h="1195" extrusionOk="0">
                <a:moveTo>
                  <a:pt x="1299" y="1046"/>
                </a:moveTo>
                <a:cubicBezTo>
                  <a:pt x="1295" y="1042"/>
                  <a:pt x="1292" y="1038"/>
                  <a:pt x="1288" y="1034"/>
                </a:cubicBezTo>
                <a:cubicBezTo>
                  <a:pt x="1213" y="959"/>
                  <a:pt x="1139" y="884"/>
                  <a:pt x="1063" y="810"/>
                </a:cubicBezTo>
                <a:cubicBezTo>
                  <a:pt x="1049" y="797"/>
                  <a:pt x="1048" y="788"/>
                  <a:pt x="1059" y="772"/>
                </a:cubicBezTo>
                <a:cubicBezTo>
                  <a:pt x="1130" y="667"/>
                  <a:pt x="1156" y="551"/>
                  <a:pt x="1137" y="427"/>
                </a:cubicBezTo>
                <a:cubicBezTo>
                  <a:pt x="1120" y="313"/>
                  <a:pt x="1068" y="215"/>
                  <a:pt x="983" y="137"/>
                </a:cubicBezTo>
                <a:cubicBezTo>
                  <a:pt x="903" y="65"/>
                  <a:pt x="809" y="21"/>
                  <a:pt x="702" y="12"/>
                </a:cubicBezTo>
                <a:cubicBezTo>
                  <a:pt x="569" y="0"/>
                  <a:pt x="446" y="33"/>
                  <a:pt x="342" y="120"/>
                </a:cubicBezTo>
                <a:cubicBezTo>
                  <a:pt x="237" y="207"/>
                  <a:pt x="176" y="319"/>
                  <a:pt x="164" y="454"/>
                </a:cubicBezTo>
                <a:cubicBezTo>
                  <a:pt x="151" y="589"/>
                  <a:pt x="188" y="710"/>
                  <a:pt x="275" y="814"/>
                </a:cubicBezTo>
                <a:cubicBezTo>
                  <a:pt x="367" y="924"/>
                  <a:pt x="486" y="983"/>
                  <a:pt x="628" y="990"/>
                </a:cubicBezTo>
                <a:cubicBezTo>
                  <a:pt x="748" y="997"/>
                  <a:pt x="857" y="962"/>
                  <a:pt x="952" y="888"/>
                </a:cubicBezTo>
                <a:cubicBezTo>
                  <a:pt x="963" y="879"/>
                  <a:pt x="970" y="880"/>
                  <a:pt x="980" y="890"/>
                </a:cubicBezTo>
                <a:cubicBezTo>
                  <a:pt x="1016" y="927"/>
                  <a:pt x="1051" y="965"/>
                  <a:pt x="1090" y="1000"/>
                </a:cubicBezTo>
                <a:cubicBezTo>
                  <a:pt x="1091" y="1001"/>
                  <a:pt x="1092" y="1002"/>
                  <a:pt x="1093" y="1003"/>
                </a:cubicBezTo>
                <a:cubicBezTo>
                  <a:pt x="1103" y="1016"/>
                  <a:pt x="1114" y="1026"/>
                  <a:pt x="1126" y="1036"/>
                </a:cubicBezTo>
                <a:cubicBezTo>
                  <a:pt x="1124" y="1031"/>
                  <a:pt x="1123" y="1026"/>
                  <a:pt x="1122" y="1021"/>
                </a:cubicBezTo>
                <a:cubicBezTo>
                  <a:pt x="1123" y="1026"/>
                  <a:pt x="1124" y="1031"/>
                  <a:pt x="1126" y="1036"/>
                </a:cubicBezTo>
                <a:cubicBezTo>
                  <a:pt x="1171" y="1082"/>
                  <a:pt x="1216" y="1128"/>
                  <a:pt x="1263" y="1173"/>
                </a:cubicBezTo>
                <a:cubicBezTo>
                  <a:pt x="1286" y="1195"/>
                  <a:pt x="1322" y="1193"/>
                  <a:pt x="1344" y="1171"/>
                </a:cubicBezTo>
                <a:cubicBezTo>
                  <a:pt x="1365" y="1149"/>
                  <a:pt x="1365" y="1114"/>
                  <a:pt x="1344" y="1091"/>
                </a:cubicBezTo>
                <a:cubicBezTo>
                  <a:pt x="1330" y="1075"/>
                  <a:pt x="1314" y="1061"/>
                  <a:pt x="1299" y="1046"/>
                </a:cubicBezTo>
                <a:close/>
                <a:moveTo>
                  <a:pt x="652" y="952"/>
                </a:moveTo>
                <a:cubicBezTo>
                  <a:pt x="411" y="954"/>
                  <a:pt x="200" y="758"/>
                  <a:pt x="200" y="501"/>
                </a:cubicBezTo>
                <a:cubicBezTo>
                  <a:pt x="201" y="244"/>
                  <a:pt x="406" y="48"/>
                  <a:pt x="653" y="49"/>
                </a:cubicBezTo>
                <a:cubicBezTo>
                  <a:pt x="904" y="49"/>
                  <a:pt x="1105" y="249"/>
                  <a:pt x="1105" y="502"/>
                </a:cubicBezTo>
                <a:cubicBezTo>
                  <a:pt x="1104" y="756"/>
                  <a:pt x="898" y="954"/>
                  <a:pt x="652" y="952"/>
                </a:cubicBezTo>
                <a:close/>
                <a:moveTo>
                  <a:pt x="1315" y="1142"/>
                </a:moveTo>
                <a:cubicBezTo>
                  <a:pt x="1304" y="1154"/>
                  <a:pt x="1292" y="1149"/>
                  <a:pt x="1282" y="1139"/>
                </a:cubicBezTo>
                <a:cubicBezTo>
                  <a:pt x="1253" y="1110"/>
                  <a:pt x="1224" y="1080"/>
                  <a:pt x="1194" y="1051"/>
                </a:cubicBezTo>
                <a:cubicBezTo>
                  <a:pt x="1182" y="1039"/>
                  <a:pt x="1170" y="1027"/>
                  <a:pt x="1158" y="1015"/>
                </a:cubicBezTo>
                <a:cubicBezTo>
                  <a:pt x="1140" y="997"/>
                  <a:pt x="1122" y="980"/>
                  <a:pt x="1104" y="962"/>
                </a:cubicBezTo>
                <a:cubicBezTo>
                  <a:pt x="1096" y="955"/>
                  <a:pt x="1089" y="948"/>
                  <a:pt x="1082" y="940"/>
                </a:cubicBezTo>
                <a:cubicBezTo>
                  <a:pt x="1067" y="925"/>
                  <a:pt x="1053" y="911"/>
                  <a:pt x="1038" y="896"/>
                </a:cubicBezTo>
                <a:cubicBezTo>
                  <a:pt x="1030" y="888"/>
                  <a:pt x="1023" y="880"/>
                  <a:pt x="1015" y="873"/>
                </a:cubicBezTo>
                <a:cubicBezTo>
                  <a:pt x="1009" y="867"/>
                  <a:pt x="1004" y="859"/>
                  <a:pt x="1002" y="850"/>
                </a:cubicBezTo>
                <a:cubicBezTo>
                  <a:pt x="1001" y="841"/>
                  <a:pt x="1006" y="831"/>
                  <a:pt x="1016" y="828"/>
                </a:cubicBezTo>
                <a:cubicBezTo>
                  <a:pt x="1029" y="825"/>
                  <a:pt x="1040" y="837"/>
                  <a:pt x="1048" y="845"/>
                </a:cubicBezTo>
                <a:cubicBezTo>
                  <a:pt x="1060" y="856"/>
                  <a:pt x="1070" y="869"/>
                  <a:pt x="1081" y="881"/>
                </a:cubicBezTo>
                <a:cubicBezTo>
                  <a:pt x="1118" y="921"/>
                  <a:pt x="1158" y="959"/>
                  <a:pt x="1197" y="998"/>
                </a:cubicBezTo>
                <a:cubicBezTo>
                  <a:pt x="1197" y="998"/>
                  <a:pt x="1197" y="998"/>
                  <a:pt x="1198" y="998"/>
                </a:cubicBezTo>
                <a:cubicBezTo>
                  <a:pt x="1202" y="1002"/>
                  <a:pt x="1206" y="1006"/>
                  <a:pt x="1210" y="1010"/>
                </a:cubicBezTo>
                <a:cubicBezTo>
                  <a:pt x="1219" y="1020"/>
                  <a:pt x="1229" y="1030"/>
                  <a:pt x="1238" y="1039"/>
                </a:cubicBezTo>
                <a:cubicBezTo>
                  <a:pt x="1247" y="1049"/>
                  <a:pt x="1258" y="1057"/>
                  <a:pt x="1267" y="1066"/>
                </a:cubicBezTo>
                <a:cubicBezTo>
                  <a:pt x="1281" y="1081"/>
                  <a:pt x="1295" y="1096"/>
                  <a:pt x="1310" y="1111"/>
                </a:cubicBezTo>
                <a:cubicBezTo>
                  <a:pt x="1319" y="1120"/>
                  <a:pt x="1325" y="1131"/>
                  <a:pt x="1315" y="1142"/>
                </a:cubicBezTo>
                <a:close/>
                <a:moveTo>
                  <a:pt x="651" y="88"/>
                </a:moveTo>
                <a:cubicBezTo>
                  <a:pt x="420" y="88"/>
                  <a:pt x="238" y="272"/>
                  <a:pt x="240" y="501"/>
                </a:cubicBezTo>
                <a:cubicBezTo>
                  <a:pt x="241" y="729"/>
                  <a:pt x="421" y="907"/>
                  <a:pt x="652" y="910"/>
                </a:cubicBezTo>
                <a:cubicBezTo>
                  <a:pt x="881" y="906"/>
                  <a:pt x="1061" y="729"/>
                  <a:pt x="1061" y="499"/>
                </a:cubicBezTo>
                <a:cubicBezTo>
                  <a:pt x="1061" y="266"/>
                  <a:pt x="877" y="88"/>
                  <a:pt x="651" y="88"/>
                </a:cubicBezTo>
                <a:close/>
                <a:moveTo>
                  <a:pt x="650" y="872"/>
                </a:moveTo>
                <a:cubicBezTo>
                  <a:pt x="445" y="872"/>
                  <a:pt x="278" y="701"/>
                  <a:pt x="277" y="501"/>
                </a:cubicBezTo>
                <a:cubicBezTo>
                  <a:pt x="276" y="296"/>
                  <a:pt x="446" y="126"/>
                  <a:pt x="650" y="126"/>
                </a:cubicBezTo>
                <a:cubicBezTo>
                  <a:pt x="853" y="125"/>
                  <a:pt x="1026" y="294"/>
                  <a:pt x="1023" y="500"/>
                </a:cubicBezTo>
                <a:cubicBezTo>
                  <a:pt x="1024" y="705"/>
                  <a:pt x="857" y="871"/>
                  <a:pt x="650" y="872"/>
                </a:cubicBezTo>
                <a:close/>
                <a:moveTo>
                  <a:pt x="1376" y="47"/>
                </a:moveTo>
                <a:cubicBezTo>
                  <a:pt x="1215" y="47"/>
                  <a:pt x="1215" y="47"/>
                  <a:pt x="1215" y="47"/>
                </a:cubicBezTo>
                <a:cubicBezTo>
                  <a:pt x="1210" y="47"/>
                  <a:pt x="1207" y="50"/>
                  <a:pt x="1207" y="55"/>
                </a:cubicBezTo>
                <a:cubicBezTo>
                  <a:pt x="1207" y="80"/>
                  <a:pt x="1207" y="80"/>
                  <a:pt x="1207" y="80"/>
                </a:cubicBezTo>
                <a:cubicBezTo>
                  <a:pt x="1207" y="85"/>
                  <a:pt x="1210" y="88"/>
                  <a:pt x="1215" y="88"/>
                </a:cubicBezTo>
                <a:cubicBezTo>
                  <a:pt x="1376" y="88"/>
                  <a:pt x="1376" y="88"/>
                  <a:pt x="1376" y="88"/>
                </a:cubicBezTo>
                <a:cubicBezTo>
                  <a:pt x="1380" y="88"/>
                  <a:pt x="1384" y="85"/>
                  <a:pt x="1384" y="80"/>
                </a:cubicBezTo>
                <a:cubicBezTo>
                  <a:pt x="1384" y="55"/>
                  <a:pt x="1384" y="55"/>
                  <a:pt x="1384" y="55"/>
                </a:cubicBezTo>
                <a:cubicBezTo>
                  <a:pt x="1384" y="50"/>
                  <a:pt x="1380" y="47"/>
                  <a:pt x="1376" y="47"/>
                </a:cubicBezTo>
                <a:close/>
                <a:moveTo>
                  <a:pt x="1119" y="88"/>
                </a:moveTo>
                <a:cubicBezTo>
                  <a:pt x="1167" y="88"/>
                  <a:pt x="1167" y="88"/>
                  <a:pt x="1167" y="88"/>
                </a:cubicBezTo>
                <a:cubicBezTo>
                  <a:pt x="1167" y="47"/>
                  <a:pt x="1167" y="47"/>
                  <a:pt x="1167" y="47"/>
                </a:cubicBezTo>
                <a:cubicBezTo>
                  <a:pt x="1095" y="47"/>
                  <a:pt x="1095" y="47"/>
                  <a:pt x="1095" y="47"/>
                </a:cubicBezTo>
                <a:cubicBezTo>
                  <a:pt x="1034" y="110"/>
                  <a:pt x="1034" y="110"/>
                  <a:pt x="1034" y="110"/>
                </a:cubicBezTo>
                <a:cubicBezTo>
                  <a:pt x="1069" y="139"/>
                  <a:pt x="1069" y="139"/>
                  <a:pt x="1069" y="139"/>
                </a:cubicBezTo>
                <a:lnTo>
                  <a:pt x="1119" y="88"/>
                </a:lnTo>
                <a:close/>
                <a:moveTo>
                  <a:pt x="1376" y="125"/>
                </a:moveTo>
                <a:cubicBezTo>
                  <a:pt x="1291" y="125"/>
                  <a:pt x="1291" y="125"/>
                  <a:pt x="1291" y="125"/>
                </a:cubicBezTo>
                <a:cubicBezTo>
                  <a:pt x="1286" y="125"/>
                  <a:pt x="1283" y="129"/>
                  <a:pt x="1283" y="133"/>
                </a:cubicBezTo>
                <a:cubicBezTo>
                  <a:pt x="1283" y="159"/>
                  <a:pt x="1283" y="159"/>
                  <a:pt x="1283" y="159"/>
                </a:cubicBezTo>
                <a:cubicBezTo>
                  <a:pt x="1283" y="163"/>
                  <a:pt x="1286" y="167"/>
                  <a:pt x="1291" y="167"/>
                </a:cubicBezTo>
                <a:cubicBezTo>
                  <a:pt x="1376" y="167"/>
                  <a:pt x="1376" y="167"/>
                  <a:pt x="1376" y="167"/>
                </a:cubicBezTo>
                <a:cubicBezTo>
                  <a:pt x="1380" y="167"/>
                  <a:pt x="1384" y="163"/>
                  <a:pt x="1384" y="159"/>
                </a:cubicBezTo>
                <a:cubicBezTo>
                  <a:pt x="1384" y="133"/>
                  <a:pt x="1384" y="133"/>
                  <a:pt x="1384" y="133"/>
                </a:cubicBezTo>
                <a:cubicBezTo>
                  <a:pt x="1384" y="129"/>
                  <a:pt x="1380" y="125"/>
                  <a:pt x="1376" y="125"/>
                </a:cubicBezTo>
                <a:close/>
                <a:moveTo>
                  <a:pt x="1215" y="167"/>
                </a:moveTo>
                <a:cubicBezTo>
                  <a:pt x="1252" y="167"/>
                  <a:pt x="1252" y="167"/>
                  <a:pt x="1252" y="167"/>
                </a:cubicBezTo>
                <a:cubicBezTo>
                  <a:pt x="1256" y="167"/>
                  <a:pt x="1260" y="163"/>
                  <a:pt x="1260" y="159"/>
                </a:cubicBezTo>
                <a:cubicBezTo>
                  <a:pt x="1260" y="133"/>
                  <a:pt x="1260" y="133"/>
                  <a:pt x="1260" y="133"/>
                </a:cubicBezTo>
                <a:cubicBezTo>
                  <a:pt x="1260" y="129"/>
                  <a:pt x="1256" y="125"/>
                  <a:pt x="1252" y="125"/>
                </a:cubicBezTo>
                <a:cubicBezTo>
                  <a:pt x="1215" y="125"/>
                  <a:pt x="1215" y="125"/>
                  <a:pt x="1215" y="125"/>
                </a:cubicBezTo>
                <a:cubicBezTo>
                  <a:pt x="1210" y="125"/>
                  <a:pt x="1207" y="129"/>
                  <a:pt x="1207" y="133"/>
                </a:cubicBezTo>
                <a:cubicBezTo>
                  <a:pt x="1207" y="159"/>
                  <a:pt x="1207" y="159"/>
                  <a:pt x="1207" y="159"/>
                </a:cubicBezTo>
                <a:cubicBezTo>
                  <a:pt x="1207" y="163"/>
                  <a:pt x="1210" y="167"/>
                  <a:pt x="1215" y="167"/>
                </a:cubicBezTo>
                <a:close/>
                <a:moveTo>
                  <a:pt x="1376" y="205"/>
                </a:moveTo>
                <a:cubicBezTo>
                  <a:pt x="1215" y="205"/>
                  <a:pt x="1215" y="205"/>
                  <a:pt x="1215" y="205"/>
                </a:cubicBezTo>
                <a:cubicBezTo>
                  <a:pt x="1210" y="205"/>
                  <a:pt x="1207" y="208"/>
                  <a:pt x="1207" y="213"/>
                </a:cubicBezTo>
                <a:cubicBezTo>
                  <a:pt x="1207" y="238"/>
                  <a:pt x="1207" y="238"/>
                  <a:pt x="1207" y="238"/>
                </a:cubicBezTo>
                <a:cubicBezTo>
                  <a:pt x="1207" y="243"/>
                  <a:pt x="1210" y="246"/>
                  <a:pt x="1215" y="246"/>
                </a:cubicBezTo>
                <a:cubicBezTo>
                  <a:pt x="1376" y="246"/>
                  <a:pt x="1376" y="246"/>
                  <a:pt x="1376" y="246"/>
                </a:cubicBezTo>
                <a:cubicBezTo>
                  <a:pt x="1380" y="246"/>
                  <a:pt x="1384" y="243"/>
                  <a:pt x="1384" y="238"/>
                </a:cubicBezTo>
                <a:cubicBezTo>
                  <a:pt x="1384" y="213"/>
                  <a:pt x="1384" y="213"/>
                  <a:pt x="1384" y="213"/>
                </a:cubicBezTo>
                <a:cubicBezTo>
                  <a:pt x="1384" y="208"/>
                  <a:pt x="1380" y="205"/>
                  <a:pt x="1376" y="205"/>
                </a:cubicBezTo>
                <a:close/>
                <a:moveTo>
                  <a:pt x="169" y="920"/>
                </a:moveTo>
                <a:cubicBezTo>
                  <a:pt x="132" y="920"/>
                  <a:pt x="132" y="920"/>
                  <a:pt x="132" y="920"/>
                </a:cubicBezTo>
                <a:cubicBezTo>
                  <a:pt x="128" y="920"/>
                  <a:pt x="124" y="924"/>
                  <a:pt x="124" y="928"/>
                </a:cubicBezTo>
                <a:cubicBezTo>
                  <a:pt x="124" y="954"/>
                  <a:pt x="124" y="954"/>
                  <a:pt x="124" y="954"/>
                </a:cubicBezTo>
                <a:cubicBezTo>
                  <a:pt x="124" y="958"/>
                  <a:pt x="128" y="962"/>
                  <a:pt x="132" y="962"/>
                </a:cubicBezTo>
                <a:cubicBezTo>
                  <a:pt x="169" y="962"/>
                  <a:pt x="169" y="962"/>
                  <a:pt x="169" y="962"/>
                </a:cubicBezTo>
                <a:cubicBezTo>
                  <a:pt x="173" y="962"/>
                  <a:pt x="177" y="958"/>
                  <a:pt x="177" y="954"/>
                </a:cubicBezTo>
                <a:cubicBezTo>
                  <a:pt x="177" y="928"/>
                  <a:pt x="177" y="928"/>
                  <a:pt x="177" y="928"/>
                </a:cubicBezTo>
                <a:cubicBezTo>
                  <a:pt x="177" y="924"/>
                  <a:pt x="173" y="920"/>
                  <a:pt x="169" y="920"/>
                </a:cubicBezTo>
                <a:close/>
                <a:moveTo>
                  <a:pt x="8" y="962"/>
                </a:moveTo>
                <a:cubicBezTo>
                  <a:pt x="93" y="962"/>
                  <a:pt x="93" y="962"/>
                  <a:pt x="93" y="962"/>
                </a:cubicBezTo>
                <a:cubicBezTo>
                  <a:pt x="97" y="962"/>
                  <a:pt x="101" y="958"/>
                  <a:pt x="101" y="954"/>
                </a:cubicBezTo>
                <a:cubicBezTo>
                  <a:pt x="101" y="928"/>
                  <a:pt x="101" y="928"/>
                  <a:pt x="101" y="928"/>
                </a:cubicBezTo>
                <a:cubicBezTo>
                  <a:pt x="101" y="924"/>
                  <a:pt x="97" y="920"/>
                  <a:pt x="93" y="920"/>
                </a:cubicBezTo>
                <a:cubicBezTo>
                  <a:pt x="8" y="920"/>
                  <a:pt x="8" y="920"/>
                  <a:pt x="8" y="920"/>
                </a:cubicBezTo>
                <a:cubicBezTo>
                  <a:pt x="4" y="920"/>
                  <a:pt x="0" y="924"/>
                  <a:pt x="0" y="928"/>
                </a:cubicBezTo>
                <a:cubicBezTo>
                  <a:pt x="0" y="954"/>
                  <a:pt x="0" y="954"/>
                  <a:pt x="0" y="954"/>
                </a:cubicBezTo>
                <a:cubicBezTo>
                  <a:pt x="0" y="958"/>
                  <a:pt x="4" y="962"/>
                  <a:pt x="8" y="962"/>
                </a:cubicBezTo>
                <a:close/>
                <a:moveTo>
                  <a:pt x="169" y="841"/>
                </a:moveTo>
                <a:cubicBezTo>
                  <a:pt x="8" y="841"/>
                  <a:pt x="8" y="841"/>
                  <a:pt x="8" y="841"/>
                </a:cubicBezTo>
                <a:cubicBezTo>
                  <a:pt x="4" y="841"/>
                  <a:pt x="0" y="844"/>
                  <a:pt x="0" y="849"/>
                </a:cubicBezTo>
                <a:cubicBezTo>
                  <a:pt x="0" y="875"/>
                  <a:pt x="0" y="875"/>
                  <a:pt x="0" y="875"/>
                </a:cubicBezTo>
                <a:cubicBezTo>
                  <a:pt x="0" y="879"/>
                  <a:pt x="4" y="883"/>
                  <a:pt x="8" y="883"/>
                </a:cubicBezTo>
                <a:cubicBezTo>
                  <a:pt x="169" y="883"/>
                  <a:pt x="169" y="883"/>
                  <a:pt x="169" y="883"/>
                </a:cubicBezTo>
                <a:cubicBezTo>
                  <a:pt x="173" y="883"/>
                  <a:pt x="177" y="879"/>
                  <a:pt x="177" y="875"/>
                </a:cubicBezTo>
                <a:cubicBezTo>
                  <a:pt x="177" y="849"/>
                  <a:pt x="177" y="849"/>
                  <a:pt x="177" y="849"/>
                </a:cubicBezTo>
                <a:cubicBezTo>
                  <a:pt x="177" y="844"/>
                  <a:pt x="173" y="841"/>
                  <a:pt x="169" y="841"/>
                </a:cubicBezTo>
                <a:close/>
                <a:moveTo>
                  <a:pt x="169" y="999"/>
                </a:moveTo>
                <a:cubicBezTo>
                  <a:pt x="8" y="999"/>
                  <a:pt x="8" y="999"/>
                  <a:pt x="8" y="999"/>
                </a:cubicBezTo>
                <a:cubicBezTo>
                  <a:pt x="4" y="999"/>
                  <a:pt x="0" y="1002"/>
                  <a:pt x="0" y="1007"/>
                </a:cubicBezTo>
                <a:cubicBezTo>
                  <a:pt x="0" y="1033"/>
                  <a:pt x="0" y="1033"/>
                  <a:pt x="0" y="1033"/>
                </a:cubicBezTo>
                <a:cubicBezTo>
                  <a:pt x="0" y="1037"/>
                  <a:pt x="4" y="1041"/>
                  <a:pt x="8" y="1041"/>
                </a:cubicBezTo>
                <a:cubicBezTo>
                  <a:pt x="169" y="1041"/>
                  <a:pt x="169" y="1041"/>
                  <a:pt x="169" y="1041"/>
                </a:cubicBezTo>
                <a:cubicBezTo>
                  <a:pt x="173" y="1041"/>
                  <a:pt x="177" y="1037"/>
                  <a:pt x="177" y="1033"/>
                </a:cubicBezTo>
                <a:cubicBezTo>
                  <a:pt x="177" y="1007"/>
                  <a:pt x="177" y="1007"/>
                  <a:pt x="177" y="1007"/>
                </a:cubicBezTo>
                <a:cubicBezTo>
                  <a:pt x="177" y="1002"/>
                  <a:pt x="173" y="999"/>
                  <a:pt x="169" y="999"/>
                </a:cubicBezTo>
                <a:close/>
                <a:moveTo>
                  <a:pt x="265" y="999"/>
                </a:moveTo>
                <a:cubicBezTo>
                  <a:pt x="217" y="999"/>
                  <a:pt x="217" y="999"/>
                  <a:pt x="217" y="999"/>
                </a:cubicBezTo>
                <a:cubicBezTo>
                  <a:pt x="217" y="1041"/>
                  <a:pt x="217" y="1041"/>
                  <a:pt x="217" y="1041"/>
                </a:cubicBezTo>
                <a:cubicBezTo>
                  <a:pt x="288" y="1041"/>
                  <a:pt x="288" y="1041"/>
                  <a:pt x="288" y="1041"/>
                </a:cubicBezTo>
                <a:cubicBezTo>
                  <a:pt x="350" y="977"/>
                  <a:pt x="350" y="977"/>
                  <a:pt x="350" y="977"/>
                </a:cubicBezTo>
                <a:cubicBezTo>
                  <a:pt x="315" y="948"/>
                  <a:pt x="315" y="948"/>
                  <a:pt x="315" y="948"/>
                </a:cubicBezTo>
                <a:lnTo>
                  <a:pt x="265" y="999"/>
                </a:lnTo>
                <a:close/>
                <a:moveTo>
                  <a:pt x="471" y="644"/>
                </a:moveTo>
                <a:cubicBezTo>
                  <a:pt x="522" y="644"/>
                  <a:pt x="522" y="644"/>
                  <a:pt x="522" y="644"/>
                </a:cubicBezTo>
                <a:cubicBezTo>
                  <a:pt x="541" y="644"/>
                  <a:pt x="557" y="628"/>
                  <a:pt x="557" y="608"/>
                </a:cubicBezTo>
                <a:cubicBezTo>
                  <a:pt x="557" y="454"/>
                  <a:pt x="557" y="454"/>
                  <a:pt x="557" y="454"/>
                </a:cubicBezTo>
                <a:cubicBezTo>
                  <a:pt x="557" y="430"/>
                  <a:pt x="537" y="410"/>
                  <a:pt x="513" y="410"/>
                </a:cubicBezTo>
                <a:cubicBezTo>
                  <a:pt x="480" y="410"/>
                  <a:pt x="480" y="410"/>
                  <a:pt x="480" y="410"/>
                </a:cubicBezTo>
                <a:cubicBezTo>
                  <a:pt x="456" y="410"/>
                  <a:pt x="436" y="430"/>
                  <a:pt x="436" y="454"/>
                </a:cubicBezTo>
                <a:cubicBezTo>
                  <a:pt x="436" y="608"/>
                  <a:pt x="436" y="608"/>
                  <a:pt x="436" y="608"/>
                </a:cubicBezTo>
                <a:cubicBezTo>
                  <a:pt x="436" y="628"/>
                  <a:pt x="452" y="644"/>
                  <a:pt x="471" y="644"/>
                </a:cubicBezTo>
                <a:close/>
                <a:moveTo>
                  <a:pt x="472" y="454"/>
                </a:moveTo>
                <a:cubicBezTo>
                  <a:pt x="472" y="450"/>
                  <a:pt x="476" y="446"/>
                  <a:pt x="480" y="446"/>
                </a:cubicBezTo>
                <a:cubicBezTo>
                  <a:pt x="513" y="446"/>
                  <a:pt x="513" y="446"/>
                  <a:pt x="513" y="446"/>
                </a:cubicBezTo>
                <a:cubicBezTo>
                  <a:pt x="517" y="446"/>
                  <a:pt x="521" y="450"/>
                  <a:pt x="521" y="454"/>
                </a:cubicBezTo>
                <a:cubicBezTo>
                  <a:pt x="521" y="608"/>
                  <a:pt x="521" y="608"/>
                  <a:pt x="521" y="608"/>
                </a:cubicBezTo>
                <a:cubicBezTo>
                  <a:pt x="472" y="608"/>
                  <a:pt x="472" y="608"/>
                  <a:pt x="472" y="608"/>
                </a:cubicBezTo>
                <a:lnTo>
                  <a:pt x="472" y="454"/>
                </a:lnTo>
                <a:close/>
                <a:moveTo>
                  <a:pt x="625" y="644"/>
                </a:moveTo>
                <a:cubicBezTo>
                  <a:pt x="676" y="644"/>
                  <a:pt x="676" y="644"/>
                  <a:pt x="676" y="644"/>
                </a:cubicBezTo>
                <a:cubicBezTo>
                  <a:pt x="695" y="644"/>
                  <a:pt x="711" y="628"/>
                  <a:pt x="711" y="608"/>
                </a:cubicBezTo>
                <a:cubicBezTo>
                  <a:pt x="711" y="404"/>
                  <a:pt x="711" y="404"/>
                  <a:pt x="711" y="404"/>
                </a:cubicBezTo>
                <a:cubicBezTo>
                  <a:pt x="711" y="380"/>
                  <a:pt x="691" y="360"/>
                  <a:pt x="667" y="360"/>
                </a:cubicBezTo>
                <a:cubicBezTo>
                  <a:pt x="634" y="360"/>
                  <a:pt x="634" y="360"/>
                  <a:pt x="634" y="360"/>
                </a:cubicBezTo>
                <a:cubicBezTo>
                  <a:pt x="610" y="360"/>
                  <a:pt x="590" y="380"/>
                  <a:pt x="590" y="404"/>
                </a:cubicBezTo>
                <a:cubicBezTo>
                  <a:pt x="590" y="608"/>
                  <a:pt x="590" y="608"/>
                  <a:pt x="590" y="608"/>
                </a:cubicBezTo>
                <a:cubicBezTo>
                  <a:pt x="590" y="628"/>
                  <a:pt x="606" y="644"/>
                  <a:pt x="625" y="644"/>
                </a:cubicBezTo>
                <a:close/>
                <a:moveTo>
                  <a:pt x="626" y="404"/>
                </a:moveTo>
                <a:cubicBezTo>
                  <a:pt x="626" y="400"/>
                  <a:pt x="630" y="396"/>
                  <a:pt x="634" y="396"/>
                </a:cubicBezTo>
                <a:cubicBezTo>
                  <a:pt x="667" y="396"/>
                  <a:pt x="667" y="396"/>
                  <a:pt x="667" y="396"/>
                </a:cubicBezTo>
                <a:cubicBezTo>
                  <a:pt x="671" y="396"/>
                  <a:pt x="675" y="400"/>
                  <a:pt x="675" y="404"/>
                </a:cubicBezTo>
                <a:cubicBezTo>
                  <a:pt x="675" y="608"/>
                  <a:pt x="675" y="608"/>
                  <a:pt x="675" y="608"/>
                </a:cubicBezTo>
                <a:cubicBezTo>
                  <a:pt x="626" y="608"/>
                  <a:pt x="626" y="608"/>
                  <a:pt x="626" y="608"/>
                </a:cubicBezTo>
                <a:lnTo>
                  <a:pt x="626" y="404"/>
                </a:lnTo>
                <a:close/>
                <a:moveTo>
                  <a:pt x="825" y="316"/>
                </a:moveTo>
                <a:cubicBezTo>
                  <a:pt x="792" y="316"/>
                  <a:pt x="792" y="316"/>
                  <a:pt x="792" y="316"/>
                </a:cubicBezTo>
                <a:cubicBezTo>
                  <a:pt x="768" y="316"/>
                  <a:pt x="748" y="336"/>
                  <a:pt x="748" y="360"/>
                </a:cubicBezTo>
                <a:cubicBezTo>
                  <a:pt x="748" y="608"/>
                  <a:pt x="748" y="608"/>
                  <a:pt x="748" y="608"/>
                </a:cubicBezTo>
                <a:cubicBezTo>
                  <a:pt x="748" y="628"/>
                  <a:pt x="764" y="644"/>
                  <a:pt x="783" y="644"/>
                </a:cubicBezTo>
                <a:cubicBezTo>
                  <a:pt x="834" y="644"/>
                  <a:pt x="834" y="644"/>
                  <a:pt x="834" y="644"/>
                </a:cubicBezTo>
                <a:cubicBezTo>
                  <a:pt x="853" y="644"/>
                  <a:pt x="869" y="628"/>
                  <a:pt x="869" y="608"/>
                </a:cubicBezTo>
                <a:cubicBezTo>
                  <a:pt x="869" y="360"/>
                  <a:pt x="869" y="360"/>
                  <a:pt x="869" y="360"/>
                </a:cubicBezTo>
                <a:cubicBezTo>
                  <a:pt x="869" y="336"/>
                  <a:pt x="849" y="316"/>
                  <a:pt x="825" y="316"/>
                </a:cubicBezTo>
                <a:close/>
                <a:moveTo>
                  <a:pt x="833" y="608"/>
                </a:moveTo>
                <a:cubicBezTo>
                  <a:pt x="784" y="608"/>
                  <a:pt x="784" y="608"/>
                  <a:pt x="784" y="608"/>
                </a:cubicBezTo>
                <a:cubicBezTo>
                  <a:pt x="784" y="360"/>
                  <a:pt x="784" y="360"/>
                  <a:pt x="784" y="360"/>
                </a:cubicBezTo>
                <a:cubicBezTo>
                  <a:pt x="784" y="356"/>
                  <a:pt x="788" y="352"/>
                  <a:pt x="792" y="352"/>
                </a:cubicBezTo>
                <a:cubicBezTo>
                  <a:pt x="825" y="352"/>
                  <a:pt x="825" y="352"/>
                  <a:pt x="825" y="352"/>
                </a:cubicBezTo>
                <a:cubicBezTo>
                  <a:pt x="829" y="352"/>
                  <a:pt x="833" y="356"/>
                  <a:pt x="833" y="360"/>
                </a:cubicBezTo>
                <a:lnTo>
                  <a:pt x="833" y="608"/>
                </a:lnTo>
                <a:close/>
                <a:moveTo>
                  <a:pt x="858" y="671"/>
                </a:moveTo>
                <a:cubicBezTo>
                  <a:pt x="447" y="671"/>
                  <a:pt x="447" y="671"/>
                  <a:pt x="447" y="671"/>
                </a:cubicBezTo>
                <a:cubicBezTo>
                  <a:pt x="442" y="671"/>
                  <a:pt x="438" y="675"/>
                  <a:pt x="438" y="680"/>
                </a:cubicBezTo>
                <a:cubicBezTo>
                  <a:pt x="438" y="703"/>
                  <a:pt x="438" y="703"/>
                  <a:pt x="438" y="703"/>
                </a:cubicBezTo>
                <a:cubicBezTo>
                  <a:pt x="438" y="708"/>
                  <a:pt x="442" y="712"/>
                  <a:pt x="447" y="712"/>
                </a:cubicBezTo>
                <a:cubicBezTo>
                  <a:pt x="858" y="712"/>
                  <a:pt x="858" y="712"/>
                  <a:pt x="858" y="712"/>
                </a:cubicBezTo>
                <a:cubicBezTo>
                  <a:pt x="862" y="712"/>
                  <a:pt x="866" y="708"/>
                  <a:pt x="866" y="703"/>
                </a:cubicBezTo>
                <a:cubicBezTo>
                  <a:pt x="866" y="680"/>
                  <a:pt x="866" y="680"/>
                  <a:pt x="866" y="680"/>
                </a:cubicBezTo>
                <a:cubicBezTo>
                  <a:pt x="866" y="675"/>
                  <a:pt x="862" y="671"/>
                  <a:pt x="858" y="671"/>
                </a:cubicBezTo>
                <a:close/>
              </a:path>
            </a:pathLst>
          </a:custGeom>
          <a:solidFill>
            <a:schemeClr val="lt1"/>
          </a:solid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2399">
              <a:solidFill>
                <a:schemeClr val="dk1"/>
              </a:solidFill>
              <a:latin typeface="Quattrocento Sans"/>
              <a:ea typeface="Quattrocento Sans"/>
              <a:cs typeface="Quattrocento Sans"/>
              <a:sym typeface="Quattrocento Sans"/>
            </a:endParaRPr>
          </a:p>
        </p:txBody>
      </p:sp>
      <p:sp>
        <p:nvSpPr>
          <p:cNvPr id="571" name="Google Shape;571;p8"/>
          <p:cNvSpPr txBox="1"/>
          <p:nvPr/>
        </p:nvSpPr>
        <p:spPr>
          <a:xfrm>
            <a:off x="158401" y="6451575"/>
            <a:ext cx="37193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orben"/>
                <a:ea typeface="Corben"/>
                <a:cs typeface="Corben"/>
                <a:sym typeface="Corben"/>
              </a:rPr>
              <a:t>www.anubhavtranings.com</a:t>
            </a:r>
            <a:endParaRPr sz="1800">
              <a:solidFill>
                <a:schemeClr val="dk1"/>
              </a:solidFill>
              <a:latin typeface="Corben"/>
              <a:ea typeface="Corben"/>
              <a:cs typeface="Corben"/>
              <a:sym typeface="Corben"/>
            </a:endParaRPr>
          </a:p>
        </p:txBody>
      </p:sp>
      <p:pic>
        <p:nvPicPr>
          <p:cNvPr id="572" name="Google Shape;572;p8"/>
          <p:cNvPicPr preferRelativeResize="0"/>
          <p:nvPr/>
        </p:nvPicPr>
        <p:blipFill rotWithShape="1">
          <a:blip r:embed="rId3">
            <a:alphaModFix/>
          </a:blip>
          <a:srcRect/>
          <a:stretch/>
        </p:blipFill>
        <p:spPr>
          <a:xfrm>
            <a:off x="11515368" y="6233953"/>
            <a:ext cx="628414" cy="620688"/>
          </a:xfrm>
          <a:prstGeom prst="rect">
            <a:avLst/>
          </a:prstGeom>
          <a:noFill/>
          <a:ln>
            <a:noFill/>
          </a:ln>
        </p:spPr>
      </p:pic>
      <p:sp>
        <p:nvSpPr>
          <p:cNvPr id="573" name="Google Shape;573;p8"/>
          <p:cNvSpPr txBox="1"/>
          <p:nvPr/>
        </p:nvSpPr>
        <p:spPr>
          <a:xfrm>
            <a:off x="261764" y="221759"/>
            <a:ext cx="10969943" cy="7110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22C60"/>
              </a:buClr>
              <a:buSzPts val="3600"/>
              <a:buFont typeface="Corben"/>
              <a:buNone/>
            </a:pPr>
            <a:r>
              <a:rPr lang="en-US" sz="3600">
                <a:solidFill>
                  <a:srgbClr val="222C60"/>
                </a:solidFill>
                <a:latin typeface="Corben"/>
                <a:ea typeface="Corben"/>
                <a:cs typeface="Corben"/>
                <a:sym typeface="Corben"/>
              </a:rPr>
              <a:t>What do we do Today?</a:t>
            </a:r>
            <a:endParaRPr/>
          </a:p>
        </p:txBody>
      </p:sp>
      <p:pic>
        <p:nvPicPr>
          <p:cNvPr id="574" name="Google Shape;574;p8" descr="SuperValue - Wikipedia"/>
          <p:cNvPicPr preferRelativeResize="0"/>
          <p:nvPr/>
        </p:nvPicPr>
        <p:blipFill rotWithShape="1">
          <a:blip r:embed="rId4">
            <a:alphaModFix/>
          </a:blip>
          <a:srcRect/>
          <a:stretch/>
        </p:blipFill>
        <p:spPr>
          <a:xfrm>
            <a:off x="8373393" y="199812"/>
            <a:ext cx="3049611" cy="114360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8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80</a:t>
            </a:fld>
            <a:endParaRPr>
              <a:latin typeface="Quattrocento Sans"/>
              <a:ea typeface="Quattrocento Sans"/>
              <a:cs typeface="Quattrocento Sans"/>
              <a:sym typeface="Quattrocento Sans"/>
            </a:endParaRPr>
          </a:p>
        </p:txBody>
      </p:sp>
      <p:sp>
        <p:nvSpPr>
          <p:cNvPr id="1652" name="Google Shape;1652;p80"/>
          <p:cNvSpPr txBox="1"/>
          <p:nvPr/>
        </p:nvSpPr>
        <p:spPr>
          <a:xfrm>
            <a:off x="189757" y="646331"/>
            <a:ext cx="11809312"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a dependency manager tool which gets installed automatically in our system when we install the node </a:t>
            </a:r>
            <a:r>
              <a:rPr lang="en-US" sz="1800" dirty="0" err="1">
                <a:solidFill>
                  <a:schemeClr val="dk1"/>
                </a:solidFill>
                <a:latin typeface="Calibri"/>
                <a:ea typeface="Calibri"/>
                <a:cs typeface="Calibri"/>
                <a:sym typeface="Calibri"/>
              </a:rPr>
              <a:t>js</a:t>
            </a:r>
            <a:r>
              <a:rPr lang="en-US" sz="1800" dirty="0">
                <a:solidFill>
                  <a:schemeClr val="dk1"/>
                </a:solidFill>
                <a:latin typeface="Calibri"/>
                <a:ea typeface="Calibri"/>
                <a:cs typeface="Calibri"/>
                <a:sym typeface="Calibri"/>
              </a:rPr>
              <a:t>. The recommended version of node </a:t>
            </a:r>
            <a:r>
              <a:rPr lang="en-US" sz="1800" dirty="0" err="1">
                <a:solidFill>
                  <a:schemeClr val="dk1"/>
                </a:solidFill>
                <a:latin typeface="Calibri"/>
                <a:ea typeface="Calibri"/>
                <a:cs typeface="Calibri"/>
                <a:sym typeface="Calibri"/>
              </a:rPr>
              <a:t>js</a:t>
            </a:r>
            <a:r>
              <a:rPr lang="en-US" sz="1800" dirty="0">
                <a:solidFill>
                  <a:schemeClr val="dk1"/>
                </a:solidFill>
                <a:latin typeface="Calibri"/>
                <a:ea typeface="Calibri"/>
                <a:cs typeface="Calibri"/>
                <a:sym typeface="Calibri"/>
              </a:rPr>
              <a:t> is 18.18.0 for this course. You can check the version of </a:t>
            </a:r>
            <a:r>
              <a:rPr lang="en-US" sz="1800" dirty="0" err="1">
                <a:solidFill>
                  <a:schemeClr val="dk1"/>
                </a:solidFill>
                <a:latin typeface="Calibri"/>
                <a:ea typeface="Calibri"/>
                <a:cs typeface="Calibri"/>
                <a:sym typeface="Calibri"/>
              </a:rPr>
              <a:t>nodejs</a:t>
            </a:r>
            <a:r>
              <a:rPr lang="en-US" sz="1800" dirty="0">
                <a:solidFill>
                  <a:schemeClr val="dk1"/>
                </a:solidFill>
                <a:latin typeface="Calibri"/>
                <a:ea typeface="Calibri"/>
                <a:cs typeface="Calibri"/>
                <a:sym typeface="Calibri"/>
              </a:rPr>
              <a:t> in command prompt after installation using </a:t>
            </a:r>
            <a:r>
              <a:rPr lang="en-US" sz="1800" b="1" dirty="0">
                <a:solidFill>
                  <a:schemeClr val="dk1"/>
                </a:solidFill>
                <a:latin typeface="Calibri"/>
                <a:ea typeface="Calibri"/>
                <a:cs typeface="Calibri"/>
                <a:sym typeface="Calibri"/>
              </a:rPr>
              <a:t>node -v &amp; </a:t>
            </a:r>
            <a:r>
              <a:rPr lang="en-US" sz="1800" b="1" dirty="0" err="1">
                <a:solidFill>
                  <a:schemeClr val="dk1"/>
                </a:solidFill>
                <a:latin typeface="Calibri"/>
                <a:ea typeface="Calibri"/>
                <a:cs typeface="Calibri"/>
                <a:sym typeface="Calibri"/>
              </a:rPr>
              <a:t>npm</a:t>
            </a:r>
            <a:r>
              <a:rPr lang="en-US" sz="1800" b="1" dirty="0">
                <a:solidFill>
                  <a:schemeClr val="dk1"/>
                </a:solidFill>
                <a:latin typeface="Calibri"/>
                <a:ea typeface="Calibri"/>
                <a:cs typeface="Calibri"/>
                <a:sym typeface="Calibri"/>
              </a:rPr>
              <a:t> –v</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similar to maven for java. Just like maven have a online repository where developers and go and find the modules which they can download and reuse. The node has also a </a:t>
            </a:r>
            <a:r>
              <a:rPr lang="en-US" sz="1800" dirty="0" err="1">
                <a:solidFill>
                  <a:schemeClr val="dk1"/>
                </a:solidFill>
                <a:latin typeface="Calibri"/>
                <a:ea typeface="Calibri"/>
                <a:cs typeface="Calibri"/>
                <a:sym typeface="Calibri"/>
              </a:rPr>
              <a:t>npm</a:t>
            </a:r>
            <a:r>
              <a:rPr lang="en-US" sz="1800" dirty="0">
                <a:solidFill>
                  <a:schemeClr val="dk1"/>
                </a:solidFill>
                <a:latin typeface="Calibri"/>
                <a:ea typeface="Calibri"/>
                <a:cs typeface="Calibri"/>
                <a:sym typeface="Calibri"/>
              </a:rPr>
              <a:t> repository (</a:t>
            </a: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https://npmjs.com</a:t>
            </a:r>
            <a:r>
              <a:rPr lang="en-US" sz="1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These reusable objects on </a:t>
            </a:r>
            <a:r>
              <a:rPr lang="en-US" sz="1800" dirty="0" err="1">
                <a:solidFill>
                  <a:schemeClr val="dk1"/>
                </a:solidFill>
                <a:latin typeface="Calibri"/>
                <a:ea typeface="Calibri"/>
                <a:cs typeface="Calibri"/>
                <a:sym typeface="Calibri"/>
              </a:rPr>
              <a:t>npmjs</a:t>
            </a:r>
            <a:r>
              <a:rPr lang="en-US" sz="1800" dirty="0">
                <a:solidFill>
                  <a:schemeClr val="dk1"/>
                </a:solidFill>
                <a:latin typeface="Calibri"/>
                <a:ea typeface="Calibri"/>
                <a:cs typeface="Calibri"/>
                <a:sym typeface="Calibri"/>
              </a:rPr>
              <a:t> are called modules (package). The idea is to not re-invent the wheel.</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can download any node module and install them in our laptop or @ project level</a:t>
            </a:r>
            <a:endParaRPr dirty="0"/>
          </a:p>
          <a:p>
            <a:pPr marL="457200" marR="0" lvl="0" indent="-4572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When we want to use a module at system level (global) (usually CLIs)</a:t>
            </a:r>
            <a:endParaRPr dirty="0"/>
          </a:p>
          <a:p>
            <a:pPr marL="0" marR="0" lvl="0" indent="0" algn="l" rtl="0">
              <a:spcBef>
                <a:spcPts val="0"/>
              </a:spcBef>
              <a:spcAft>
                <a:spcPts val="0"/>
              </a:spcAft>
              <a:buNone/>
            </a:pPr>
            <a:r>
              <a:rPr lang="en-US" sz="1800" b="1" dirty="0" err="1">
                <a:solidFill>
                  <a:schemeClr val="dk1"/>
                </a:solidFill>
                <a:latin typeface="Calibri"/>
                <a:ea typeface="Calibri"/>
                <a:cs typeface="Calibri"/>
                <a:sym typeface="Calibri"/>
              </a:rPr>
              <a:t>npm</a:t>
            </a:r>
            <a:r>
              <a:rPr lang="en-US" sz="1800" b="1" dirty="0">
                <a:solidFill>
                  <a:schemeClr val="dk1"/>
                </a:solidFill>
                <a:latin typeface="Calibri"/>
                <a:ea typeface="Calibri"/>
                <a:cs typeface="Calibri"/>
                <a:sym typeface="Calibri"/>
              </a:rPr>
              <a:t> install -g MODULE_NAME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2. When we want to use a module at project level (locally)</a:t>
            </a:r>
            <a:endParaRPr dirty="0"/>
          </a:p>
          <a:p>
            <a:pPr marL="0" marR="0" lvl="0" indent="0" algn="l" rtl="0">
              <a:spcBef>
                <a:spcPts val="0"/>
              </a:spcBef>
              <a:spcAft>
                <a:spcPts val="0"/>
              </a:spcAft>
              <a:buNone/>
            </a:pPr>
            <a:r>
              <a:rPr lang="en-US" sz="1800" b="1" dirty="0" err="1">
                <a:solidFill>
                  <a:schemeClr val="dk1"/>
                </a:solidFill>
                <a:latin typeface="Calibri"/>
                <a:ea typeface="Calibri"/>
                <a:cs typeface="Calibri"/>
                <a:sym typeface="Calibri"/>
              </a:rPr>
              <a:t>npm</a:t>
            </a:r>
            <a:r>
              <a:rPr lang="en-US" sz="1800" b="1" dirty="0">
                <a:solidFill>
                  <a:schemeClr val="dk1"/>
                </a:solidFill>
                <a:latin typeface="Calibri"/>
                <a:ea typeface="Calibri"/>
                <a:cs typeface="Calibri"/>
                <a:sym typeface="Calibri"/>
              </a:rPr>
              <a:t> install MODULE_NAME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a:t>
            </a:r>
            <a:r>
              <a:rPr lang="en-US" sz="1800" dirty="0" err="1">
                <a:solidFill>
                  <a:schemeClr val="dk1"/>
                </a:solidFill>
                <a:latin typeface="Calibri"/>
                <a:ea typeface="Calibri"/>
                <a:cs typeface="Calibri"/>
                <a:sym typeface="Calibri"/>
              </a:rPr>
              <a:t>node_modules</a:t>
            </a:r>
            <a:r>
              <a:rPr lang="en-US" sz="1800" dirty="0">
                <a:solidFill>
                  <a:schemeClr val="dk1"/>
                </a:solidFill>
                <a:latin typeface="Calibri"/>
                <a:ea typeface="Calibri"/>
                <a:cs typeface="Calibri"/>
                <a:sym typeface="Calibri"/>
              </a:rPr>
              <a:t> folder gets created storing all reusable modules for our project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When we built a java project. We saw pom.xml file which was containing all the dependencies (like spring, </a:t>
            </a:r>
            <a:r>
              <a:rPr lang="en-US" sz="1800" dirty="0" err="1">
                <a:solidFill>
                  <a:schemeClr val="dk1"/>
                </a:solidFill>
                <a:latin typeface="Calibri"/>
                <a:ea typeface="Calibri"/>
                <a:cs typeface="Calibri"/>
                <a:sym typeface="Calibri"/>
              </a:rPr>
              <a:t>db</a:t>
            </a:r>
            <a:r>
              <a:rPr lang="en-US" sz="1800" dirty="0">
                <a:solidFill>
                  <a:schemeClr val="dk1"/>
                </a:solidFill>
                <a:latin typeface="Calibri"/>
                <a:ea typeface="Calibri"/>
                <a:cs typeface="Calibri"/>
                <a:sym typeface="Calibri"/>
              </a:rPr>
              <a:t> drivers, </a:t>
            </a:r>
            <a:r>
              <a:rPr lang="en-US" sz="1800" dirty="0" err="1">
                <a:solidFill>
                  <a:schemeClr val="dk1"/>
                </a:solidFill>
                <a:latin typeface="Calibri"/>
                <a:ea typeface="Calibri"/>
                <a:cs typeface="Calibri"/>
                <a:sym typeface="Calibri"/>
              </a:rPr>
              <a:t>Olingo</a:t>
            </a:r>
            <a:r>
              <a:rPr lang="en-US" sz="1800" dirty="0">
                <a:solidFill>
                  <a:schemeClr val="dk1"/>
                </a:solidFill>
                <a:latin typeface="Calibri"/>
                <a:ea typeface="Calibri"/>
                <a:cs typeface="Calibri"/>
                <a:sym typeface="Calibri"/>
              </a:rPr>
              <a:t>). Similarly we have </a:t>
            </a:r>
            <a:r>
              <a:rPr lang="en-US" sz="1800" b="1" dirty="0" err="1">
                <a:solidFill>
                  <a:schemeClr val="dk1"/>
                </a:solidFill>
                <a:latin typeface="Calibri"/>
                <a:ea typeface="Calibri"/>
                <a:cs typeface="Calibri"/>
                <a:sym typeface="Calibri"/>
              </a:rPr>
              <a:t>package.json</a:t>
            </a:r>
            <a:r>
              <a:rPr lang="en-US" sz="1800" dirty="0">
                <a:solidFill>
                  <a:schemeClr val="dk1"/>
                </a:solidFill>
                <a:latin typeface="Calibri"/>
                <a:ea typeface="Calibri"/>
                <a:cs typeface="Calibri"/>
                <a:sym typeface="Calibri"/>
              </a:rPr>
              <a:t> for node </a:t>
            </a:r>
            <a:r>
              <a:rPr lang="en-US" sz="1800" dirty="0" err="1">
                <a:solidFill>
                  <a:schemeClr val="dk1"/>
                </a:solidFill>
                <a:latin typeface="Calibri"/>
                <a:ea typeface="Calibri"/>
                <a:cs typeface="Calibri"/>
                <a:sym typeface="Calibri"/>
              </a:rPr>
              <a:t>js</a:t>
            </a:r>
            <a:r>
              <a:rPr lang="en-US" sz="1800" dirty="0">
                <a:solidFill>
                  <a:schemeClr val="dk1"/>
                </a:solidFill>
                <a:latin typeface="Calibri"/>
                <a:ea typeface="Calibri"/>
                <a:cs typeface="Calibri"/>
                <a:sym typeface="Calibri"/>
              </a:rPr>
              <a:t>, which contains all the dependencies related to our node project. To create this file we use </a:t>
            </a:r>
            <a:r>
              <a:rPr lang="en-US" sz="1800" b="1" dirty="0" err="1">
                <a:solidFill>
                  <a:schemeClr val="dk1"/>
                </a:solidFill>
                <a:latin typeface="Calibri"/>
                <a:ea typeface="Calibri"/>
                <a:cs typeface="Calibri"/>
                <a:sym typeface="Calibri"/>
              </a:rPr>
              <a:t>npm</a:t>
            </a:r>
            <a:r>
              <a:rPr lang="en-US" sz="1800" b="1" dirty="0">
                <a:solidFill>
                  <a:schemeClr val="dk1"/>
                </a:solidFill>
                <a:latin typeface="Calibri"/>
                <a:ea typeface="Calibri"/>
                <a:cs typeface="Calibri"/>
                <a:sym typeface="Calibri"/>
              </a:rPr>
              <a:t> </a:t>
            </a:r>
            <a:r>
              <a:rPr lang="en-US" sz="1800" b="1" dirty="0" err="1">
                <a:solidFill>
                  <a:schemeClr val="dk1"/>
                </a:solidFill>
                <a:latin typeface="Calibri"/>
                <a:ea typeface="Calibri"/>
                <a:cs typeface="Calibri"/>
                <a:sym typeface="Calibri"/>
              </a:rPr>
              <a:t>init</a:t>
            </a:r>
            <a:r>
              <a:rPr lang="en-US" sz="1800" b="1"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command.</a:t>
            </a:r>
            <a:endParaRPr dirty="0"/>
          </a:p>
        </p:txBody>
      </p:sp>
      <p:sp>
        <p:nvSpPr>
          <p:cNvPr id="1653" name="Google Shape;1653;p8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NPM – Node Package Manager</a:t>
            </a:r>
            <a:endParaRPr sz="3600">
              <a:solidFill>
                <a:schemeClr val="dk1"/>
              </a:solidFill>
              <a:latin typeface="Corben"/>
              <a:ea typeface="Corben"/>
              <a:cs typeface="Corben"/>
              <a:sym typeface="Corben"/>
            </a:endParaRPr>
          </a:p>
        </p:txBody>
      </p:sp>
      <p:pic>
        <p:nvPicPr>
          <p:cNvPr id="1654" name="Google Shape;1654;p80"/>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1655" name="Google Shape;1655;p8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8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81</a:t>
            </a:fld>
            <a:endParaRPr>
              <a:latin typeface="Quattrocento Sans"/>
              <a:ea typeface="Quattrocento Sans"/>
              <a:cs typeface="Quattrocento Sans"/>
              <a:sym typeface="Quattrocento Sans"/>
            </a:endParaRPr>
          </a:p>
        </p:txBody>
      </p:sp>
      <p:sp>
        <p:nvSpPr>
          <p:cNvPr id="1661" name="Google Shape;1661;p8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Variables</a:t>
            </a:r>
            <a:endParaRPr sz="3600">
              <a:solidFill>
                <a:schemeClr val="dk1"/>
              </a:solidFill>
              <a:latin typeface="Corben"/>
              <a:ea typeface="Corben"/>
              <a:cs typeface="Corben"/>
              <a:sym typeface="Corben"/>
            </a:endParaRPr>
          </a:p>
        </p:txBody>
      </p:sp>
      <p:pic>
        <p:nvPicPr>
          <p:cNvPr id="1662" name="Google Shape;1662;p81"/>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663" name="Google Shape;1663;p8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664" name="Google Shape;1664;p81"/>
          <p:cNvSpPr/>
          <p:nvPr/>
        </p:nvSpPr>
        <p:spPr>
          <a:xfrm>
            <a:off x="477788" y="908720"/>
            <a:ext cx="3168352" cy="64633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Scalar variable</a:t>
            </a:r>
            <a:endParaRPr/>
          </a:p>
        </p:txBody>
      </p:sp>
      <p:sp>
        <p:nvSpPr>
          <p:cNvPr id="1665" name="Google Shape;1665;p81"/>
          <p:cNvSpPr/>
          <p:nvPr/>
        </p:nvSpPr>
        <p:spPr>
          <a:xfrm>
            <a:off x="4510236" y="908720"/>
            <a:ext cx="3168352" cy="64633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Array</a:t>
            </a:r>
            <a:endParaRPr/>
          </a:p>
        </p:txBody>
      </p:sp>
      <p:sp>
        <p:nvSpPr>
          <p:cNvPr id="1666" name="Google Shape;1666;p81"/>
          <p:cNvSpPr/>
          <p:nvPr/>
        </p:nvSpPr>
        <p:spPr>
          <a:xfrm>
            <a:off x="8597237" y="908720"/>
            <a:ext cx="3168352" cy="64633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Objects</a:t>
            </a:r>
            <a:endParaRPr/>
          </a:p>
        </p:txBody>
      </p:sp>
      <p:sp>
        <p:nvSpPr>
          <p:cNvPr id="1667" name="Google Shape;1667;p81"/>
          <p:cNvSpPr txBox="1"/>
          <p:nvPr/>
        </p:nvSpPr>
        <p:spPr>
          <a:xfrm>
            <a:off x="477788" y="1772816"/>
            <a:ext cx="3168352"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Hold single value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Next assignment will overwrite previous value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E.g. x=10; x=20;</a:t>
            </a:r>
            <a:endParaRPr/>
          </a:p>
        </p:txBody>
      </p:sp>
      <p:sp>
        <p:nvSpPr>
          <p:cNvPr id="1668" name="Google Shape;1668;p81"/>
          <p:cNvSpPr txBox="1"/>
          <p:nvPr/>
        </p:nvSpPr>
        <p:spPr>
          <a:xfrm>
            <a:off x="4510236" y="1771616"/>
            <a:ext cx="316835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Hold multiple values of same data type, use []</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Can be loop through</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first item of an array starts with index 0</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can check the size of the array – ARR.length</a:t>
            </a:r>
            <a:endParaRPr sz="1800">
              <a:solidFill>
                <a:schemeClr val="dk1"/>
              </a:solidFill>
              <a:latin typeface="Calibri"/>
              <a:ea typeface="Calibri"/>
              <a:cs typeface="Calibri"/>
              <a:sym typeface="Calibri"/>
            </a:endParaRPr>
          </a:p>
        </p:txBody>
      </p:sp>
      <p:graphicFrame>
        <p:nvGraphicFramePr>
          <p:cNvPr id="1669" name="Google Shape;1669;p81"/>
          <p:cNvGraphicFramePr/>
          <p:nvPr/>
        </p:nvGraphicFramePr>
        <p:xfrm>
          <a:off x="5318135" y="3883868"/>
          <a:ext cx="1182625" cy="2743260"/>
        </p:xfrm>
        <a:graphic>
          <a:graphicData uri="http://schemas.openxmlformats.org/drawingml/2006/table">
            <a:tbl>
              <a:tblPr firstRow="1" bandRow="1">
                <a:noFill/>
                <a:tableStyleId>{3A88C36B-6D84-42E4-83BB-889F1C6FD8FD}</a:tableStyleId>
              </a:tblPr>
              <a:tblGrid>
                <a:gridCol w="1182625">
                  <a:extLst>
                    <a:ext uri="{9D8B030D-6E8A-4147-A177-3AD203B41FA5}">
                      <a16:colId xmlns:a16="http://schemas.microsoft.com/office/drawing/2014/main" val="20000"/>
                    </a:ext>
                  </a:extLst>
                </a:gridCol>
              </a:tblGrid>
              <a:tr h="370850">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5"/>
                  </a:ext>
                </a:extLst>
              </a:tr>
            </a:tbl>
          </a:graphicData>
        </a:graphic>
      </p:graphicFrame>
      <p:sp>
        <p:nvSpPr>
          <p:cNvPr id="1670" name="Google Shape;1670;p81"/>
          <p:cNvSpPr txBox="1"/>
          <p:nvPr/>
        </p:nvSpPr>
        <p:spPr>
          <a:xfrm>
            <a:off x="8364848" y="1769795"/>
            <a:ext cx="3168352" cy="267765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Hold multiple values of different data types – {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Can be loop through</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Like structure in abap, str-field here we use str.field</a:t>
            </a:r>
            <a:endParaRPr sz="1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Syntax </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“prop”: val,</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“prop”: val,</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“prop”: val</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JSON – Java Script Object Notation</a:t>
            </a:r>
            <a:endParaRPr/>
          </a:p>
        </p:txBody>
      </p:sp>
      <p:graphicFrame>
        <p:nvGraphicFramePr>
          <p:cNvPr id="1671" name="Google Shape;1671;p81"/>
          <p:cNvGraphicFramePr/>
          <p:nvPr/>
        </p:nvGraphicFramePr>
        <p:xfrm>
          <a:off x="7638250" y="5349960"/>
          <a:ext cx="4179700" cy="457210"/>
        </p:xfrm>
        <a:graphic>
          <a:graphicData uri="http://schemas.openxmlformats.org/drawingml/2006/table">
            <a:tbl>
              <a:tblPr firstRow="1" bandRow="1">
                <a:noFill/>
                <a:tableStyleId>{3A88C36B-6D84-42E4-83BB-889F1C6FD8FD}</a:tableStyleId>
              </a:tblPr>
              <a:tblGrid>
                <a:gridCol w="1044925">
                  <a:extLst>
                    <a:ext uri="{9D8B030D-6E8A-4147-A177-3AD203B41FA5}">
                      <a16:colId xmlns:a16="http://schemas.microsoft.com/office/drawing/2014/main" val="20000"/>
                    </a:ext>
                  </a:extLst>
                </a:gridCol>
                <a:gridCol w="1044925">
                  <a:extLst>
                    <a:ext uri="{9D8B030D-6E8A-4147-A177-3AD203B41FA5}">
                      <a16:colId xmlns:a16="http://schemas.microsoft.com/office/drawing/2014/main" val="20001"/>
                    </a:ext>
                  </a:extLst>
                </a:gridCol>
                <a:gridCol w="1044925">
                  <a:extLst>
                    <a:ext uri="{9D8B030D-6E8A-4147-A177-3AD203B41FA5}">
                      <a16:colId xmlns:a16="http://schemas.microsoft.com/office/drawing/2014/main" val="20002"/>
                    </a:ext>
                  </a:extLst>
                </a:gridCol>
                <a:gridCol w="1044925">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endParaRPr sz="2400"/>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8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82</a:t>
            </a:fld>
            <a:endParaRPr>
              <a:latin typeface="Quattrocento Sans"/>
              <a:ea typeface="Quattrocento Sans"/>
              <a:cs typeface="Quattrocento Sans"/>
              <a:sym typeface="Quattrocento Sans"/>
            </a:endParaRPr>
          </a:p>
        </p:txBody>
      </p:sp>
      <p:sp>
        <p:nvSpPr>
          <p:cNvPr id="1677" name="Google Shape;1677;p82"/>
          <p:cNvSpPr txBox="1"/>
          <p:nvPr/>
        </p:nvSpPr>
        <p:spPr>
          <a:xfrm>
            <a:off x="189757" y="646331"/>
            <a:ext cx="11809312" cy="501675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JS is a case-sensitive programming language</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When we create variable in JS, we don’t need to provide the type of the variable, based on the value we assign, the variable data type will be detected automatically</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Every statement in JS ends with semi-colon (;)</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To create variables we can use </a:t>
            </a:r>
            <a:r>
              <a:rPr lang="en-US" sz="2000" b="1" dirty="0">
                <a:solidFill>
                  <a:schemeClr val="dk1"/>
                </a:solidFill>
                <a:latin typeface="Calibri"/>
                <a:ea typeface="Calibri"/>
                <a:cs typeface="Calibri"/>
                <a:sym typeface="Calibri"/>
              </a:rPr>
              <a:t>var </a:t>
            </a:r>
            <a:r>
              <a:rPr lang="en-US" sz="2000" dirty="0">
                <a:solidFill>
                  <a:schemeClr val="dk1"/>
                </a:solidFill>
                <a:latin typeface="Calibri"/>
                <a:ea typeface="Calibri"/>
                <a:cs typeface="Calibri"/>
                <a:sym typeface="Calibri"/>
              </a:rPr>
              <a:t>or </a:t>
            </a:r>
            <a:r>
              <a:rPr lang="en-US" sz="2000" b="1" dirty="0">
                <a:solidFill>
                  <a:schemeClr val="dk1"/>
                </a:solidFill>
                <a:latin typeface="Calibri"/>
                <a:ea typeface="Calibri"/>
                <a:cs typeface="Calibri"/>
                <a:sym typeface="Calibri"/>
              </a:rPr>
              <a:t>let</a:t>
            </a:r>
            <a:r>
              <a:rPr lang="en-US" sz="2000" dirty="0">
                <a:solidFill>
                  <a:schemeClr val="dk1"/>
                </a:solidFill>
                <a:latin typeface="Calibri"/>
                <a:ea typeface="Calibri"/>
                <a:cs typeface="Calibri"/>
                <a:sym typeface="Calibri"/>
              </a:rPr>
              <a:t>, the var creates a global variable in scope, let is used to create local scoped variable.</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When we create variable and not assign value, it becomes null.</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Any variable or function name in JS follows camel case naming convention. First letter of first word is small and next consecutive word’s first letter will be caps. E.g. </a:t>
            </a:r>
            <a:r>
              <a:rPr lang="en-US" sz="2000" dirty="0" err="1">
                <a:solidFill>
                  <a:schemeClr val="dk1"/>
                </a:solidFill>
                <a:latin typeface="Calibri"/>
                <a:ea typeface="Calibri"/>
                <a:cs typeface="Calibri"/>
                <a:sym typeface="Calibri"/>
              </a:rPr>
              <a:t>wearelearningjs</a:t>
            </a:r>
            <a:r>
              <a:rPr lang="en-US" sz="2000" dirty="0">
                <a:solidFill>
                  <a:schemeClr val="dk1"/>
                </a:solidFill>
                <a:latin typeface="Calibri"/>
                <a:ea typeface="Calibri"/>
                <a:cs typeface="Calibri"/>
                <a:sym typeface="Calibri"/>
              </a:rPr>
              <a:t> 🡺 </a:t>
            </a:r>
            <a:r>
              <a:rPr lang="en-US" sz="2000" dirty="0" err="1">
                <a:solidFill>
                  <a:schemeClr val="dk1"/>
                </a:solidFill>
                <a:latin typeface="Calibri"/>
                <a:ea typeface="Calibri"/>
                <a:cs typeface="Calibri"/>
                <a:sym typeface="Calibri"/>
              </a:rPr>
              <a:t>weAreLearningJS</a:t>
            </a:r>
            <a:endParaRPr sz="20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In JS = is assignment operator, == compares the values, === compares the values and data types</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 ) – parenthesis     { } – curly braces     [ ] – bracket</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JS also offers function syntax – </a:t>
            </a:r>
            <a:r>
              <a:rPr lang="en-US" sz="2000" b="1" dirty="0">
                <a:solidFill>
                  <a:schemeClr val="dk1"/>
                </a:solidFill>
                <a:latin typeface="Calibri"/>
                <a:ea typeface="Calibri"/>
                <a:cs typeface="Calibri"/>
                <a:sym typeface="Calibri"/>
              </a:rPr>
              <a:t>anonymous function, named functions</a:t>
            </a:r>
            <a:endParaRPr dirty="0"/>
          </a:p>
          <a:p>
            <a:pPr marL="342900" marR="0" lvl="0" indent="-342900" algn="l" rtl="0">
              <a:spcBef>
                <a:spcPts val="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JS is a </a:t>
            </a:r>
            <a:r>
              <a:rPr lang="en-US" sz="2000" b="1" dirty="0">
                <a:solidFill>
                  <a:schemeClr val="dk1"/>
                </a:solidFill>
                <a:latin typeface="Calibri"/>
                <a:ea typeface="Calibri"/>
                <a:cs typeface="Calibri"/>
                <a:sym typeface="Calibri"/>
              </a:rPr>
              <a:t>asynchronous non-blocking IO programming</a:t>
            </a:r>
            <a:endParaRPr sz="2000" dirty="0">
              <a:solidFill>
                <a:schemeClr val="dk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p:txBody>
      </p:sp>
      <p:sp>
        <p:nvSpPr>
          <p:cNvPr id="1678" name="Google Shape;1678;p8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Funda Fox</a:t>
            </a:r>
            <a:endParaRPr sz="3600">
              <a:solidFill>
                <a:schemeClr val="dk1"/>
              </a:solidFill>
              <a:latin typeface="Corben"/>
              <a:ea typeface="Corben"/>
              <a:cs typeface="Corben"/>
              <a:sym typeface="Corben"/>
            </a:endParaRPr>
          </a:p>
        </p:txBody>
      </p:sp>
      <p:pic>
        <p:nvPicPr>
          <p:cNvPr id="1679" name="Google Shape;1679;p8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680" name="Google Shape;1680;p8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83"/>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83</a:t>
            </a:fld>
            <a:endParaRPr>
              <a:latin typeface="Quattrocento Sans"/>
              <a:ea typeface="Quattrocento Sans"/>
              <a:cs typeface="Quattrocento Sans"/>
              <a:sym typeface="Quattrocento Sans"/>
            </a:endParaRPr>
          </a:p>
        </p:txBody>
      </p:sp>
      <p:sp>
        <p:nvSpPr>
          <p:cNvPr id="1686" name="Google Shape;1686;p83"/>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Asynchronous Non Blocking IO</a:t>
            </a:r>
            <a:endParaRPr sz="3600">
              <a:solidFill>
                <a:schemeClr val="dk1"/>
              </a:solidFill>
              <a:latin typeface="Corben"/>
              <a:ea typeface="Corben"/>
              <a:cs typeface="Corben"/>
              <a:sym typeface="Corben"/>
            </a:endParaRPr>
          </a:p>
        </p:txBody>
      </p:sp>
      <p:pic>
        <p:nvPicPr>
          <p:cNvPr id="1687" name="Google Shape;1687;p83"/>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688" name="Google Shape;1688;p8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689" name="Google Shape;1689;p83"/>
          <p:cNvSpPr/>
          <p:nvPr/>
        </p:nvSpPr>
        <p:spPr>
          <a:xfrm>
            <a:off x="549796" y="764704"/>
            <a:ext cx="504055" cy="432048"/>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690" name="Google Shape;1690;p83"/>
          <p:cNvCxnSpPr>
            <a:stCxn id="1689" idx="4"/>
          </p:cNvCxnSpPr>
          <p:nvPr/>
        </p:nvCxnSpPr>
        <p:spPr>
          <a:xfrm>
            <a:off x="801824" y="1196752"/>
            <a:ext cx="0" cy="5184600"/>
          </a:xfrm>
          <a:prstGeom prst="straightConnector1">
            <a:avLst/>
          </a:prstGeom>
          <a:noFill/>
          <a:ln w="38100" cap="flat" cmpd="sng">
            <a:solidFill>
              <a:schemeClr val="dk1"/>
            </a:solidFill>
            <a:prstDash val="dashDot"/>
            <a:round/>
            <a:headEnd type="none" w="sm" len="sm"/>
            <a:tailEnd type="none" w="sm" len="sm"/>
          </a:ln>
          <a:effectLst>
            <a:outerShdw blurRad="40000" dist="23000" dir="5400000" rotWithShape="0">
              <a:srgbClr val="000000">
                <a:alpha val="34901"/>
              </a:srgbClr>
            </a:outerShdw>
          </a:effectLst>
        </p:spPr>
      </p:cxnSp>
      <p:cxnSp>
        <p:nvCxnSpPr>
          <p:cNvPr id="1691" name="Google Shape;1691;p83"/>
          <p:cNvCxnSpPr/>
          <p:nvPr/>
        </p:nvCxnSpPr>
        <p:spPr>
          <a:xfrm flipH="1">
            <a:off x="3358108" y="1196752"/>
            <a:ext cx="1" cy="5184576"/>
          </a:xfrm>
          <a:prstGeom prst="straightConnector1">
            <a:avLst/>
          </a:prstGeom>
          <a:noFill/>
          <a:ln w="38100" cap="flat" cmpd="sng">
            <a:solidFill>
              <a:schemeClr val="dk1"/>
            </a:solidFill>
            <a:prstDash val="dashDot"/>
            <a:round/>
            <a:headEnd type="none" w="sm" len="sm"/>
            <a:tailEnd type="none" w="sm" len="sm"/>
          </a:ln>
          <a:effectLst>
            <a:outerShdw blurRad="40000" dist="23000" dir="5400000" rotWithShape="0">
              <a:srgbClr val="000000">
                <a:alpha val="34901"/>
              </a:srgbClr>
            </a:outerShdw>
          </a:effectLst>
        </p:spPr>
      </p:cxnSp>
      <p:sp>
        <p:nvSpPr>
          <p:cNvPr id="1692" name="Google Shape;1692;p83"/>
          <p:cNvSpPr/>
          <p:nvPr/>
        </p:nvSpPr>
        <p:spPr>
          <a:xfrm>
            <a:off x="2458008" y="646331"/>
            <a:ext cx="1800198" cy="55042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Browser</a:t>
            </a:r>
            <a:endParaRPr/>
          </a:p>
        </p:txBody>
      </p:sp>
      <p:cxnSp>
        <p:nvCxnSpPr>
          <p:cNvPr id="1693" name="Google Shape;1693;p83"/>
          <p:cNvCxnSpPr/>
          <p:nvPr/>
        </p:nvCxnSpPr>
        <p:spPr>
          <a:xfrm flipH="1">
            <a:off x="7282544" y="1196752"/>
            <a:ext cx="1" cy="5184576"/>
          </a:xfrm>
          <a:prstGeom prst="straightConnector1">
            <a:avLst/>
          </a:prstGeom>
          <a:noFill/>
          <a:ln w="38100" cap="flat" cmpd="sng">
            <a:solidFill>
              <a:schemeClr val="dk1"/>
            </a:solidFill>
            <a:prstDash val="dashDot"/>
            <a:round/>
            <a:headEnd type="none" w="sm" len="sm"/>
            <a:tailEnd type="none" w="sm" len="sm"/>
          </a:ln>
          <a:effectLst>
            <a:outerShdw blurRad="40000" dist="23000" dir="5400000" rotWithShape="0">
              <a:srgbClr val="000000">
                <a:alpha val="34901"/>
              </a:srgbClr>
            </a:outerShdw>
          </a:effectLst>
        </p:spPr>
      </p:cxnSp>
      <p:sp>
        <p:nvSpPr>
          <p:cNvPr id="1694" name="Google Shape;1694;p83"/>
          <p:cNvSpPr/>
          <p:nvPr/>
        </p:nvSpPr>
        <p:spPr>
          <a:xfrm>
            <a:off x="6382444" y="646331"/>
            <a:ext cx="1800198" cy="550421"/>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Server</a:t>
            </a:r>
            <a:endParaRPr/>
          </a:p>
        </p:txBody>
      </p:sp>
      <p:sp>
        <p:nvSpPr>
          <p:cNvPr id="1695" name="Google Shape;1695;p83"/>
          <p:cNvSpPr/>
          <p:nvPr/>
        </p:nvSpPr>
        <p:spPr>
          <a:xfrm>
            <a:off x="801823" y="1412776"/>
            <a:ext cx="2484276" cy="72008"/>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96" name="Google Shape;1696;p83"/>
          <p:cNvSpPr/>
          <p:nvPr/>
        </p:nvSpPr>
        <p:spPr>
          <a:xfrm>
            <a:off x="3381129" y="1628800"/>
            <a:ext cx="3793397" cy="72008"/>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97" name="Google Shape;1697;p83"/>
          <p:cNvSpPr/>
          <p:nvPr/>
        </p:nvSpPr>
        <p:spPr>
          <a:xfrm>
            <a:off x="3299409" y="1411035"/>
            <a:ext cx="94708" cy="86409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98" name="Google Shape;1698;p83"/>
          <p:cNvSpPr/>
          <p:nvPr/>
        </p:nvSpPr>
        <p:spPr>
          <a:xfrm rot="10800000">
            <a:off x="3419572" y="1947587"/>
            <a:ext cx="3793397" cy="72008"/>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699" name="Google Shape;1699;p83"/>
          <p:cNvSpPr/>
          <p:nvPr/>
        </p:nvSpPr>
        <p:spPr>
          <a:xfrm>
            <a:off x="7190980" y="1628800"/>
            <a:ext cx="188132" cy="390795"/>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0" name="Google Shape;1700;p83"/>
          <p:cNvSpPr/>
          <p:nvPr/>
        </p:nvSpPr>
        <p:spPr>
          <a:xfrm rot="10800000">
            <a:off x="858317" y="2217641"/>
            <a:ext cx="2513096" cy="72009"/>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1" name="Google Shape;1701;p83"/>
          <p:cNvSpPr/>
          <p:nvPr/>
        </p:nvSpPr>
        <p:spPr>
          <a:xfrm>
            <a:off x="531034" y="1619469"/>
            <a:ext cx="432039" cy="374558"/>
          </a:xfrm>
          <a:prstGeom prst="flowChartSummingJunction">
            <a:avLst/>
          </a:prstGeom>
          <a:solidFill>
            <a:srgbClr val="FF000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2" name="Google Shape;1702;p83"/>
          <p:cNvSpPr/>
          <p:nvPr/>
        </p:nvSpPr>
        <p:spPr>
          <a:xfrm>
            <a:off x="801823" y="2997126"/>
            <a:ext cx="2484276" cy="72008"/>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3" name="Google Shape;1703;p83"/>
          <p:cNvSpPr/>
          <p:nvPr/>
        </p:nvSpPr>
        <p:spPr>
          <a:xfrm>
            <a:off x="3381129" y="3213150"/>
            <a:ext cx="3793397" cy="72008"/>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4" name="Google Shape;1704;p83"/>
          <p:cNvSpPr/>
          <p:nvPr/>
        </p:nvSpPr>
        <p:spPr>
          <a:xfrm>
            <a:off x="3299408" y="2995385"/>
            <a:ext cx="120151" cy="57745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5" name="Google Shape;1705;p83"/>
          <p:cNvSpPr/>
          <p:nvPr/>
        </p:nvSpPr>
        <p:spPr>
          <a:xfrm rot="10800000">
            <a:off x="3384498" y="5049178"/>
            <a:ext cx="3793397" cy="72008"/>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6" name="Google Shape;1706;p83"/>
          <p:cNvSpPr/>
          <p:nvPr/>
        </p:nvSpPr>
        <p:spPr>
          <a:xfrm>
            <a:off x="7190980" y="3213150"/>
            <a:ext cx="188130" cy="187203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7" name="Google Shape;1707;p83"/>
          <p:cNvSpPr/>
          <p:nvPr/>
        </p:nvSpPr>
        <p:spPr>
          <a:xfrm rot="10800000">
            <a:off x="858317" y="3556987"/>
            <a:ext cx="2513096" cy="72009"/>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8" name="Google Shape;1708;p83"/>
          <p:cNvSpPr/>
          <p:nvPr/>
        </p:nvSpPr>
        <p:spPr>
          <a:xfrm>
            <a:off x="811895" y="3088907"/>
            <a:ext cx="432039" cy="374558"/>
          </a:xfrm>
          <a:prstGeom prst="flowChartSummingJunction">
            <a:avLst/>
          </a:prstGeom>
          <a:solidFill>
            <a:srgbClr val="FF000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09" name="Google Shape;1709;p83"/>
          <p:cNvSpPr/>
          <p:nvPr/>
        </p:nvSpPr>
        <p:spPr>
          <a:xfrm>
            <a:off x="748600" y="3834791"/>
            <a:ext cx="504055" cy="432048"/>
          </a:xfrm>
          <a:prstGeom prst="smileyFace">
            <a:avLst>
              <a:gd name="adj" fmla="val 4653"/>
            </a:avLst>
          </a:prstGeom>
          <a:solidFill>
            <a:srgbClr val="FFC00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10" name="Google Shape;1710;p83"/>
          <p:cNvSpPr/>
          <p:nvPr/>
        </p:nvSpPr>
        <p:spPr>
          <a:xfrm>
            <a:off x="3257803" y="5083790"/>
            <a:ext cx="120151" cy="577458"/>
          </a:xfrm>
          <a:prstGeom prst="rect">
            <a:avLst/>
          </a:prstGeom>
          <a:solidFill>
            <a:srgbClr val="FFC00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11" name="Google Shape;1711;p83"/>
          <p:cNvSpPr txBox="1"/>
          <p:nvPr/>
        </p:nvSpPr>
        <p:spPr>
          <a:xfrm rot="5400000">
            <a:off x="6458012" y="4339843"/>
            <a:ext cx="21602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asynchronously</a:t>
            </a:r>
            <a:endParaRPr/>
          </a:p>
        </p:txBody>
      </p:sp>
      <p:sp>
        <p:nvSpPr>
          <p:cNvPr id="1712" name="Google Shape;1712;p83"/>
          <p:cNvSpPr/>
          <p:nvPr/>
        </p:nvSpPr>
        <p:spPr>
          <a:xfrm flipH="1">
            <a:off x="787676" y="5621834"/>
            <a:ext cx="2484276" cy="72009"/>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13" name="Google Shape;1713;p83"/>
          <p:cNvSpPr txBox="1"/>
          <p:nvPr/>
        </p:nvSpPr>
        <p:spPr>
          <a:xfrm>
            <a:off x="3421643" y="5121187"/>
            <a:ext cx="225246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callback function</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Promise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84"/>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84</a:t>
            </a:fld>
            <a:endParaRPr>
              <a:latin typeface="Quattrocento Sans"/>
              <a:ea typeface="Quattrocento Sans"/>
              <a:cs typeface="Quattrocento Sans"/>
              <a:sym typeface="Quattrocento Sans"/>
            </a:endParaRPr>
          </a:p>
        </p:txBody>
      </p:sp>
      <p:sp>
        <p:nvSpPr>
          <p:cNvPr id="1719" name="Google Shape;1719;p84"/>
          <p:cNvSpPr txBox="1"/>
          <p:nvPr/>
        </p:nvSpPr>
        <p:spPr>
          <a:xfrm>
            <a:off x="378297" y="699104"/>
            <a:ext cx="11809312" cy="501675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Create a new project directory</a:t>
            </a:r>
            <a:endParaRPr dirty="0"/>
          </a:p>
          <a:p>
            <a:pPr marL="457200" marR="0" lvl="0" indent="-457200" algn="l" rtl="0">
              <a:spcBef>
                <a:spcPts val="0"/>
              </a:spcBef>
              <a:spcAft>
                <a:spcPts val="0"/>
              </a:spcAft>
              <a:buClr>
                <a:schemeClr val="dk1"/>
              </a:buClr>
              <a:buSzPts val="2000"/>
              <a:buFont typeface="Calibri"/>
              <a:buAutoNum type="arabicPeriod"/>
            </a:pPr>
            <a:r>
              <a:rPr lang="en-US" sz="2000" b="1" dirty="0" err="1">
                <a:solidFill>
                  <a:schemeClr val="dk1"/>
                </a:solidFill>
                <a:latin typeface="Calibri"/>
                <a:ea typeface="Calibri"/>
                <a:cs typeface="Calibri"/>
                <a:sym typeface="Calibri"/>
              </a:rPr>
              <a:t>npm</a:t>
            </a:r>
            <a:r>
              <a:rPr lang="en-US" sz="2000" b="1" dirty="0">
                <a:solidFill>
                  <a:schemeClr val="dk1"/>
                </a:solidFill>
                <a:latin typeface="Calibri"/>
                <a:ea typeface="Calibri"/>
                <a:cs typeface="Calibri"/>
                <a:sym typeface="Calibri"/>
              </a:rPr>
              <a:t> </a:t>
            </a:r>
            <a:r>
              <a:rPr lang="en-US" sz="2000" b="1" dirty="0" err="1">
                <a:solidFill>
                  <a:schemeClr val="dk1"/>
                </a:solidFill>
                <a:latin typeface="Calibri"/>
                <a:ea typeface="Calibri"/>
                <a:cs typeface="Calibri"/>
                <a:sym typeface="Calibri"/>
              </a:rPr>
              <a:t>init</a:t>
            </a:r>
            <a:r>
              <a:rPr lang="en-US" sz="2000" dirty="0">
                <a:solidFill>
                  <a:schemeClr val="dk1"/>
                </a:solidFill>
                <a:latin typeface="Calibri"/>
                <a:ea typeface="Calibri"/>
                <a:cs typeface="Calibri"/>
                <a:sym typeface="Calibri"/>
              </a:rPr>
              <a:t> to initialize node project</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Create a file </a:t>
            </a:r>
            <a:r>
              <a:rPr lang="en-US" sz="2000" b="1" dirty="0">
                <a:solidFill>
                  <a:schemeClr val="dk1"/>
                </a:solidFill>
                <a:latin typeface="Calibri"/>
                <a:ea typeface="Calibri"/>
                <a:cs typeface="Calibri"/>
                <a:sym typeface="Calibri"/>
              </a:rPr>
              <a:t>server.js</a:t>
            </a:r>
            <a:r>
              <a:rPr lang="en-US" sz="2000" dirty="0">
                <a:solidFill>
                  <a:schemeClr val="dk1"/>
                </a:solidFill>
                <a:latin typeface="Calibri"/>
                <a:ea typeface="Calibri"/>
                <a:cs typeface="Calibri"/>
                <a:sym typeface="Calibri"/>
              </a:rPr>
              <a:t> and inculcate the code for building a webserver</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Register our app, and a server end point</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Start the server on a port in local machine for testing</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Testing and add additional end points</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While doing testing system will give an error that express was not found, so we need to download and install the express module from </a:t>
            </a:r>
            <a:r>
              <a:rPr lang="en-US" sz="2000" dirty="0" err="1">
                <a:solidFill>
                  <a:schemeClr val="dk1"/>
                </a:solidFill>
                <a:latin typeface="Calibri"/>
                <a:ea typeface="Calibri"/>
                <a:cs typeface="Calibri"/>
                <a:sym typeface="Calibri"/>
              </a:rPr>
              <a:t>npmjs</a:t>
            </a:r>
            <a:r>
              <a:rPr lang="en-US" sz="2000" dirty="0">
                <a:solidFill>
                  <a:schemeClr val="dk1"/>
                </a:solidFill>
                <a:latin typeface="Calibri"/>
                <a:ea typeface="Calibri"/>
                <a:cs typeface="Calibri"/>
                <a:sym typeface="Calibri"/>
              </a:rPr>
              <a:t> website. That is what managed by </a:t>
            </a:r>
            <a:r>
              <a:rPr lang="en-US" sz="2000" dirty="0" err="1">
                <a:solidFill>
                  <a:schemeClr val="dk1"/>
                </a:solidFill>
                <a:latin typeface="Calibri"/>
                <a:ea typeface="Calibri"/>
                <a:cs typeface="Calibri"/>
                <a:sym typeface="Calibri"/>
              </a:rPr>
              <a:t>npm</a:t>
            </a:r>
            <a:r>
              <a:rPr lang="en-US" sz="2000" dirty="0">
                <a:solidFill>
                  <a:schemeClr val="dk1"/>
                </a:solidFill>
                <a:latin typeface="Calibri"/>
                <a:ea typeface="Calibri"/>
                <a:cs typeface="Calibri"/>
                <a:sym typeface="Calibri"/>
              </a:rPr>
              <a:t>. </a:t>
            </a:r>
            <a:r>
              <a:rPr lang="en-US" sz="2000" b="1" dirty="0" err="1">
                <a:solidFill>
                  <a:schemeClr val="dk1"/>
                </a:solidFill>
                <a:latin typeface="Calibri"/>
                <a:ea typeface="Calibri"/>
                <a:cs typeface="Calibri"/>
                <a:sym typeface="Calibri"/>
              </a:rPr>
              <a:t>npm</a:t>
            </a:r>
            <a:r>
              <a:rPr lang="en-US" sz="2000" b="1" dirty="0">
                <a:solidFill>
                  <a:schemeClr val="dk1"/>
                </a:solidFill>
                <a:latin typeface="Calibri"/>
                <a:ea typeface="Calibri"/>
                <a:cs typeface="Calibri"/>
                <a:sym typeface="Calibri"/>
              </a:rPr>
              <a:t> install express</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Begin testing again</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--Anubhav sharing node project</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When Anubhav creates and share node project, he will delete </a:t>
            </a:r>
            <a:r>
              <a:rPr lang="en-US" sz="2000" dirty="0" err="1">
                <a:solidFill>
                  <a:schemeClr val="dk1"/>
                </a:solidFill>
                <a:latin typeface="Calibri"/>
                <a:ea typeface="Calibri"/>
                <a:cs typeface="Calibri"/>
                <a:sym typeface="Calibri"/>
              </a:rPr>
              <a:t>node_modules</a:t>
            </a:r>
            <a:r>
              <a:rPr lang="en-US" sz="2000" dirty="0">
                <a:solidFill>
                  <a:schemeClr val="dk1"/>
                </a:solidFill>
                <a:latin typeface="Calibri"/>
                <a:ea typeface="Calibri"/>
                <a:cs typeface="Calibri"/>
                <a:sym typeface="Calibri"/>
              </a:rPr>
              <a:t> before sharing with you.</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When you download the project in your VS code, just run </a:t>
            </a:r>
            <a:r>
              <a:rPr lang="en-US" sz="2000" b="1" dirty="0" err="1">
                <a:solidFill>
                  <a:schemeClr val="dk1"/>
                </a:solidFill>
                <a:latin typeface="Calibri"/>
                <a:ea typeface="Calibri"/>
                <a:cs typeface="Calibri"/>
                <a:sym typeface="Calibri"/>
              </a:rPr>
              <a:t>npm</a:t>
            </a:r>
            <a:r>
              <a:rPr lang="en-US" sz="2000" b="1" dirty="0">
                <a:solidFill>
                  <a:schemeClr val="dk1"/>
                </a:solidFill>
                <a:latin typeface="Calibri"/>
                <a:ea typeface="Calibri"/>
                <a:cs typeface="Calibri"/>
                <a:sym typeface="Calibri"/>
              </a:rPr>
              <a:t> install</a:t>
            </a:r>
            <a:r>
              <a:rPr lang="en-US" sz="2000" dirty="0">
                <a:solidFill>
                  <a:schemeClr val="dk1"/>
                </a:solidFill>
                <a:latin typeface="Calibri"/>
                <a:ea typeface="Calibri"/>
                <a:cs typeface="Calibri"/>
                <a:sym typeface="Calibri"/>
              </a:rPr>
              <a:t> command which will scan </a:t>
            </a:r>
            <a:r>
              <a:rPr lang="en-US" sz="2000" dirty="0" err="1">
                <a:solidFill>
                  <a:schemeClr val="dk1"/>
                </a:solidFill>
                <a:latin typeface="Calibri"/>
                <a:ea typeface="Calibri"/>
                <a:cs typeface="Calibri"/>
                <a:sym typeface="Calibri"/>
              </a:rPr>
              <a:t>package.json</a:t>
            </a:r>
            <a:r>
              <a:rPr lang="en-US" sz="2000" dirty="0">
                <a:solidFill>
                  <a:schemeClr val="dk1"/>
                </a:solidFill>
                <a:latin typeface="Calibri"/>
                <a:ea typeface="Calibri"/>
                <a:cs typeface="Calibri"/>
                <a:sym typeface="Calibri"/>
              </a:rPr>
              <a:t> and download all node modules in your laptop also.</a:t>
            </a:r>
            <a:endParaRPr dirty="0"/>
          </a:p>
          <a:p>
            <a:pPr marL="457200" marR="0" lvl="0" indent="-330200" algn="l" rtl="0">
              <a:spcBef>
                <a:spcPts val="0"/>
              </a:spcBef>
              <a:spcAft>
                <a:spcPts val="0"/>
              </a:spcAft>
              <a:buClr>
                <a:schemeClr val="dk1"/>
              </a:buClr>
              <a:buSzPts val="2000"/>
              <a:buFont typeface="Calibri"/>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https://docs.cloudfoundry.org/devguide/deploy-apps/manifest-attributes.html</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
        <p:nvSpPr>
          <p:cNvPr id="1720" name="Google Shape;1720;p84"/>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Step by Step Guide for Node MS</a:t>
            </a:r>
            <a:endParaRPr sz="3600">
              <a:solidFill>
                <a:schemeClr val="dk1"/>
              </a:solidFill>
              <a:latin typeface="Corben"/>
              <a:ea typeface="Corben"/>
              <a:cs typeface="Corben"/>
              <a:sym typeface="Corben"/>
            </a:endParaRPr>
          </a:p>
        </p:txBody>
      </p:sp>
      <p:pic>
        <p:nvPicPr>
          <p:cNvPr id="1721" name="Google Shape;1721;p84"/>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1722" name="Google Shape;1722;p84"/>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8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85</a:t>
            </a:fld>
            <a:endParaRPr>
              <a:latin typeface="Quattrocento Sans"/>
              <a:ea typeface="Quattrocento Sans"/>
              <a:cs typeface="Quattrocento Sans"/>
              <a:sym typeface="Quattrocento Sans"/>
            </a:endParaRPr>
          </a:p>
        </p:txBody>
      </p:sp>
      <p:sp>
        <p:nvSpPr>
          <p:cNvPr id="1728" name="Google Shape;1728;p8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Implementing App Router</a:t>
            </a:r>
            <a:endParaRPr sz="3600">
              <a:solidFill>
                <a:schemeClr val="dk1"/>
              </a:solidFill>
              <a:latin typeface="Corben"/>
              <a:ea typeface="Corben"/>
              <a:cs typeface="Corben"/>
              <a:sym typeface="Corben"/>
            </a:endParaRPr>
          </a:p>
        </p:txBody>
      </p:sp>
      <p:pic>
        <p:nvPicPr>
          <p:cNvPr id="1729" name="Google Shape;1729;p85"/>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730" name="Google Shape;1730;p8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731" name="Google Shape;1731;p85"/>
          <p:cNvSpPr/>
          <p:nvPr/>
        </p:nvSpPr>
        <p:spPr>
          <a:xfrm>
            <a:off x="8182644" y="908720"/>
            <a:ext cx="3024336" cy="1512168"/>
          </a:xfrm>
          <a:prstGeom prst="cube">
            <a:avLst>
              <a:gd name="adj" fmla="val 25000"/>
            </a:avLst>
          </a:prstGeom>
          <a:solidFill>
            <a:srgbClr val="56A4E9"/>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Anubhav.svc</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java,spring,Olingo</a:t>
            </a:r>
            <a:r>
              <a:rPr lang="en-US" sz="2400" dirty="0">
                <a:solidFill>
                  <a:schemeClr val="lt1"/>
                </a:solidFill>
                <a:latin typeface="Calibri"/>
                <a:ea typeface="Calibri"/>
                <a:cs typeface="Calibri"/>
                <a:sym typeface="Calibri"/>
              </a:rPr>
              <a:t>)</a:t>
            </a:r>
            <a:endParaRPr dirty="0"/>
          </a:p>
        </p:txBody>
      </p:sp>
      <p:sp>
        <p:nvSpPr>
          <p:cNvPr id="1732" name="Google Shape;1732;p85"/>
          <p:cNvSpPr/>
          <p:nvPr/>
        </p:nvSpPr>
        <p:spPr>
          <a:xfrm>
            <a:off x="8038628" y="2672916"/>
            <a:ext cx="3024336" cy="1512168"/>
          </a:xfrm>
          <a:prstGeom prst="cube">
            <a:avLst>
              <a:gd name="adj" fmla="val 25000"/>
            </a:avLst>
          </a:prstGeom>
          <a:solidFill>
            <a:srgbClr val="56A4E9"/>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/static/index.html</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(Fiori ui)</a:t>
            </a:r>
            <a:endParaRPr/>
          </a:p>
        </p:txBody>
      </p:sp>
      <p:sp>
        <p:nvSpPr>
          <p:cNvPr id="1733" name="Google Shape;1733;p85"/>
          <p:cNvSpPr/>
          <p:nvPr/>
        </p:nvSpPr>
        <p:spPr>
          <a:xfrm>
            <a:off x="8024127" y="4509120"/>
            <a:ext cx="3024336" cy="1512168"/>
          </a:xfrm>
          <a:prstGeom prst="cube">
            <a:avLst>
              <a:gd name="adj" fmla="val 25000"/>
            </a:avLst>
          </a:prstGeom>
          <a:solidFill>
            <a:srgbClr val="56A4E9"/>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employees.json</a:t>
            </a:r>
            <a:endParaRPr sz="24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
            </a:r>
            <a:r>
              <a:rPr lang="en-US" sz="2400" dirty="0" err="1">
                <a:solidFill>
                  <a:schemeClr val="lt1"/>
                </a:solidFill>
                <a:latin typeface="Calibri"/>
                <a:ea typeface="Calibri"/>
                <a:cs typeface="Calibri"/>
                <a:sym typeface="Calibri"/>
              </a:rPr>
              <a:t>nodejs</a:t>
            </a:r>
            <a:r>
              <a:rPr lang="en-US" sz="2400" dirty="0">
                <a:solidFill>
                  <a:schemeClr val="lt1"/>
                </a:solidFill>
                <a:latin typeface="Calibri"/>
                <a:ea typeface="Calibri"/>
                <a:cs typeface="Calibri"/>
                <a:sym typeface="Calibri"/>
              </a:rPr>
              <a:t> based)</a:t>
            </a:r>
            <a:endParaRPr dirty="0"/>
          </a:p>
        </p:txBody>
      </p:sp>
      <p:sp>
        <p:nvSpPr>
          <p:cNvPr id="1734" name="Google Shape;1734;p85"/>
          <p:cNvSpPr/>
          <p:nvPr/>
        </p:nvSpPr>
        <p:spPr>
          <a:xfrm>
            <a:off x="3502124" y="964699"/>
            <a:ext cx="2857502" cy="525658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App Router</a:t>
            </a:r>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@sap/approuter</a:t>
            </a:r>
            <a:endParaRPr/>
          </a:p>
          <a:p>
            <a:pPr marL="0" marR="0" lvl="0" indent="0" algn="ctr" rtl="0">
              <a:spcBef>
                <a:spcPts val="0"/>
              </a:spcBef>
              <a:spcAft>
                <a:spcPts val="0"/>
              </a:spcAft>
              <a:buNone/>
            </a:pPr>
            <a:endParaRPr sz="2400" b="1">
              <a:solidFill>
                <a:schemeClr val="lt1"/>
              </a:solidFill>
              <a:latin typeface="Calibri"/>
              <a:ea typeface="Calibri"/>
              <a:cs typeface="Calibri"/>
              <a:sym typeface="Calibri"/>
            </a:endParaRPr>
          </a:p>
          <a:p>
            <a:pPr marL="0" marR="0" lvl="0" indent="0" algn="ctr" rtl="0">
              <a:spcBef>
                <a:spcPts val="0"/>
              </a:spcBef>
              <a:spcAft>
                <a:spcPts val="0"/>
              </a:spcAft>
              <a:buNone/>
            </a:pPr>
            <a:r>
              <a:rPr lang="en-US" sz="2400" b="1">
                <a:solidFill>
                  <a:schemeClr val="lt1"/>
                </a:solidFill>
                <a:latin typeface="Calibri"/>
                <a:ea typeface="Calibri"/>
                <a:cs typeface="Calibri"/>
                <a:sym typeface="Calibri"/>
              </a:rPr>
              <a:t>xs-app.json</a:t>
            </a:r>
            <a:endParaRPr sz="2400" b="1">
              <a:solidFill>
                <a:schemeClr val="lt1"/>
              </a:solidFill>
              <a:latin typeface="Calibri"/>
              <a:ea typeface="Calibri"/>
              <a:cs typeface="Calibri"/>
              <a:sym typeface="Calibri"/>
            </a:endParaRPr>
          </a:p>
        </p:txBody>
      </p:sp>
      <p:sp>
        <p:nvSpPr>
          <p:cNvPr id="1735" name="Google Shape;1735;p85"/>
          <p:cNvSpPr/>
          <p:nvPr/>
        </p:nvSpPr>
        <p:spPr>
          <a:xfrm>
            <a:off x="405780" y="2564904"/>
            <a:ext cx="1417342" cy="1296144"/>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Browser</a:t>
            </a:r>
            <a:endParaRPr/>
          </a:p>
        </p:txBody>
      </p:sp>
      <p:sp>
        <p:nvSpPr>
          <p:cNvPr id="1736" name="Google Shape;1736;p85"/>
          <p:cNvSpPr/>
          <p:nvPr/>
        </p:nvSpPr>
        <p:spPr>
          <a:xfrm>
            <a:off x="1917948" y="2924944"/>
            <a:ext cx="1512168" cy="504056"/>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37" name="Google Shape;1737;p85"/>
          <p:cNvSpPr/>
          <p:nvPr/>
        </p:nvSpPr>
        <p:spPr>
          <a:xfrm>
            <a:off x="6526460" y="1412776"/>
            <a:ext cx="1497667" cy="646331"/>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38" name="Google Shape;1738;p85"/>
          <p:cNvSpPr/>
          <p:nvPr/>
        </p:nvSpPr>
        <p:spPr>
          <a:xfrm>
            <a:off x="6459118" y="3220667"/>
            <a:ext cx="1497667" cy="646331"/>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39" name="Google Shape;1739;p85"/>
          <p:cNvSpPr/>
          <p:nvPr/>
        </p:nvSpPr>
        <p:spPr>
          <a:xfrm>
            <a:off x="6459117" y="5122058"/>
            <a:ext cx="1497667" cy="646331"/>
          </a:xfrm>
          <a:prstGeom prst="right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6"/>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86</a:t>
            </a:fld>
            <a:endParaRPr>
              <a:latin typeface="Quattrocento Sans"/>
              <a:ea typeface="Quattrocento Sans"/>
              <a:cs typeface="Quattrocento Sans"/>
              <a:sym typeface="Quattrocento Sans"/>
            </a:endParaRPr>
          </a:p>
        </p:txBody>
      </p:sp>
      <p:sp>
        <p:nvSpPr>
          <p:cNvPr id="1745" name="Google Shape;1745;p86"/>
          <p:cNvSpPr txBox="1"/>
          <p:nvPr/>
        </p:nvSpPr>
        <p:spPr>
          <a:xfrm>
            <a:off x="189757" y="646331"/>
            <a:ext cx="11809312" cy="526297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Create a project for BTP with respective microservice folders</a:t>
            </a:r>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Copy paste java war file to javaapp folder</a:t>
            </a:r>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Copy paste node js application code to nodeapp folder</a:t>
            </a:r>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Copy paste Fiori app code from java to approuter/webapp</a:t>
            </a:r>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Initialize app router by installing @sap/approuter module and adding start script</a:t>
            </a:r>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Finally create manifest.yml to inform SAP BTP to deploy all apps together and define their roots</a:t>
            </a:r>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Define the configuration for these different end points in app router to route</a:t>
            </a:r>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We need to add xsuaa backing service and bind our instance with the same, so app router can exchange all the tokens. Use the xs-security.json file created by Anubhav in study material inside git.</a:t>
            </a:r>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Deploy our app to BTP which contains 3 microservices so called java, node, approuter(node) using </a:t>
            </a:r>
            <a:r>
              <a:rPr lang="en-US" sz="2400" b="1">
                <a:solidFill>
                  <a:schemeClr val="dk1"/>
                </a:solidFill>
                <a:latin typeface="Calibri"/>
                <a:ea typeface="Calibri"/>
                <a:cs typeface="Calibri"/>
                <a:sym typeface="Calibri"/>
              </a:rPr>
              <a:t>cf login </a:t>
            </a:r>
            <a:r>
              <a:rPr lang="en-US" sz="2400">
                <a:solidFill>
                  <a:schemeClr val="dk1"/>
                </a:solidFill>
                <a:latin typeface="Calibri"/>
                <a:ea typeface="Calibri"/>
                <a:cs typeface="Calibri"/>
                <a:sym typeface="Calibri"/>
              </a:rPr>
              <a:t>and </a:t>
            </a:r>
            <a:r>
              <a:rPr lang="en-US" sz="2400" b="1">
                <a:solidFill>
                  <a:schemeClr val="dk1"/>
                </a:solidFill>
                <a:latin typeface="Calibri"/>
                <a:ea typeface="Calibri"/>
                <a:cs typeface="Calibri"/>
                <a:sym typeface="Calibri"/>
              </a:rPr>
              <a:t>cf push </a:t>
            </a:r>
            <a:r>
              <a:rPr lang="en-US" sz="2400">
                <a:solidFill>
                  <a:schemeClr val="dk1"/>
                </a:solidFill>
                <a:latin typeface="Calibri"/>
                <a:ea typeface="Calibri"/>
                <a:cs typeface="Calibri"/>
                <a:sym typeface="Calibri"/>
              </a:rPr>
              <a:t>command.</a:t>
            </a:r>
            <a:endParaRPr/>
          </a:p>
          <a:p>
            <a:pPr marL="457200" marR="0" lvl="0" indent="-304800" algn="l"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p:txBody>
      </p:sp>
      <p:sp>
        <p:nvSpPr>
          <p:cNvPr id="1746" name="Google Shape;1746;p86"/>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Implementing App Router</a:t>
            </a:r>
            <a:endParaRPr sz="3600">
              <a:solidFill>
                <a:schemeClr val="dk1"/>
              </a:solidFill>
              <a:latin typeface="Corben"/>
              <a:ea typeface="Corben"/>
              <a:cs typeface="Corben"/>
              <a:sym typeface="Corben"/>
            </a:endParaRPr>
          </a:p>
        </p:txBody>
      </p:sp>
      <p:pic>
        <p:nvPicPr>
          <p:cNvPr id="1747" name="Google Shape;1747;p86"/>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748" name="Google Shape;1748;p86"/>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8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87</a:t>
            </a:fld>
            <a:endParaRPr>
              <a:latin typeface="Quattrocento Sans"/>
              <a:ea typeface="Quattrocento Sans"/>
              <a:cs typeface="Quattrocento Sans"/>
              <a:sym typeface="Quattrocento Sans"/>
            </a:endParaRPr>
          </a:p>
        </p:txBody>
      </p:sp>
      <p:sp>
        <p:nvSpPr>
          <p:cNvPr id="1754" name="Google Shape;1754;p87"/>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&lt;&gt;</a:t>
            </a:r>
            <a:endParaRPr sz="2400">
              <a:solidFill>
                <a:schemeClr val="dk1"/>
              </a:solidFill>
              <a:latin typeface="Calibri"/>
              <a:ea typeface="Calibri"/>
              <a:cs typeface="Calibri"/>
              <a:sym typeface="Calibri"/>
            </a:endParaRPr>
          </a:p>
        </p:txBody>
      </p:sp>
      <p:sp>
        <p:nvSpPr>
          <p:cNvPr id="1755" name="Google Shape;1755;p8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Title</a:t>
            </a:r>
            <a:endParaRPr sz="3600">
              <a:solidFill>
                <a:schemeClr val="dk1"/>
              </a:solidFill>
              <a:latin typeface="Corben"/>
              <a:ea typeface="Corben"/>
              <a:cs typeface="Corben"/>
              <a:sym typeface="Corben"/>
            </a:endParaRPr>
          </a:p>
        </p:txBody>
      </p:sp>
      <p:pic>
        <p:nvPicPr>
          <p:cNvPr id="1756" name="Google Shape;1756;p8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757" name="Google Shape;1757;p8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758" name="Google Shape;1758;p87"/>
          <p:cNvSpPr/>
          <p:nvPr/>
        </p:nvSpPr>
        <p:spPr>
          <a:xfrm>
            <a:off x="909836" y="2492896"/>
            <a:ext cx="2605315" cy="158417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Sub account 1</a:t>
            </a:r>
            <a:endParaRPr/>
          </a:p>
        </p:txBody>
      </p:sp>
      <p:sp>
        <p:nvSpPr>
          <p:cNvPr id="1759" name="Google Shape;1759;p87"/>
          <p:cNvSpPr/>
          <p:nvPr/>
        </p:nvSpPr>
        <p:spPr>
          <a:xfrm>
            <a:off x="4261049" y="2492896"/>
            <a:ext cx="4320480" cy="158417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Sub account 2</a:t>
            </a:r>
            <a:endParaRPr/>
          </a:p>
        </p:txBody>
      </p:sp>
      <p:sp>
        <p:nvSpPr>
          <p:cNvPr id="1760" name="Google Shape;1760;p87"/>
          <p:cNvSpPr/>
          <p:nvPr/>
        </p:nvSpPr>
        <p:spPr>
          <a:xfrm>
            <a:off x="1564421" y="3523118"/>
            <a:ext cx="1296144" cy="432048"/>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java</a:t>
            </a:r>
            <a:endParaRPr/>
          </a:p>
        </p:txBody>
      </p:sp>
      <p:sp>
        <p:nvSpPr>
          <p:cNvPr id="1761" name="Google Shape;1761;p87"/>
          <p:cNvSpPr/>
          <p:nvPr/>
        </p:nvSpPr>
        <p:spPr>
          <a:xfrm>
            <a:off x="4515634" y="3526262"/>
            <a:ext cx="1296144" cy="432048"/>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node </a:t>
            </a:r>
            <a:endParaRPr/>
          </a:p>
        </p:txBody>
      </p:sp>
      <p:sp>
        <p:nvSpPr>
          <p:cNvPr id="1762" name="Google Shape;1762;p87"/>
          <p:cNvSpPr/>
          <p:nvPr/>
        </p:nvSpPr>
        <p:spPr>
          <a:xfrm>
            <a:off x="6166420" y="3523118"/>
            <a:ext cx="2376264" cy="432048"/>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approuter</a:t>
            </a:r>
            <a:endParaRPr sz="2400">
              <a:solidFill>
                <a:schemeClr val="lt1"/>
              </a:solidFill>
              <a:latin typeface="Calibri"/>
              <a:ea typeface="Calibri"/>
              <a:cs typeface="Calibri"/>
              <a:sym typeface="Calibri"/>
            </a:endParaRPr>
          </a:p>
        </p:txBody>
      </p:sp>
      <p:sp>
        <p:nvSpPr>
          <p:cNvPr id="1763" name="Google Shape;1763;p87"/>
          <p:cNvSpPr/>
          <p:nvPr/>
        </p:nvSpPr>
        <p:spPr>
          <a:xfrm>
            <a:off x="2850931" y="5142791"/>
            <a:ext cx="2232248" cy="1440160"/>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764" name="Google Shape;1764;p87"/>
          <p:cNvCxnSpPr/>
          <p:nvPr/>
        </p:nvCxnSpPr>
        <p:spPr>
          <a:xfrm>
            <a:off x="2422004" y="3955166"/>
            <a:ext cx="864096" cy="1152128"/>
          </a:xfrm>
          <a:prstGeom prst="straightConnector1">
            <a:avLst/>
          </a:prstGeom>
          <a:noFill/>
          <a:ln w="9525" cap="flat" cmpd="sng">
            <a:solidFill>
              <a:srgbClr val="B8B8B8"/>
            </a:solidFill>
            <a:prstDash val="solid"/>
            <a:round/>
            <a:headEnd type="none" w="sm" len="sm"/>
            <a:tailEnd type="triangle" w="med" len="med"/>
          </a:ln>
        </p:spPr>
      </p:cxnSp>
      <p:cxnSp>
        <p:nvCxnSpPr>
          <p:cNvPr id="1765" name="Google Shape;1765;p87"/>
          <p:cNvCxnSpPr>
            <a:stCxn id="1761" idx="4"/>
          </p:cNvCxnSpPr>
          <p:nvPr/>
        </p:nvCxnSpPr>
        <p:spPr>
          <a:xfrm flipH="1">
            <a:off x="4261006" y="3958310"/>
            <a:ext cx="902700" cy="1149000"/>
          </a:xfrm>
          <a:prstGeom prst="straightConnector1">
            <a:avLst/>
          </a:prstGeom>
          <a:noFill/>
          <a:ln w="9525" cap="flat" cmpd="sng">
            <a:solidFill>
              <a:srgbClr val="B8B8B8"/>
            </a:solidFill>
            <a:prstDash val="solid"/>
            <a:round/>
            <a:headEnd type="none" w="sm" len="sm"/>
            <a:tailEnd type="triangle" w="med" len="med"/>
          </a:ln>
        </p:spPr>
      </p:cxnSp>
      <p:graphicFrame>
        <p:nvGraphicFramePr>
          <p:cNvPr id="1766" name="Google Shape;1766;p87"/>
          <p:cNvGraphicFramePr/>
          <p:nvPr/>
        </p:nvGraphicFramePr>
        <p:xfrm>
          <a:off x="5372556" y="5127887"/>
          <a:ext cx="2622800" cy="1371630"/>
        </p:xfrm>
        <a:graphic>
          <a:graphicData uri="http://schemas.openxmlformats.org/drawingml/2006/table">
            <a:tbl>
              <a:tblPr firstRow="1" bandRow="1">
                <a:noFill/>
                <a:tableStyleId>{1ADCB619-5CA2-4761-B8C4-41EBFC08C542}</a:tableStyleId>
              </a:tblPr>
              <a:tblGrid>
                <a:gridCol w="1311400">
                  <a:extLst>
                    <a:ext uri="{9D8B030D-6E8A-4147-A177-3AD203B41FA5}">
                      <a16:colId xmlns:a16="http://schemas.microsoft.com/office/drawing/2014/main" val="20000"/>
                    </a:ext>
                  </a:extLst>
                </a:gridCol>
                <a:gridCol w="1311400">
                  <a:extLst>
                    <a:ext uri="{9D8B030D-6E8A-4147-A177-3AD203B41FA5}">
                      <a16:colId xmlns:a16="http://schemas.microsoft.com/office/drawing/2014/main" val="20001"/>
                    </a:ext>
                  </a:extLst>
                </a:gridCol>
              </a:tblGrid>
              <a:tr h="318725">
                <a:tc>
                  <a:txBody>
                    <a:bodyPr/>
                    <a:lstStyle/>
                    <a:p>
                      <a:pPr marL="0" marR="0" lvl="0" indent="0" algn="l" rtl="0">
                        <a:spcBef>
                          <a:spcPts val="0"/>
                        </a:spcBef>
                        <a:spcAft>
                          <a:spcPts val="0"/>
                        </a:spcAft>
                        <a:buNone/>
                      </a:pPr>
                      <a:endParaRPr sz="2400"/>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0"/>
                  </a:ext>
                </a:extLst>
              </a:tr>
              <a:tr h="318725">
                <a:tc>
                  <a:txBody>
                    <a:bodyPr/>
                    <a:lstStyle/>
                    <a:p>
                      <a:pPr marL="0" marR="0" lvl="0" indent="0" algn="l" rtl="0">
                        <a:spcBef>
                          <a:spcPts val="0"/>
                        </a:spcBef>
                        <a:spcAft>
                          <a:spcPts val="0"/>
                        </a:spcAft>
                        <a:buNone/>
                      </a:pPr>
                      <a:r>
                        <a:rPr lang="en-US" sz="2400"/>
                        <a:t>1</a:t>
                      </a:r>
                      <a:endParaRPr/>
                    </a:p>
                  </a:txBody>
                  <a:tcPr marL="91450" marR="91450" marT="45725" marB="45725"/>
                </a:tc>
                <a:tc>
                  <a:txBody>
                    <a:bodyPr/>
                    <a:lstStyle/>
                    <a:p>
                      <a:pPr marL="0" marR="0" lvl="0" indent="0" algn="l" rtl="0">
                        <a:spcBef>
                          <a:spcPts val="0"/>
                        </a:spcBef>
                        <a:spcAft>
                          <a:spcPts val="0"/>
                        </a:spcAft>
                        <a:buNone/>
                      </a:pPr>
                      <a:r>
                        <a:rPr lang="en-US" sz="2400"/>
                        <a:t>sa1</a:t>
                      </a:r>
                      <a:endParaRPr/>
                    </a:p>
                  </a:txBody>
                  <a:tcPr marL="91450" marR="91450" marT="45725" marB="45725"/>
                </a:tc>
                <a:extLst>
                  <a:ext uri="{0D108BD9-81ED-4DB2-BD59-A6C34878D82A}">
                    <a16:rowId xmlns:a16="http://schemas.microsoft.com/office/drawing/2014/main" val="10001"/>
                  </a:ext>
                </a:extLst>
              </a:tr>
              <a:tr h="318725">
                <a:tc>
                  <a:txBody>
                    <a:bodyPr/>
                    <a:lstStyle/>
                    <a:p>
                      <a:pPr marL="0" marR="0" lvl="0" indent="0" algn="l" rtl="0">
                        <a:spcBef>
                          <a:spcPts val="0"/>
                        </a:spcBef>
                        <a:spcAft>
                          <a:spcPts val="0"/>
                        </a:spcAft>
                        <a:buNone/>
                      </a:pPr>
                      <a:r>
                        <a:rPr lang="en-US" sz="2400"/>
                        <a:t>2</a:t>
                      </a:r>
                      <a:endParaRPr/>
                    </a:p>
                  </a:txBody>
                  <a:tcPr marL="91450" marR="91450" marT="45725" marB="45725"/>
                </a:tc>
                <a:tc>
                  <a:txBody>
                    <a:bodyPr/>
                    <a:lstStyle/>
                    <a:p>
                      <a:pPr marL="0" marR="0" lvl="0" indent="0" algn="l" rtl="0">
                        <a:spcBef>
                          <a:spcPts val="0"/>
                        </a:spcBef>
                        <a:spcAft>
                          <a:spcPts val="0"/>
                        </a:spcAft>
                        <a:buNone/>
                      </a:pPr>
                      <a:r>
                        <a:rPr lang="en-US" sz="2400"/>
                        <a:t>sa2</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8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88</a:t>
            </a:fld>
            <a:endParaRPr>
              <a:latin typeface="Quattrocento Sans"/>
              <a:ea typeface="Quattrocento Sans"/>
              <a:cs typeface="Quattrocento Sans"/>
              <a:sym typeface="Quattrocento Sans"/>
            </a:endParaRPr>
          </a:p>
        </p:txBody>
      </p:sp>
      <p:sp>
        <p:nvSpPr>
          <p:cNvPr id="1772" name="Google Shape;1772;p88"/>
          <p:cNvSpPr txBox="1"/>
          <p:nvPr/>
        </p:nvSpPr>
        <p:spPr>
          <a:xfrm>
            <a:off x="189756" y="1159678"/>
            <a:ext cx="11809312" cy="618630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Resources available on internet are not very well organized for learning.</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Multiple technologies being used which was kind of new for us and required learning curve</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App router implementation was difficult 🡪 As a developer we spent lots of effort to setup the app router</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general, the complete project setup was so difficult with many files needs be added like </a:t>
            </a:r>
            <a:r>
              <a:rPr lang="en-US" sz="1800" dirty="0" err="1">
                <a:solidFill>
                  <a:schemeClr val="dk1"/>
                </a:solidFill>
                <a:latin typeface="Calibri"/>
                <a:ea typeface="Calibri"/>
                <a:cs typeface="Calibri"/>
                <a:sym typeface="Calibri"/>
              </a:rPr>
              <a:t>manifest.yml</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xs-security.json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xs-app.json</a:t>
            </a:r>
            <a:r>
              <a:rPr lang="en-US" sz="1800" dirty="0">
                <a:solidFill>
                  <a:schemeClr val="dk1"/>
                </a:solidFill>
                <a:latin typeface="Calibri"/>
                <a:ea typeface="Calibri"/>
                <a:cs typeface="Calibri"/>
                <a:sym typeface="Calibri"/>
              </a:rPr>
              <a:t> which was a more of manual work a developer needs to do, even a small mistake in the file will cause my deployment to fail</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It is not easy so far to find deployment issues and figure-out the problem while building the app</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Are there some reference/sample apps/ best practice provided by SAP to build BTP Applications</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created our backing service instances manually</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it comes to a project, it needs files, dependencies, deployment descriptors, file formats and lots of boilerplate code and takes time to setup these things. Can we simplify this process?</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How can we have lots of reusability in my project so we avoid the boilerplate code.</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change database from </a:t>
            </a:r>
            <a:r>
              <a:rPr lang="en-US" sz="1800" dirty="0" err="1">
                <a:solidFill>
                  <a:schemeClr val="dk1"/>
                </a:solidFill>
                <a:latin typeface="Calibri"/>
                <a:ea typeface="Calibri"/>
                <a:cs typeface="Calibri"/>
                <a:sym typeface="Calibri"/>
              </a:rPr>
              <a:t>postgresql</a:t>
            </a:r>
            <a:r>
              <a:rPr lang="en-US" sz="1800" dirty="0">
                <a:solidFill>
                  <a:schemeClr val="dk1"/>
                </a:solidFill>
                <a:latin typeface="Calibri"/>
                <a:ea typeface="Calibri"/>
                <a:cs typeface="Calibri"/>
                <a:sym typeface="Calibri"/>
              </a:rPr>
              <a:t> to </a:t>
            </a:r>
            <a:r>
              <a:rPr lang="en-US" sz="1800" dirty="0" err="1">
                <a:solidFill>
                  <a:schemeClr val="dk1"/>
                </a:solidFill>
                <a:latin typeface="Calibri"/>
                <a:ea typeface="Calibri"/>
                <a:cs typeface="Calibri"/>
                <a:sym typeface="Calibri"/>
              </a:rPr>
              <a:t>hana</a:t>
            </a:r>
            <a:r>
              <a:rPr lang="en-US" sz="1800" dirty="0">
                <a:solidFill>
                  <a:schemeClr val="dk1"/>
                </a:solidFill>
                <a:latin typeface="Calibri"/>
                <a:ea typeface="Calibri"/>
                <a:cs typeface="Calibri"/>
                <a:sym typeface="Calibri"/>
              </a:rPr>
              <a:t>, we also changed many </a:t>
            </a:r>
            <a:r>
              <a:rPr lang="en-US" sz="1800" dirty="0" err="1">
                <a:solidFill>
                  <a:schemeClr val="dk1"/>
                </a:solidFill>
                <a:latin typeface="Calibri"/>
                <a:ea typeface="Calibri"/>
                <a:cs typeface="Calibri"/>
                <a:sym typeface="Calibri"/>
              </a:rPr>
              <a:t>many</a:t>
            </a:r>
            <a:r>
              <a:rPr lang="en-US" sz="1800" dirty="0">
                <a:solidFill>
                  <a:schemeClr val="dk1"/>
                </a:solidFill>
                <a:latin typeface="Calibri"/>
                <a:ea typeface="Calibri"/>
                <a:cs typeface="Calibri"/>
                <a:sym typeface="Calibri"/>
              </a:rPr>
              <a:t> lines of code in java application.</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Our application and its code sometimes is tightly integrated with the DB, we want to avoid the same.</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No matter what the functional you work whether MM, SD, FICO, CRM, APO, PLM, SRM, HR etc. Eventually as a developer we do same work. Design DB, Write business logic, add validations, checks, customizations, build UI.</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How to develop software in BTP, what is the </a:t>
            </a:r>
            <a:r>
              <a:rPr lang="en-US" sz="1800" b="1" dirty="0">
                <a:solidFill>
                  <a:schemeClr val="dk1"/>
                </a:solidFill>
                <a:latin typeface="Calibri"/>
                <a:ea typeface="Calibri"/>
                <a:cs typeface="Calibri"/>
                <a:sym typeface="Calibri"/>
              </a:rPr>
              <a:t>golden guideline</a:t>
            </a:r>
            <a:r>
              <a:rPr lang="en-US" sz="1800" dirty="0">
                <a:solidFill>
                  <a:schemeClr val="dk1"/>
                </a:solidFill>
                <a:latin typeface="Calibri"/>
                <a:ea typeface="Calibri"/>
                <a:cs typeface="Calibri"/>
                <a:sym typeface="Calibri"/>
              </a:rPr>
              <a:t> (which architecture, which technology, which object to be kept where, how to deploy, manage effectively, change management, work for different scenarios, use cases)</a:t>
            </a:r>
            <a:endParaRPr dirty="0"/>
          </a:p>
          <a:p>
            <a:pPr marL="342900" marR="0" lvl="0" indent="-34290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build application on BTP, we want to build in a way that when we give or take handovers from colleagues, it should not take much time.</a:t>
            </a:r>
            <a:endParaRPr sz="1800" dirty="0">
              <a:solidFill>
                <a:schemeClr val="dk1"/>
              </a:solidFill>
              <a:latin typeface="Calibri"/>
              <a:ea typeface="Calibri"/>
              <a:cs typeface="Calibri"/>
              <a:sym typeface="Calibri"/>
            </a:endParaRPr>
          </a:p>
          <a:p>
            <a:pPr marL="1828480" marR="0" lvl="3" indent="0" algn="l" rtl="0">
              <a:spcBef>
                <a:spcPts val="0"/>
              </a:spcBef>
              <a:spcAft>
                <a:spcPts val="0"/>
              </a:spcAft>
              <a:buNone/>
            </a:pPr>
            <a:r>
              <a:rPr lang="en-US" sz="3600" b="0" i="0" u="none" strike="noStrike" cap="none" dirty="0">
                <a:solidFill>
                  <a:schemeClr val="dk1"/>
                </a:solidFill>
                <a:latin typeface="Calibri"/>
                <a:ea typeface="Calibri"/>
                <a:cs typeface="Calibri"/>
                <a:sym typeface="Calibri"/>
              </a:rPr>
              <a:t>		🡺 Standardization</a:t>
            </a:r>
            <a:endParaRPr sz="3600" b="0" i="0" u="none" strike="noStrike" cap="none" dirty="0">
              <a:solidFill>
                <a:schemeClr val="dk1"/>
              </a:solidFill>
              <a:latin typeface="Calibri"/>
              <a:ea typeface="Calibri"/>
              <a:cs typeface="Calibri"/>
              <a:sym typeface="Calibri"/>
            </a:endParaRPr>
          </a:p>
        </p:txBody>
      </p:sp>
      <p:sp>
        <p:nvSpPr>
          <p:cNvPr id="1773" name="Google Shape;1773;p8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Corben"/>
                <a:ea typeface="Corben"/>
                <a:cs typeface="Corben"/>
                <a:sym typeface="Corben"/>
              </a:rPr>
              <a:t>Challenges of building BTP Native Cloud Apps</a:t>
            </a:r>
            <a:endParaRPr sz="3600" dirty="0">
              <a:solidFill>
                <a:schemeClr val="dk1"/>
              </a:solidFill>
              <a:latin typeface="Corben"/>
              <a:ea typeface="Corben"/>
              <a:cs typeface="Corben"/>
              <a:sym typeface="Corben"/>
            </a:endParaRPr>
          </a:p>
        </p:txBody>
      </p:sp>
      <p:pic>
        <p:nvPicPr>
          <p:cNvPr id="1774" name="Google Shape;1774;p8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775" name="Google Shape;1775;p8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89"/>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89</a:t>
            </a:fld>
            <a:endParaRPr>
              <a:latin typeface="Quattrocento Sans"/>
              <a:ea typeface="Quattrocento Sans"/>
              <a:cs typeface="Quattrocento Sans"/>
              <a:sym typeface="Quattrocento Sans"/>
            </a:endParaRPr>
          </a:p>
        </p:txBody>
      </p:sp>
      <p:sp>
        <p:nvSpPr>
          <p:cNvPr id="1781" name="Google Shape;1781;p89"/>
          <p:cNvSpPr txBox="1"/>
          <p:nvPr/>
        </p:nvSpPr>
        <p:spPr>
          <a:xfrm>
            <a:off x="189757" y="646331"/>
            <a:ext cx="11809312" cy="40934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Framework – golden path for building application but not from scratch. Takes away boilerplate coding which every developer needs to do manually. A framework consists of a complete package of technologies, tooling, libraries, best-practices and coding standards, services.</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In SAP BTP we have 2 such powerful frameworks provided by SAP</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RAPM – Restful Application Programming Model</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It is a framework to support ABAP in cloud. We can build extensions as well as new application in BTP using ABAP technology with restricted ABAP. It allows existing ABAP developers to on-board customer applications in BTP cloud. Since ABAP consultants are readily available in your team, you can opt for RAP framework.</a:t>
            </a:r>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CAPM – Cloud Application Programming Model</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It’s a framework provided by SAP using </a:t>
            </a:r>
            <a:r>
              <a:rPr lang="en-US" sz="2000" b="1">
                <a:solidFill>
                  <a:schemeClr val="dk1"/>
                </a:solidFill>
                <a:latin typeface="Calibri"/>
                <a:ea typeface="Calibri"/>
                <a:cs typeface="Calibri"/>
                <a:sym typeface="Calibri"/>
              </a:rPr>
              <a:t>open-source technologies (Java and Node). </a:t>
            </a:r>
            <a:r>
              <a:rPr lang="en-US" sz="2000">
                <a:solidFill>
                  <a:schemeClr val="dk1"/>
                </a:solidFill>
                <a:latin typeface="Calibri"/>
                <a:ea typeface="Calibri"/>
                <a:cs typeface="Calibri"/>
                <a:sym typeface="Calibri"/>
              </a:rPr>
              <a:t>It utilizes SAP BTP’s Cloud Foundry environment to build multi-target applications based on microservice architecture. It is a great cost saving and  choice of technology for developers who ready to take learning curve.</a:t>
            </a:r>
            <a:endParaRPr/>
          </a:p>
        </p:txBody>
      </p:sp>
      <p:sp>
        <p:nvSpPr>
          <p:cNvPr id="1782" name="Google Shape;1782;p8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Frameworks in cloud</a:t>
            </a:r>
            <a:endParaRPr sz="3600">
              <a:solidFill>
                <a:schemeClr val="dk1"/>
              </a:solidFill>
              <a:latin typeface="Corben"/>
              <a:ea typeface="Corben"/>
              <a:cs typeface="Corben"/>
              <a:sym typeface="Corben"/>
            </a:endParaRPr>
          </a:p>
        </p:txBody>
      </p:sp>
      <p:pic>
        <p:nvPicPr>
          <p:cNvPr id="1783" name="Google Shape;1783;p89"/>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784" name="Google Shape;1784;p8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
          <p:cNvSpPr txBox="1"/>
          <p:nvPr/>
        </p:nvSpPr>
        <p:spPr>
          <a:xfrm>
            <a:off x="261764" y="188640"/>
            <a:ext cx="10945216"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Source code access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https://anubhavtrainings.com/sapbtp03</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Git repository link - </a:t>
            </a: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https://github.com/soyuztechnologies/sapbtp03</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Email – </a:t>
            </a:r>
            <a:r>
              <a:rPr lang="en-US" sz="2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Anubhav.abap@gmail.com</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Create your git account</a:t>
            </a:r>
            <a:endParaRPr/>
          </a:p>
          <a:p>
            <a:pPr marL="457200" marR="0" lvl="0" indent="-457200" algn="l"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Send email to Anubhav – Hello Anubhav, Please provide me access to our BTP course git repository </a:t>
            </a: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https://github.com/soyuztechnologies/sapbtp03</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My git user name is -&gt; [your git user name]</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Note: please only READ from repository, DO NOT push anything.</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90"/>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90</a:t>
            </a:fld>
            <a:endParaRPr>
              <a:latin typeface="Quattrocento Sans"/>
              <a:ea typeface="Quattrocento Sans"/>
              <a:cs typeface="Quattrocento Sans"/>
              <a:sym typeface="Quattrocento Sans"/>
            </a:endParaRPr>
          </a:p>
        </p:txBody>
      </p:sp>
      <p:sp>
        <p:nvSpPr>
          <p:cNvPr id="1790" name="Google Shape;1790;p90"/>
          <p:cNvSpPr txBox="1"/>
          <p:nvPr/>
        </p:nvSpPr>
        <p:spPr>
          <a:xfrm>
            <a:off x="367926" y="1254983"/>
            <a:ext cx="11809312"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CAPM is a framework of </a:t>
            </a:r>
            <a:endParaRPr sz="1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Languages – Java and Node JS</a:t>
            </a:r>
            <a:endParaRPr sz="1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Libraries – Node modules which helps us avoid writing boiler plate code and generate most of the application artefacts for us</a:t>
            </a:r>
            <a:endParaRPr sz="1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And Tools – VS Code and BAS</a:t>
            </a:r>
            <a:endParaRPr sz="1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framework can be used to build native cloud applications </a:t>
            </a:r>
            <a:endParaRPr sz="1800" dirty="0"/>
          </a:p>
          <a:p>
            <a:pPr marL="457200" marR="0" lvl="0" indent="-457200" algn="l" rtl="0">
              <a:spcBef>
                <a:spcPts val="0"/>
              </a:spcBef>
              <a:spcAft>
                <a:spcPts val="0"/>
              </a:spcAft>
              <a:buClr>
                <a:schemeClr val="dk1"/>
              </a:buClr>
              <a:buSzPts val="2400"/>
              <a:buFont typeface="Calibri"/>
              <a:buAutoNum type="arabicPeriod"/>
            </a:pPr>
            <a:r>
              <a:rPr lang="en-US" sz="1800" dirty="0">
                <a:solidFill>
                  <a:schemeClr val="dk1"/>
                </a:solidFill>
                <a:latin typeface="Calibri"/>
                <a:ea typeface="Calibri"/>
                <a:cs typeface="Calibri"/>
                <a:sym typeface="Calibri"/>
              </a:rPr>
              <a:t>Full stack application 🡺 database, application layer, service layer and UI layer</a:t>
            </a:r>
            <a:endParaRPr sz="1800" dirty="0"/>
          </a:p>
          <a:p>
            <a:pPr marL="457200" marR="0" lvl="0" indent="-457200" algn="l" rtl="0">
              <a:spcBef>
                <a:spcPts val="0"/>
              </a:spcBef>
              <a:spcAft>
                <a:spcPts val="0"/>
              </a:spcAft>
              <a:buClr>
                <a:schemeClr val="dk1"/>
              </a:buClr>
              <a:buSzPts val="2400"/>
              <a:buFont typeface="Calibri"/>
              <a:buAutoNum type="arabicPeriod"/>
            </a:pPr>
            <a:r>
              <a:rPr lang="en-US" sz="1800" dirty="0">
                <a:solidFill>
                  <a:schemeClr val="dk1"/>
                </a:solidFill>
                <a:latin typeface="Calibri"/>
                <a:ea typeface="Calibri"/>
                <a:cs typeface="Calibri"/>
                <a:sym typeface="Calibri"/>
              </a:rPr>
              <a:t>Extend existing application 🡺 Side by side extensibility using S/4HANA cloud SDK</a:t>
            </a:r>
            <a:endParaRPr sz="1800" dirty="0">
              <a:solidFill>
                <a:schemeClr val="dk1"/>
              </a:solidFill>
              <a:latin typeface="Calibri"/>
              <a:ea typeface="Calibri"/>
              <a:cs typeface="Calibri"/>
              <a:sym typeface="Calibri"/>
            </a:endParaRPr>
          </a:p>
        </p:txBody>
      </p:sp>
      <p:sp>
        <p:nvSpPr>
          <p:cNvPr id="1791" name="Google Shape;1791;p90"/>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CAPM – Cloud Application Programming Model</a:t>
            </a:r>
            <a:endParaRPr sz="3600">
              <a:solidFill>
                <a:schemeClr val="dk1"/>
              </a:solidFill>
              <a:latin typeface="Corben"/>
              <a:ea typeface="Corben"/>
              <a:cs typeface="Corben"/>
              <a:sym typeface="Corben"/>
            </a:endParaRPr>
          </a:p>
        </p:txBody>
      </p:sp>
      <p:pic>
        <p:nvPicPr>
          <p:cNvPr id="1792" name="Google Shape;1792;p90"/>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793" name="Google Shape;1793;p90"/>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794" name="Google Shape;1794;p90"/>
          <p:cNvSpPr/>
          <p:nvPr/>
        </p:nvSpPr>
        <p:spPr>
          <a:xfrm>
            <a:off x="765821" y="5949280"/>
            <a:ext cx="2448271" cy="50405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a:t>
            </a:r>
            <a:endParaRPr/>
          </a:p>
        </p:txBody>
      </p:sp>
      <p:sp>
        <p:nvSpPr>
          <p:cNvPr id="1795" name="Google Shape;1795;p90"/>
          <p:cNvSpPr/>
          <p:nvPr/>
        </p:nvSpPr>
        <p:spPr>
          <a:xfrm>
            <a:off x="758215" y="4797152"/>
            <a:ext cx="2448271" cy="82390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a:t>
            </a:r>
            <a:endParaRPr/>
          </a:p>
        </p:txBody>
      </p:sp>
      <p:sp>
        <p:nvSpPr>
          <p:cNvPr id="1796" name="Google Shape;1796;p90"/>
          <p:cNvSpPr/>
          <p:nvPr/>
        </p:nvSpPr>
        <p:spPr>
          <a:xfrm>
            <a:off x="1197868" y="3789040"/>
            <a:ext cx="1728192" cy="679884"/>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UI</a:t>
            </a:r>
            <a:endParaRPr/>
          </a:p>
        </p:txBody>
      </p:sp>
      <p:sp>
        <p:nvSpPr>
          <p:cNvPr id="1797" name="Google Shape;1797;p90"/>
          <p:cNvSpPr/>
          <p:nvPr/>
        </p:nvSpPr>
        <p:spPr>
          <a:xfrm>
            <a:off x="1917948" y="4468924"/>
            <a:ext cx="288032" cy="328228"/>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98" name="Google Shape;1798;p90"/>
          <p:cNvSpPr/>
          <p:nvPr/>
        </p:nvSpPr>
        <p:spPr>
          <a:xfrm>
            <a:off x="1920957" y="5621052"/>
            <a:ext cx="288032" cy="328228"/>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799" name="Google Shape;1799;p90"/>
          <p:cNvSpPr/>
          <p:nvPr/>
        </p:nvSpPr>
        <p:spPr>
          <a:xfrm>
            <a:off x="9324156" y="5853559"/>
            <a:ext cx="2448271" cy="504056"/>
          </a:xfrm>
          <a:prstGeom prst="rect">
            <a:avLst/>
          </a:prstGeom>
          <a:solidFill>
            <a:srgbClr val="00B0F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a:t>
            </a:r>
            <a:endParaRPr/>
          </a:p>
        </p:txBody>
      </p:sp>
      <p:sp>
        <p:nvSpPr>
          <p:cNvPr id="1800" name="Google Shape;1800;p90"/>
          <p:cNvSpPr/>
          <p:nvPr/>
        </p:nvSpPr>
        <p:spPr>
          <a:xfrm>
            <a:off x="9316550" y="4701431"/>
            <a:ext cx="2448271" cy="823900"/>
          </a:xfrm>
          <a:prstGeom prst="rect">
            <a:avLst/>
          </a:prstGeom>
          <a:solidFill>
            <a:srgbClr val="00B0F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a:t>
            </a:r>
            <a:endParaRPr/>
          </a:p>
        </p:txBody>
      </p:sp>
      <p:sp>
        <p:nvSpPr>
          <p:cNvPr id="1801" name="Google Shape;1801;p90"/>
          <p:cNvSpPr/>
          <p:nvPr/>
        </p:nvSpPr>
        <p:spPr>
          <a:xfrm>
            <a:off x="9756203" y="3693319"/>
            <a:ext cx="1728192" cy="679884"/>
          </a:xfrm>
          <a:prstGeom prst="ellipse">
            <a:avLst/>
          </a:prstGeom>
          <a:solidFill>
            <a:srgbClr val="00B0F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UI</a:t>
            </a:r>
            <a:endParaRPr/>
          </a:p>
        </p:txBody>
      </p:sp>
      <p:sp>
        <p:nvSpPr>
          <p:cNvPr id="1802" name="Google Shape;1802;p90"/>
          <p:cNvSpPr/>
          <p:nvPr/>
        </p:nvSpPr>
        <p:spPr>
          <a:xfrm>
            <a:off x="10476283" y="4373203"/>
            <a:ext cx="288032" cy="328228"/>
          </a:xfrm>
          <a:prstGeom prst="upDownArrow">
            <a:avLst>
              <a:gd name="adj1" fmla="val 50000"/>
              <a:gd name="adj2" fmla="val 50000"/>
            </a:avLst>
          </a:prstGeom>
          <a:solidFill>
            <a:srgbClr val="00B0F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03" name="Google Shape;1803;p90"/>
          <p:cNvSpPr/>
          <p:nvPr/>
        </p:nvSpPr>
        <p:spPr>
          <a:xfrm>
            <a:off x="10479292" y="5525331"/>
            <a:ext cx="288032" cy="328228"/>
          </a:xfrm>
          <a:prstGeom prst="upDownArrow">
            <a:avLst>
              <a:gd name="adj1" fmla="val 50000"/>
              <a:gd name="adj2" fmla="val 50000"/>
            </a:avLst>
          </a:prstGeom>
          <a:solidFill>
            <a:srgbClr val="00B0F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04" name="Google Shape;1804;p90"/>
          <p:cNvSpPr/>
          <p:nvPr/>
        </p:nvSpPr>
        <p:spPr>
          <a:xfrm>
            <a:off x="5614782" y="5853559"/>
            <a:ext cx="2448271" cy="50405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database</a:t>
            </a:r>
            <a:endParaRPr/>
          </a:p>
        </p:txBody>
      </p:sp>
      <p:sp>
        <p:nvSpPr>
          <p:cNvPr id="1805" name="Google Shape;1805;p90"/>
          <p:cNvSpPr/>
          <p:nvPr/>
        </p:nvSpPr>
        <p:spPr>
          <a:xfrm>
            <a:off x="5607176" y="4701431"/>
            <a:ext cx="2448271" cy="823900"/>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Application</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CAPM</a:t>
            </a:r>
            <a:endParaRPr/>
          </a:p>
        </p:txBody>
      </p:sp>
      <p:sp>
        <p:nvSpPr>
          <p:cNvPr id="1806" name="Google Shape;1806;p90"/>
          <p:cNvSpPr/>
          <p:nvPr/>
        </p:nvSpPr>
        <p:spPr>
          <a:xfrm>
            <a:off x="6046829" y="3693319"/>
            <a:ext cx="1728192" cy="679884"/>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UI</a:t>
            </a:r>
            <a:endParaRPr/>
          </a:p>
        </p:txBody>
      </p:sp>
      <p:sp>
        <p:nvSpPr>
          <p:cNvPr id="1807" name="Google Shape;1807;p90"/>
          <p:cNvSpPr/>
          <p:nvPr/>
        </p:nvSpPr>
        <p:spPr>
          <a:xfrm>
            <a:off x="6766909" y="4373203"/>
            <a:ext cx="288032" cy="328228"/>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08" name="Google Shape;1808;p90"/>
          <p:cNvSpPr/>
          <p:nvPr/>
        </p:nvSpPr>
        <p:spPr>
          <a:xfrm>
            <a:off x="6769918" y="5525331"/>
            <a:ext cx="288032" cy="328228"/>
          </a:xfrm>
          <a:prstGeom prst="up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809" name="Google Shape;1809;p90"/>
          <p:cNvCxnSpPr>
            <a:stCxn id="1800" idx="1"/>
            <a:endCxn id="1805" idx="3"/>
          </p:cNvCxnSpPr>
          <p:nvPr/>
        </p:nvCxnSpPr>
        <p:spPr>
          <a:xfrm flipH="1">
            <a:off x="8055350" y="5113381"/>
            <a:ext cx="1261200" cy="6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1810" name="Google Shape;1810;p90"/>
          <p:cNvSpPr/>
          <p:nvPr/>
        </p:nvSpPr>
        <p:spPr>
          <a:xfrm>
            <a:off x="8542684" y="5013176"/>
            <a:ext cx="216024" cy="186420"/>
          </a:xfrm>
          <a:prstGeom prst="ellipse">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11" name="Google Shape;1811;p90"/>
          <p:cNvSpPr txBox="1"/>
          <p:nvPr/>
        </p:nvSpPr>
        <p:spPr>
          <a:xfrm>
            <a:off x="8326660" y="4468924"/>
            <a:ext cx="88852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API</a:t>
            </a:r>
            <a:endParaRPr/>
          </a:p>
        </p:txBody>
      </p:sp>
      <p:cxnSp>
        <p:nvCxnSpPr>
          <p:cNvPr id="1812" name="Google Shape;1812;p90"/>
          <p:cNvCxnSpPr/>
          <p:nvPr/>
        </p:nvCxnSpPr>
        <p:spPr>
          <a:xfrm>
            <a:off x="9046740" y="3933056"/>
            <a:ext cx="0" cy="2807251"/>
          </a:xfrm>
          <a:prstGeom prst="straightConnector1">
            <a:avLst/>
          </a:prstGeom>
          <a:noFill/>
          <a:ln w="9525" cap="flat" cmpd="sng">
            <a:solidFill>
              <a:srgbClr val="B8B8B8"/>
            </a:solidFill>
            <a:prstDash val="solid"/>
            <a:round/>
            <a:headEnd type="none" w="sm" len="sm"/>
            <a:tailEnd type="none" w="sm" len="sm"/>
          </a:ln>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91"/>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91</a:t>
            </a:fld>
            <a:endParaRPr>
              <a:latin typeface="Quattrocento Sans"/>
              <a:ea typeface="Quattrocento Sans"/>
              <a:cs typeface="Quattrocento Sans"/>
              <a:sym typeface="Quattrocento Sans"/>
            </a:endParaRPr>
          </a:p>
        </p:txBody>
      </p:sp>
      <p:sp>
        <p:nvSpPr>
          <p:cNvPr id="1818" name="Google Shape;1818;p91"/>
          <p:cNvSpPr txBox="1"/>
          <p:nvPr/>
        </p:nvSpPr>
        <p:spPr>
          <a:xfrm>
            <a:off x="189757" y="646331"/>
            <a:ext cx="1180931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Many times developer end up using a technology which is tightly coupled to DB. Which means when we change database, we have re-write our entire application again.</a:t>
            </a:r>
            <a:endParaRPr sz="2400" dirty="0">
              <a:solidFill>
                <a:schemeClr val="dk1"/>
              </a:solidFill>
              <a:latin typeface="Calibri"/>
              <a:ea typeface="Calibri"/>
              <a:cs typeface="Calibri"/>
              <a:sym typeface="Calibri"/>
            </a:endParaRPr>
          </a:p>
        </p:txBody>
      </p:sp>
      <p:sp>
        <p:nvSpPr>
          <p:cNvPr id="1819" name="Google Shape;1819;p91"/>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Challenges of building DB</a:t>
            </a:r>
            <a:endParaRPr sz="3600">
              <a:solidFill>
                <a:schemeClr val="dk1"/>
              </a:solidFill>
              <a:latin typeface="Corben"/>
              <a:ea typeface="Corben"/>
              <a:cs typeface="Corben"/>
              <a:sym typeface="Corben"/>
            </a:endParaRPr>
          </a:p>
        </p:txBody>
      </p:sp>
      <p:pic>
        <p:nvPicPr>
          <p:cNvPr id="1820" name="Google Shape;1820;p91"/>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821" name="Google Shape;1821;p91"/>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822" name="Google Shape;1822;p91"/>
          <p:cNvSpPr/>
          <p:nvPr/>
        </p:nvSpPr>
        <p:spPr>
          <a:xfrm>
            <a:off x="189756" y="1628800"/>
            <a:ext cx="720080" cy="646331"/>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23" name="Google Shape;1823;p91"/>
          <p:cNvSpPr/>
          <p:nvPr/>
        </p:nvSpPr>
        <p:spPr>
          <a:xfrm>
            <a:off x="1174388" y="5276001"/>
            <a:ext cx="2232248" cy="1054477"/>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SQL Server</a:t>
            </a:r>
            <a:endParaRPr/>
          </a:p>
        </p:txBody>
      </p:sp>
      <p:sp>
        <p:nvSpPr>
          <p:cNvPr id="1824" name="Google Shape;1824;p91"/>
          <p:cNvSpPr txBox="1"/>
          <p:nvPr/>
        </p:nvSpPr>
        <p:spPr>
          <a:xfrm>
            <a:off x="1053852" y="2601415"/>
            <a:ext cx="36004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CREATE TABLE tab COLUMNS c1 int, c2 char;</a:t>
            </a:r>
            <a:endParaRPr/>
          </a:p>
        </p:txBody>
      </p:sp>
      <p:sp>
        <p:nvSpPr>
          <p:cNvPr id="1825" name="Google Shape;1825;p91"/>
          <p:cNvSpPr/>
          <p:nvPr/>
        </p:nvSpPr>
        <p:spPr>
          <a:xfrm>
            <a:off x="1989956" y="3501008"/>
            <a:ext cx="601113" cy="1820175"/>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aphicFrame>
        <p:nvGraphicFramePr>
          <p:cNvPr id="1826" name="Google Shape;1826;p91"/>
          <p:cNvGraphicFramePr/>
          <p:nvPr/>
        </p:nvGraphicFramePr>
        <p:xfrm>
          <a:off x="3214092" y="5916300"/>
          <a:ext cx="1059350" cy="777270"/>
        </p:xfrm>
        <a:graphic>
          <a:graphicData uri="http://schemas.openxmlformats.org/drawingml/2006/table">
            <a:tbl>
              <a:tblPr firstRow="1" bandRow="1">
                <a:noFill/>
                <a:tableStyleId>{1ADCB619-5CA2-4761-B8C4-41EBFC08C542}</a:tableStyleId>
              </a:tblPr>
              <a:tblGrid>
                <a:gridCol w="529675">
                  <a:extLst>
                    <a:ext uri="{9D8B030D-6E8A-4147-A177-3AD203B41FA5}">
                      <a16:colId xmlns:a16="http://schemas.microsoft.com/office/drawing/2014/main" val="20000"/>
                    </a:ext>
                  </a:extLst>
                </a:gridCol>
                <a:gridCol w="529675">
                  <a:extLst>
                    <a:ext uri="{9D8B030D-6E8A-4147-A177-3AD203B41FA5}">
                      <a16:colId xmlns:a16="http://schemas.microsoft.com/office/drawing/2014/main" val="20001"/>
                    </a:ext>
                  </a:extLst>
                </a:gridCol>
              </a:tblGrid>
              <a:tr h="190200">
                <a:tc>
                  <a:txBody>
                    <a:bodyPr/>
                    <a:lstStyle/>
                    <a:p>
                      <a:pPr marL="0" marR="0" lvl="0" indent="0" algn="l" rtl="0">
                        <a:spcBef>
                          <a:spcPts val="0"/>
                        </a:spcBef>
                        <a:spcAft>
                          <a:spcPts val="0"/>
                        </a:spcAft>
                        <a:buNone/>
                      </a:pPr>
                      <a:endParaRPr sz="1100"/>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00"/>
                  </a:ext>
                </a:extLst>
              </a:tr>
              <a:tr h="190200">
                <a:tc>
                  <a:txBody>
                    <a:bodyPr/>
                    <a:lstStyle/>
                    <a:p>
                      <a:pPr marL="0" marR="0" lvl="0" indent="0" algn="l" rtl="0">
                        <a:spcBef>
                          <a:spcPts val="0"/>
                        </a:spcBef>
                        <a:spcAft>
                          <a:spcPts val="0"/>
                        </a:spcAft>
                        <a:buNone/>
                      </a:pPr>
                      <a:endParaRPr sz="1100"/>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01"/>
                  </a:ext>
                </a:extLst>
              </a:tr>
              <a:tr h="190200">
                <a:tc>
                  <a:txBody>
                    <a:bodyPr/>
                    <a:lstStyle/>
                    <a:p>
                      <a:pPr marL="0" marR="0" lvl="0" indent="0" algn="l" rtl="0">
                        <a:spcBef>
                          <a:spcPts val="0"/>
                        </a:spcBef>
                        <a:spcAft>
                          <a:spcPts val="0"/>
                        </a:spcAft>
                        <a:buNone/>
                      </a:pPr>
                      <a:endParaRPr sz="1100"/>
                    </a:p>
                  </a:txBody>
                  <a:tcPr marL="91450" marR="91450" marT="45725" marB="45725"/>
                </a:tc>
                <a:tc>
                  <a:txBody>
                    <a:bodyPr/>
                    <a:lstStyle/>
                    <a:p>
                      <a:pPr marL="0" marR="0" lvl="0" indent="0" algn="l" rtl="0">
                        <a:spcBef>
                          <a:spcPts val="0"/>
                        </a:spcBef>
                        <a:spcAft>
                          <a:spcPts val="0"/>
                        </a:spcAft>
                        <a:buNone/>
                      </a:pPr>
                      <a:endParaRPr sz="1100"/>
                    </a:p>
                  </a:txBody>
                  <a:tcPr marL="91450" marR="91450" marT="45725" marB="45725"/>
                </a:tc>
                <a:extLst>
                  <a:ext uri="{0D108BD9-81ED-4DB2-BD59-A6C34878D82A}">
                    <a16:rowId xmlns:a16="http://schemas.microsoft.com/office/drawing/2014/main" val="10002"/>
                  </a:ext>
                </a:extLst>
              </a:tr>
            </a:tbl>
          </a:graphicData>
        </a:graphic>
      </p:graphicFrame>
      <p:sp>
        <p:nvSpPr>
          <p:cNvPr id="1827" name="Google Shape;1827;p91"/>
          <p:cNvSpPr/>
          <p:nvPr/>
        </p:nvSpPr>
        <p:spPr>
          <a:xfrm>
            <a:off x="5676733" y="5321183"/>
            <a:ext cx="2232248" cy="1054477"/>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Oracle DB</a:t>
            </a:r>
            <a:endParaRPr/>
          </a:p>
        </p:txBody>
      </p:sp>
      <p:sp>
        <p:nvSpPr>
          <p:cNvPr id="1828" name="Google Shape;1828;p91"/>
          <p:cNvSpPr txBox="1"/>
          <p:nvPr/>
        </p:nvSpPr>
        <p:spPr>
          <a:xfrm>
            <a:off x="5797557" y="2568258"/>
            <a:ext cx="360040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CREATE TABLE tab COLUMNS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c1 : integer;</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c2 : varchar length 30;</a:t>
            </a:r>
            <a:endParaRPr/>
          </a:p>
        </p:txBody>
      </p:sp>
      <p:sp>
        <p:nvSpPr>
          <p:cNvPr id="1829" name="Google Shape;1829;p91"/>
          <p:cNvSpPr/>
          <p:nvPr/>
        </p:nvSpPr>
        <p:spPr>
          <a:xfrm>
            <a:off x="6488308" y="4137918"/>
            <a:ext cx="601113" cy="1183265"/>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30" name="Google Shape;1830;p91"/>
          <p:cNvSpPr/>
          <p:nvPr/>
        </p:nvSpPr>
        <p:spPr>
          <a:xfrm rot="-3053641">
            <a:off x="4339006" y="3398190"/>
            <a:ext cx="601113" cy="1820175"/>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31" name="Google Shape;1831;p91"/>
          <p:cNvSpPr/>
          <p:nvPr/>
        </p:nvSpPr>
        <p:spPr>
          <a:xfrm>
            <a:off x="4035085" y="3674060"/>
            <a:ext cx="971817" cy="983483"/>
          </a:xfrm>
          <a:prstGeom prst="noSmoking">
            <a:avLst>
              <a:gd name="adj" fmla="val 18750"/>
            </a:avLst>
          </a:prstGeom>
          <a:solidFill>
            <a:srgbClr val="FF0000"/>
          </a:solidFill>
          <a:ln w="9525" cap="flat" cmpd="sng">
            <a:solidFill>
              <a:srgbClr val="95C33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1832" name="Google Shape;1832;p91"/>
          <p:cNvSpPr txBox="1"/>
          <p:nvPr/>
        </p:nvSpPr>
        <p:spPr>
          <a:xfrm>
            <a:off x="8614692" y="1951965"/>
            <a:ext cx="3384377"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If I have written 2mn SQL statements in our application, we end up re-writing all these statements again just to change database technology.</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What we want?</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To develop application in a way that we should not couple our app code tightly with DB. We want to develop in DB agnostic manner.</a:t>
            </a:r>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92"/>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92</a:t>
            </a:fld>
            <a:endParaRPr>
              <a:latin typeface="Quattrocento Sans"/>
              <a:ea typeface="Quattrocento Sans"/>
              <a:cs typeface="Quattrocento Sans"/>
              <a:sym typeface="Quattrocento Sans"/>
            </a:endParaRPr>
          </a:p>
        </p:txBody>
      </p:sp>
      <p:sp>
        <p:nvSpPr>
          <p:cNvPr id="1838" name="Google Shape;1838;p92"/>
          <p:cNvSpPr txBox="1"/>
          <p:nvPr/>
        </p:nvSpPr>
        <p:spPr>
          <a:xfrm>
            <a:off x="189757" y="646331"/>
            <a:ext cx="11809312"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CDS is a concept which allows us to get rid of SQL. It is an extension of SQL (what SQL can do, </a:t>
            </a:r>
            <a:r>
              <a:rPr lang="en-US" sz="2000" dirty="0" err="1">
                <a:solidFill>
                  <a:schemeClr val="dk1"/>
                </a:solidFill>
                <a:latin typeface="Calibri"/>
                <a:ea typeface="Calibri"/>
                <a:cs typeface="Calibri"/>
                <a:sym typeface="Calibri"/>
              </a:rPr>
              <a:t>cds</a:t>
            </a:r>
            <a:r>
              <a:rPr lang="en-US" sz="2000" dirty="0">
                <a:solidFill>
                  <a:schemeClr val="dk1"/>
                </a:solidFill>
                <a:latin typeface="Calibri"/>
                <a:ea typeface="Calibri"/>
                <a:cs typeface="Calibri"/>
                <a:sym typeface="Calibri"/>
              </a:rPr>
              <a:t> can also do). We need to create a design time artefact with an extension called </a:t>
            </a:r>
            <a:r>
              <a:rPr lang="en-US" sz="2000" b="1" dirty="0">
                <a:solidFill>
                  <a:schemeClr val="dk1"/>
                </a:solidFill>
                <a:latin typeface="Calibri"/>
                <a:ea typeface="Calibri"/>
                <a:cs typeface="Calibri"/>
                <a:sym typeface="Calibri"/>
              </a:rPr>
              <a:t>.</a:t>
            </a:r>
            <a:r>
              <a:rPr lang="en-US" sz="2000" b="1" dirty="0" err="1">
                <a:solidFill>
                  <a:schemeClr val="dk1"/>
                </a:solidFill>
                <a:latin typeface="Calibri"/>
                <a:ea typeface="Calibri"/>
                <a:cs typeface="Calibri"/>
                <a:sym typeface="Calibri"/>
              </a:rPr>
              <a:t>cds</a:t>
            </a:r>
            <a:r>
              <a:rPr lang="en-US" sz="2000" dirty="0">
                <a:solidFill>
                  <a:schemeClr val="dk1"/>
                </a:solidFill>
                <a:latin typeface="Calibri"/>
                <a:ea typeface="Calibri"/>
                <a:cs typeface="Calibri"/>
                <a:sym typeface="Calibri"/>
              </a:rPr>
              <a:t> for almost everything e.g. database objects, services, </a:t>
            </a:r>
            <a:r>
              <a:rPr lang="en-US" sz="2000" dirty="0" err="1">
                <a:solidFill>
                  <a:schemeClr val="dk1"/>
                </a:solidFill>
                <a:latin typeface="Calibri"/>
                <a:ea typeface="Calibri"/>
                <a:cs typeface="Calibri"/>
                <a:sym typeface="Calibri"/>
              </a:rPr>
              <a:t>ui’s</a:t>
            </a:r>
            <a:r>
              <a:rPr lang="en-US" sz="2000" dirty="0">
                <a:solidFill>
                  <a:schemeClr val="dk1"/>
                </a:solidFill>
                <a:latin typeface="Calibri"/>
                <a:ea typeface="Calibri"/>
                <a:cs typeface="Calibri"/>
                <a:sym typeface="Calibri"/>
              </a:rPr>
              <a:t>. the CAPM framework will compile this file and generate the necessary statements and artefacts. CAP framework comes with a library called </a:t>
            </a:r>
            <a:r>
              <a:rPr lang="en-US" sz="2000" b="1" dirty="0">
                <a:solidFill>
                  <a:schemeClr val="dk1"/>
                </a:solidFill>
                <a:latin typeface="Calibri"/>
                <a:ea typeface="Calibri"/>
                <a:cs typeface="Calibri"/>
                <a:sym typeface="Calibri"/>
              </a:rPr>
              <a:t>@sap/cds </a:t>
            </a:r>
            <a:r>
              <a:rPr lang="en-US" sz="2000" dirty="0">
                <a:solidFill>
                  <a:schemeClr val="dk1"/>
                </a:solidFill>
                <a:latin typeface="Calibri"/>
                <a:ea typeface="Calibri"/>
                <a:cs typeface="Calibri"/>
                <a:sym typeface="Calibri"/>
              </a:rPr>
              <a:t>which is responsible for the compilation of </a:t>
            </a:r>
            <a:r>
              <a:rPr lang="en-US" sz="2000" dirty="0" err="1">
                <a:solidFill>
                  <a:schemeClr val="dk1"/>
                </a:solidFill>
                <a:latin typeface="Calibri"/>
                <a:ea typeface="Calibri"/>
                <a:cs typeface="Calibri"/>
                <a:sym typeface="Calibri"/>
              </a:rPr>
              <a:t>cds</a:t>
            </a:r>
            <a:r>
              <a:rPr lang="en-US" sz="2000" dirty="0">
                <a:solidFill>
                  <a:schemeClr val="dk1"/>
                </a:solidFill>
                <a:latin typeface="Calibri"/>
                <a:ea typeface="Calibri"/>
                <a:cs typeface="Calibri"/>
                <a:sym typeface="Calibri"/>
              </a:rPr>
              <a:t> artefacts. In order to use this library we need to install it at project level. CAPM also comes with the required tooling to generate your project skeleton, that is also comes with a library called </a:t>
            </a:r>
            <a:r>
              <a:rPr lang="en-US" sz="2000" b="1" dirty="0">
                <a:solidFill>
                  <a:schemeClr val="dk1"/>
                </a:solidFill>
                <a:latin typeface="Calibri"/>
                <a:ea typeface="Calibri"/>
                <a:cs typeface="Calibri"/>
                <a:sym typeface="Calibri"/>
              </a:rPr>
              <a:t>@sap/cds-dk</a:t>
            </a:r>
            <a:r>
              <a:rPr lang="en-US" sz="2000" dirty="0">
                <a:solidFill>
                  <a:schemeClr val="dk1"/>
                </a:solidFill>
                <a:latin typeface="Calibri"/>
                <a:ea typeface="Calibri"/>
                <a:cs typeface="Calibri"/>
                <a:sym typeface="Calibri"/>
              </a:rPr>
              <a:t>.</a:t>
            </a:r>
            <a:endParaRPr sz="2000" dirty="0">
              <a:solidFill>
                <a:schemeClr val="dk1"/>
              </a:solidFill>
              <a:latin typeface="Calibri"/>
              <a:ea typeface="Calibri"/>
              <a:cs typeface="Calibri"/>
              <a:sym typeface="Calibri"/>
            </a:endParaRPr>
          </a:p>
        </p:txBody>
      </p:sp>
      <p:sp>
        <p:nvSpPr>
          <p:cNvPr id="1839" name="Google Shape;1839;p92"/>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Core Data Services - CDS</a:t>
            </a:r>
            <a:endParaRPr sz="3600">
              <a:solidFill>
                <a:schemeClr val="dk1"/>
              </a:solidFill>
              <a:latin typeface="Corben"/>
              <a:ea typeface="Corben"/>
              <a:cs typeface="Corben"/>
              <a:sym typeface="Corben"/>
            </a:endParaRPr>
          </a:p>
        </p:txBody>
      </p:sp>
      <p:pic>
        <p:nvPicPr>
          <p:cNvPr id="1840" name="Google Shape;1840;p92"/>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841" name="Google Shape;1841;p92"/>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842" name="Google Shape;1842;p92"/>
          <p:cNvSpPr/>
          <p:nvPr/>
        </p:nvSpPr>
        <p:spPr>
          <a:xfrm>
            <a:off x="909836" y="2708920"/>
            <a:ext cx="1512168" cy="1368152"/>
          </a:xfrm>
          <a:prstGeom prst="foldedCorner">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.cds</a:t>
            </a:r>
            <a:endParaRPr sz="2400">
              <a:solidFill>
                <a:schemeClr val="lt1"/>
              </a:solidFill>
              <a:latin typeface="Calibri"/>
              <a:ea typeface="Calibri"/>
              <a:cs typeface="Calibri"/>
              <a:sym typeface="Calibri"/>
            </a:endParaRPr>
          </a:p>
        </p:txBody>
      </p:sp>
      <p:sp>
        <p:nvSpPr>
          <p:cNvPr id="1843" name="Google Shape;1843;p92"/>
          <p:cNvSpPr/>
          <p:nvPr/>
        </p:nvSpPr>
        <p:spPr>
          <a:xfrm>
            <a:off x="333772" y="4547447"/>
            <a:ext cx="2664296" cy="648072"/>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@sap/cds</a:t>
            </a:r>
            <a:endParaRPr/>
          </a:p>
        </p:txBody>
      </p:sp>
      <p:sp>
        <p:nvSpPr>
          <p:cNvPr id="1844" name="Google Shape;1844;p92"/>
          <p:cNvSpPr/>
          <p:nvPr/>
        </p:nvSpPr>
        <p:spPr>
          <a:xfrm>
            <a:off x="1485900" y="4077072"/>
            <a:ext cx="288032" cy="470375"/>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45" name="Google Shape;1845;p92"/>
          <p:cNvSpPr/>
          <p:nvPr/>
        </p:nvSpPr>
        <p:spPr>
          <a:xfrm>
            <a:off x="1434413" y="5186017"/>
            <a:ext cx="288032" cy="470375"/>
          </a:xfrm>
          <a:prstGeom prst="downArrow">
            <a:avLst>
              <a:gd name="adj1" fmla="val 50000"/>
              <a:gd name="adj2" fmla="val 50000"/>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46" name="Google Shape;1846;p92"/>
          <p:cNvSpPr/>
          <p:nvPr/>
        </p:nvSpPr>
        <p:spPr>
          <a:xfrm>
            <a:off x="189756" y="6134872"/>
            <a:ext cx="792088" cy="504056"/>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47" name="Google Shape;1847;p92"/>
          <p:cNvSpPr/>
          <p:nvPr/>
        </p:nvSpPr>
        <p:spPr>
          <a:xfrm>
            <a:off x="1305745" y="6140646"/>
            <a:ext cx="792088" cy="504056"/>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48" name="Google Shape;1848;p92"/>
          <p:cNvSpPr/>
          <p:nvPr/>
        </p:nvSpPr>
        <p:spPr>
          <a:xfrm>
            <a:off x="2284968" y="6115006"/>
            <a:ext cx="792088" cy="504056"/>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49" name="Google Shape;1849;p92"/>
          <p:cNvSpPr/>
          <p:nvPr/>
        </p:nvSpPr>
        <p:spPr>
          <a:xfrm>
            <a:off x="3354133" y="6115006"/>
            <a:ext cx="792088" cy="504056"/>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850" name="Google Shape;1850;p92"/>
          <p:cNvSpPr/>
          <p:nvPr/>
        </p:nvSpPr>
        <p:spPr>
          <a:xfrm>
            <a:off x="4409403" y="6101519"/>
            <a:ext cx="792088" cy="504056"/>
          </a:xfrm>
          <a:prstGeom prst="flowChartMagneticDisk">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cxnSp>
        <p:nvCxnSpPr>
          <p:cNvPr id="1851" name="Google Shape;1851;p92"/>
          <p:cNvCxnSpPr/>
          <p:nvPr/>
        </p:nvCxnSpPr>
        <p:spPr>
          <a:xfrm flipH="1">
            <a:off x="718662" y="5665295"/>
            <a:ext cx="1045584" cy="365430"/>
          </a:xfrm>
          <a:prstGeom prst="straightConnector1">
            <a:avLst/>
          </a:prstGeom>
          <a:noFill/>
          <a:ln w="9525" cap="flat" cmpd="sng">
            <a:solidFill>
              <a:srgbClr val="B8B8B8"/>
            </a:solidFill>
            <a:prstDash val="solid"/>
            <a:round/>
            <a:headEnd type="none" w="sm" len="sm"/>
            <a:tailEnd type="triangle" w="med" len="med"/>
          </a:ln>
        </p:spPr>
      </p:cxnSp>
      <p:cxnSp>
        <p:nvCxnSpPr>
          <p:cNvPr id="1852" name="Google Shape;1852;p92"/>
          <p:cNvCxnSpPr/>
          <p:nvPr/>
        </p:nvCxnSpPr>
        <p:spPr>
          <a:xfrm>
            <a:off x="1722445" y="5656392"/>
            <a:ext cx="0" cy="365430"/>
          </a:xfrm>
          <a:prstGeom prst="straightConnector1">
            <a:avLst/>
          </a:prstGeom>
          <a:noFill/>
          <a:ln w="9525" cap="flat" cmpd="sng">
            <a:solidFill>
              <a:srgbClr val="B8B8B8"/>
            </a:solidFill>
            <a:prstDash val="solid"/>
            <a:round/>
            <a:headEnd type="none" w="sm" len="sm"/>
            <a:tailEnd type="triangle" w="med" len="med"/>
          </a:ln>
        </p:spPr>
      </p:cxnSp>
      <p:cxnSp>
        <p:nvCxnSpPr>
          <p:cNvPr id="1853" name="Google Shape;1853;p92"/>
          <p:cNvCxnSpPr/>
          <p:nvPr/>
        </p:nvCxnSpPr>
        <p:spPr>
          <a:xfrm>
            <a:off x="1748053" y="5670870"/>
            <a:ext cx="932959" cy="311552"/>
          </a:xfrm>
          <a:prstGeom prst="straightConnector1">
            <a:avLst/>
          </a:prstGeom>
          <a:noFill/>
          <a:ln w="9525" cap="flat" cmpd="sng">
            <a:solidFill>
              <a:srgbClr val="B8B8B8"/>
            </a:solidFill>
            <a:prstDash val="solid"/>
            <a:round/>
            <a:headEnd type="none" w="sm" len="sm"/>
            <a:tailEnd type="triangle" w="med" len="med"/>
          </a:ln>
        </p:spPr>
      </p:cxnSp>
      <p:cxnSp>
        <p:nvCxnSpPr>
          <p:cNvPr id="1854" name="Google Shape;1854;p92"/>
          <p:cNvCxnSpPr/>
          <p:nvPr/>
        </p:nvCxnSpPr>
        <p:spPr>
          <a:xfrm>
            <a:off x="1722445" y="5679773"/>
            <a:ext cx="2027732" cy="342049"/>
          </a:xfrm>
          <a:prstGeom prst="straightConnector1">
            <a:avLst/>
          </a:prstGeom>
          <a:noFill/>
          <a:ln w="9525" cap="flat" cmpd="sng">
            <a:solidFill>
              <a:srgbClr val="B8B8B8"/>
            </a:solidFill>
            <a:prstDash val="solid"/>
            <a:round/>
            <a:headEnd type="none" w="sm" len="sm"/>
            <a:tailEnd type="triangle" w="med" len="med"/>
          </a:ln>
        </p:spPr>
      </p:cxnSp>
      <p:cxnSp>
        <p:nvCxnSpPr>
          <p:cNvPr id="1855" name="Google Shape;1855;p92"/>
          <p:cNvCxnSpPr/>
          <p:nvPr/>
        </p:nvCxnSpPr>
        <p:spPr>
          <a:xfrm>
            <a:off x="1773932" y="5688370"/>
            <a:ext cx="3031515" cy="302955"/>
          </a:xfrm>
          <a:prstGeom prst="straightConnector1">
            <a:avLst/>
          </a:prstGeom>
          <a:noFill/>
          <a:ln w="9525" cap="flat" cmpd="sng">
            <a:solidFill>
              <a:srgbClr val="B8B8B8"/>
            </a:solidFill>
            <a:prstDash val="solid"/>
            <a:round/>
            <a:headEnd type="none" w="sm" len="sm"/>
            <a:tailEnd type="triangle" w="med" len="med"/>
          </a:ln>
        </p:spPr>
      </p:cxnSp>
      <p:sp>
        <p:nvSpPr>
          <p:cNvPr id="1856" name="Google Shape;1856;p92"/>
          <p:cNvSpPr txBox="1"/>
          <p:nvPr/>
        </p:nvSpPr>
        <p:spPr>
          <a:xfrm>
            <a:off x="2591069" y="5469024"/>
            <a:ext cx="201622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Sql code</a:t>
            </a:r>
            <a:endParaRPr/>
          </a:p>
        </p:txBody>
      </p:sp>
      <p:sp>
        <p:nvSpPr>
          <p:cNvPr id="1857" name="Google Shape;1857;p92"/>
          <p:cNvSpPr txBox="1"/>
          <p:nvPr/>
        </p:nvSpPr>
        <p:spPr>
          <a:xfrm>
            <a:off x="5878286" y="2731542"/>
            <a:ext cx="5841909"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DB agnostic manner</a:t>
            </a:r>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https://cap.cloud.sap/docs/guides/databases-sqlite</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8" name="Google Shape;1858;p92"/>
          <p:cNvSpPr txBox="1"/>
          <p:nvPr/>
        </p:nvSpPr>
        <p:spPr>
          <a:xfrm>
            <a:off x="2421954" y="3030767"/>
            <a:ext cx="34563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Design time artefact</a:t>
            </a:r>
            <a:endParaRPr/>
          </a:p>
        </p:txBody>
      </p:sp>
      <p:sp>
        <p:nvSpPr>
          <p:cNvPr id="1859" name="Google Shape;1859;p92"/>
          <p:cNvSpPr txBox="1"/>
          <p:nvPr/>
        </p:nvSpPr>
        <p:spPr>
          <a:xfrm>
            <a:off x="4125049" y="5639854"/>
            <a:ext cx="34563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Run-time artefact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93"/>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93</a:t>
            </a:fld>
            <a:endParaRPr>
              <a:latin typeface="Quattrocento Sans"/>
              <a:ea typeface="Quattrocento Sans"/>
              <a:cs typeface="Quattrocento Sans"/>
              <a:sym typeface="Quattrocento Sans"/>
            </a:endParaRPr>
          </a:p>
        </p:txBody>
      </p:sp>
      <p:sp>
        <p:nvSpPr>
          <p:cNvPr id="1865" name="Google Shape;1865;p93"/>
          <p:cNvSpPr txBox="1"/>
          <p:nvPr/>
        </p:nvSpPr>
        <p:spPr>
          <a:xfrm>
            <a:off x="189757" y="646331"/>
            <a:ext cx="11809312" cy="47089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Open extensions in VS code and add the </a:t>
            </a:r>
            <a:r>
              <a:rPr lang="en-US" sz="2000" b="1" dirty="0" err="1">
                <a:solidFill>
                  <a:schemeClr val="dk1"/>
                </a:solidFill>
                <a:latin typeface="Calibri"/>
                <a:ea typeface="Calibri"/>
                <a:cs typeface="Calibri"/>
                <a:sym typeface="Calibri"/>
              </a:rPr>
              <a:t>cds</a:t>
            </a:r>
            <a:r>
              <a:rPr lang="en-US" sz="2000" b="1" dirty="0">
                <a:solidFill>
                  <a:schemeClr val="dk1"/>
                </a:solidFill>
                <a:latin typeface="Calibri"/>
                <a:ea typeface="Calibri"/>
                <a:cs typeface="Calibri"/>
                <a:sym typeface="Calibri"/>
              </a:rPr>
              <a:t> </a:t>
            </a:r>
            <a:r>
              <a:rPr lang="en-US" sz="2000" dirty="0">
                <a:solidFill>
                  <a:schemeClr val="dk1"/>
                </a:solidFill>
                <a:latin typeface="Calibri"/>
                <a:ea typeface="Calibri"/>
                <a:cs typeface="Calibri"/>
                <a:sym typeface="Calibri"/>
              </a:rPr>
              <a:t>extension for CAPM in VS Code (for BAS it will be pre-configured)</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We need to install sap </a:t>
            </a:r>
            <a:r>
              <a:rPr lang="en-US" sz="2000" dirty="0" err="1">
                <a:solidFill>
                  <a:schemeClr val="dk1"/>
                </a:solidFill>
                <a:latin typeface="Calibri"/>
                <a:ea typeface="Calibri"/>
                <a:cs typeface="Calibri"/>
                <a:sym typeface="Calibri"/>
              </a:rPr>
              <a:t>cds</a:t>
            </a:r>
            <a:r>
              <a:rPr lang="en-US" sz="2000" dirty="0">
                <a:solidFill>
                  <a:schemeClr val="dk1"/>
                </a:solidFill>
                <a:latin typeface="Calibri"/>
                <a:ea typeface="Calibri"/>
                <a:cs typeface="Calibri"/>
                <a:sym typeface="Calibri"/>
              </a:rPr>
              <a:t> development kit globally in system so we can use the </a:t>
            </a:r>
            <a:r>
              <a:rPr lang="en-US" sz="2000" dirty="0" err="1">
                <a:solidFill>
                  <a:schemeClr val="dk1"/>
                </a:solidFill>
                <a:latin typeface="Calibri"/>
                <a:ea typeface="Calibri"/>
                <a:cs typeface="Calibri"/>
                <a:sym typeface="Calibri"/>
              </a:rPr>
              <a:t>cds</a:t>
            </a:r>
            <a:r>
              <a:rPr lang="en-US" sz="2000" dirty="0">
                <a:solidFill>
                  <a:schemeClr val="dk1"/>
                </a:solidFill>
                <a:latin typeface="Calibri"/>
                <a:ea typeface="Calibri"/>
                <a:cs typeface="Calibri"/>
                <a:sym typeface="Calibri"/>
              </a:rPr>
              <a:t> command in our laptop. The kit includes required framework libraries and source code to design, develop, build, package, deploy, manage end to end lifecycle of </a:t>
            </a:r>
            <a:r>
              <a:rPr lang="en-US" sz="2000" dirty="0" err="1">
                <a:solidFill>
                  <a:schemeClr val="dk1"/>
                </a:solidFill>
                <a:latin typeface="Calibri"/>
                <a:ea typeface="Calibri"/>
                <a:cs typeface="Calibri"/>
                <a:sym typeface="Calibri"/>
              </a:rPr>
              <a:t>capm</a:t>
            </a:r>
            <a:r>
              <a:rPr lang="en-US" sz="2000" dirty="0">
                <a:solidFill>
                  <a:schemeClr val="dk1"/>
                </a:solidFill>
                <a:latin typeface="Calibri"/>
                <a:ea typeface="Calibri"/>
                <a:cs typeface="Calibri"/>
                <a:sym typeface="Calibri"/>
              </a:rPr>
              <a:t> based applications. It comes along with a </a:t>
            </a:r>
            <a:r>
              <a:rPr lang="en-US" sz="2000" dirty="0" err="1">
                <a:solidFill>
                  <a:schemeClr val="dk1"/>
                </a:solidFill>
                <a:latin typeface="Calibri"/>
                <a:ea typeface="Calibri"/>
                <a:cs typeface="Calibri"/>
                <a:sym typeface="Calibri"/>
              </a:rPr>
              <a:t>cds</a:t>
            </a:r>
            <a:r>
              <a:rPr lang="en-US" sz="2000" dirty="0">
                <a:solidFill>
                  <a:schemeClr val="dk1"/>
                </a:solidFill>
                <a:latin typeface="Calibri"/>
                <a:ea typeface="Calibri"/>
                <a:cs typeface="Calibri"/>
                <a:sym typeface="Calibri"/>
              </a:rPr>
              <a:t> CLI which provides </a:t>
            </a:r>
            <a:r>
              <a:rPr lang="en-US" sz="2000" dirty="0" err="1">
                <a:solidFill>
                  <a:schemeClr val="dk1"/>
                </a:solidFill>
                <a:latin typeface="Calibri"/>
                <a:ea typeface="Calibri"/>
                <a:cs typeface="Calibri"/>
                <a:sym typeface="Calibri"/>
              </a:rPr>
              <a:t>cds</a:t>
            </a:r>
            <a:r>
              <a:rPr lang="en-US" sz="2000" dirty="0">
                <a:solidFill>
                  <a:schemeClr val="dk1"/>
                </a:solidFill>
                <a:latin typeface="Calibri"/>
                <a:ea typeface="Calibri"/>
                <a:cs typeface="Calibri"/>
                <a:sym typeface="Calibri"/>
              </a:rPr>
              <a:t> command to us so that we can perform necessary tasks like creating project, binding project with backing services, compile the artefacts. If you using VS code you need to install this module, if we use BAS, its already pre-installed (NODE &gt;= 18)</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Install the </a:t>
            </a:r>
            <a:r>
              <a:rPr lang="en-US" sz="2000" dirty="0" err="1">
                <a:solidFill>
                  <a:schemeClr val="dk1"/>
                </a:solidFill>
                <a:latin typeface="Calibri"/>
                <a:ea typeface="Calibri"/>
                <a:cs typeface="Calibri"/>
                <a:sym typeface="Calibri"/>
              </a:rPr>
              <a:t>cds</a:t>
            </a:r>
            <a:r>
              <a:rPr lang="en-US" sz="2000" dirty="0">
                <a:solidFill>
                  <a:schemeClr val="dk1"/>
                </a:solidFill>
                <a:latin typeface="Calibri"/>
                <a:ea typeface="Calibri"/>
                <a:cs typeface="Calibri"/>
                <a:sym typeface="Calibri"/>
              </a:rPr>
              <a:t> dk library globally in the system – </a:t>
            </a:r>
            <a:r>
              <a:rPr lang="en-US" sz="2000" b="1" dirty="0" err="1">
                <a:solidFill>
                  <a:schemeClr val="dk1"/>
                </a:solidFill>
                <a:latin typeface="Calibri"/>
                <a:ea typeface="Calibri"/>
                <a:cs typeface="Calibri"/>
                <a:sym typeface="Calibri"/>
              </a:rPr>
              <a:t>npm</a:t>
            </a:r>
            <a:r>
              <a:rPr lang="en-US" sz="2000" b="1" dirty="0">
                <a:solidFill>
                  <a:schemeClr val="dk1"/>
                </a:solidFill>
                <a:latin typeface="Calibri"/>
                <a:ea typeface="Calibri"/>
                <a:cs typeface="Calibri"/>
                <a:sym typeface="Calibri"/>
              </a:rPr>
              <a:t> install -g @sap/cds-dk</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Cross check if the installation was success – </a:t>
            </a:r>
            <a:r>
              <a:rPr lang="en-US" sz="2000" b="1" dirty="0" err="1">
                <a:solidFill>
                  <a:schemeClr val="dk1"/>
                </a:solidFill>
                <a:latin typeface="Calibri"/>
                <a:ea typeface="Calibri"/>
                <a:cs typeface="Calibri"/>
                <a:sym typeface="Calibri"/>
              </a:rPr>
              <a:t>cds</a:t>
            </a:r>
            <a:r>
              <a:rPr lang="en-US" sz="2000" b="1" dirty="0">
                <a:solidFill>
                  <a:schemeClr val="dk1"/>
                </a:solidFill>
                <a:latin typeface="Calibri"/>
                <a:ea typeface="Calibri"/>
                <a:cs typeface="Calibri"/>
                <a:sym typeface="Calibri"/>
              </a:rPr>
              <a:t> -v, </a:t>
            </a:r>
            <a:r>
              <a:rPr lang="en-US" sz="2000" b="1" dirty="0" err="1">
                <a:solidFill>
                  <a:schemeClr val="dk1"/>
                </a:solidFill>
                <a:latin typeface="Calibri"/>
                <a:ea typeface="Calibri"/>
                <a:cs typeface="Calibri"/>
                <a:sym typeface="Calibri"/>
              </a:rPr>
              <a:t>cds</a:t>
            </a:r>
            <a:r>
              <a:rPr lang="en-US" sz="2000" b="1" dirty="0">
                <a:solidFill>
                  <a:schemeClr val="dk1"/>
                </a:solidFill>
                <a:latin typeface="Calibri"/>
                <a:ea typeface="Calibri"/>
                <a:cs typeface="Calibri"/>
                <a:sym typeface="Calibri"/>
              </a:rPr>
              <a:t> --help</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Create a application folder and go inside the folder to run </a:t>
            </a:r>
            <a:r>
              <a:rPr lang="en-US" sz="2000" b="1" dirty="0" err="1">
                <a:solidFill>
                  <a:schemeClr val="dk1"/>
                </a:solidFill>
                <a:latin typeface="Calibri"/>
                <a:ea typeface="Calibri"/>
                <a:cs typeface="Calibri"/>
                <a:sym typeface="Calibri"/>
              </a:rPr>
              <a:t>cds</a:t>
            </a:r>
            <a:r>
              <a:rPr lang="en-US" sz="2000" b="1" dirty="0">
                <a:solidFill>
                  <a:schemeClr val="dk1"/>
                </a:solidFill>
                <a:latin typeface="Calibri"/>
                <a:ea typeface="Calibri"/>
                <a:cs typeface="Calibri"/>
                <a:sym typeface="Calibri"/>
              </a:rPr>
              <a:t> </a:t>
            </a:r>
            <a:r>
              <a:rPr lang="en-US" sz="2000" b="1" dirty="0" err="1">
                <a:solidFill>
                  <a:schemeClr val="dk1"/>
                </a:solidFill>
                <a:latin typeface="Calibri"/>
                <a:ea typeface="Calibri"/>
                <a:cs typeface="Calibri"/>
                <a:sym typeface="Calibri"/>
              </a:rPr>
              <a:t>init</a:t>
            </a:r>
            <a:r>
              <a:rPr lang="en-US" sz="2000" dirty="0">
                <a:solidFill>
                  <a:schemeClr val="dk1"/>
                </a:solidFill>
                <a:latin typeface="Calibri"/>
                <a:ea typeface="Calibri"/>
                <a:cs typeface="Calibri"/>
                <a:sym typeface="Calibri"/>
              </a:rPr>
              <a:t> command</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Just check the </a:t>
            </a:r>
            <a:r>
              <a:rPr lang="en-US" sz="2000" dirty="0" err="1">
                <a:solidFill>
                  <a:schemeClr val="dk1"/>
                </a:solidFill>
                <a:latin typeface="Calibri"/>
                <a:ea typeface="Calibri"/>
                <a:cs typeface="Calibri"/>
                <a:sym typeface="Calibri"/>
              </a:rPr>
              <a:t>package.json</a:t>
            </a:r>
            <a:r>
              <a:rPr lang="en-US" sz="2000" dirty="0">
                <a:solidFill>
                  <a:schemeClr val="dk1"/>
                </a:solidFill>
                <a:latin typeface="Calibri"/>
                <a:ea typeface="Calibri"/>
                <a:cs typeface="Calibri"/>
                <a:sym typeface="Calibri"/>
              </a:rPr>
              <a:t> for the modules it added automatically and perform </a:t>
            </a:r>
            <a:r>
              <a:rPr lang="en-US" sz="2000" b="1" dirty="0" err="1">
                <a:solidFill>
                  <a:schemeClr val="dk1"/>
                </a:solidFill>
                <a:latin typeface="Calibri"/>
                <a:ea typeface="Calibri"/>
                <a:cs typeface="Calibri"/>
                <a:sym typeface="Calibri"/>
              </a:rPr>
              <a:t>npm</a:t>
            </a:r>
            <a:r>
              <a:rPr lang="en-US" sz="2000" b="1" dirty="0">
                <a:solidFill>
                  <a:schemeClr val="dk1"/>
                </a:solidFill>
                <a:latin typeface="Calibri"/>
                <a:ea typeface="Calibri"/>
                <a:cs typeface="Calibri"/>
                <a:sym typeface="Calibri"/>
              </a:rPr>
              <a:t> install</a:t>
            </a:r>
            <a:r>
              <a:rPr lang="en-US" sz="2000" dirty="0">
                <a:solidFill>
                  <a:schemeClr val="dk1"/>
                </a:solidFill>
                <a:latin typeface="Calibri"/>
                <a:ea typeface="Calibri"/>
                <a:cs typeface="Calibri"/>
                <a:sym typeface="Calibri"/>
              </a:rPr>
              <a:t> command</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Create our first </a:t>
            </a:r>
            <a:r>
              <a:rPr lang="en-US" sz="2000" dirty="0" err="1">
                <a:solidFill>
                  <a:schemeClr val="dk1"/>
                </a:solidFill>
                <a:latin typeface="Calibri"/>
                <a:ea typeface="Calibri"/>
                <a:cs typeface="Calibri"/>
                <a:sym typeface="Calibri"/>
              </a:rPr>
              <a:t>db</a:t>
            </a:r>
            <a:r>
              <a:rPr lang="en-US" sz="2000" dirty="0">
                <a:solidFill>
                  <a:schemeClr val="dk1"/>
                </a:solidFill>
                <a:latin typeface="Calibri"/>
                <a:ea typeface="Calibri"/>
                <a:cs typeface="Calibri"/>
                <a:sym typeface="Calibri"/>
              </a:rPr>
              <a:t> design time object with .</a:t>
            </a:r>
            <a:r>
              <a:rPr lang="en-US" sz="2000" dirty="0" err="1">
                <a:solidFill>
                  <a:schemeClr val="dk1"/>
                </a:solidFill>
                <a:latin typeface="Calibri"/>
                <a:ea typeface="Calibri"/>
                <a:cs typeface="Calibri"/>
                <a:sym typeface="Calibri"/>
              </a:rPr>
              <a:t>cds</a:t>
            </a:r>
            <a:r>
              <a:rPr lang="en-US" sz="2000" dirty="0">
                <a:solidFill>
                  <a:schemeClr val="dk1"/>
                </a:solidFill>
                <a:latin typeface="Calibri"/>
                <a:ea typeface="Calibri"/>
                <a:cs typeface="Calibri"/>
                <a:sym typeface="Calibri"/>
              </a:rPr>
              <a:t> extension and add 2 tables to it</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[optional]Test compilation - </a:t>
            </a:r>
            <a:r>
              <a:rPr lang="en-US" sz="2000" b="1" dirty="0" err="1">
                <a:solidFill>
                  <a:schemeClr val="dk1"/>
                </a:solidFill>
                <a:latin typeface="Calibri"/>
                <a:ea typeface="Calibri"/>
                <a:cs typeface="Calibri"/>
                <a:sym typeface="Calibri"/>
              </a:rPr>
              <a:t>cds</a:t>
            </a:r>
            <a:r>
              <a:rPr lang="en-US" sz="2000" b="1" dirty="0">
                <a:solidFill>
                  <a:schemeClr val="dk1"/>
                </a:solidFill>
                <a:latin typeface="Calibri"/>
                <a:ea typeface="Calibri"/>
                <a:cs typeface="Calibri"/>
                <a:sym typeface="Calibri"/>
              </a:rPr>
              <a:t> compile </a:t>
            </a:r>
            <a:r>
              <a:rPr lang="en-US" sz="2000" b="1" dirty="0" err="1">
                <a:solidFill>
                  <a:schemeClr val="dk1"/>
                </a:solidFill>
                <a:latin typeface="Calibri"/>
                <a:ea typeface="Calibri"/>
                <a:cs typeface="Calibri"/>
                <a:sym typeface="Calibri"/>
              </a:rPr>
              <a:t>db</a:t>
            </a:r>
            <a:r>
              <a:rPr lang="en-US" sz="2000" b="1" dirty="0">
                <a:solidFill>
                  <a:schemeClr val="dk1"/>
                </a:solidFill>
                <a:latin typeface="Calibri"/>
                <a:ea typeface="Calibri"/>
                <a:cs typeface="Calibri"/>
                <a:sym typeface="Calibri"/>
              </a:rPr>
              <a:t>/</a:t>
            </a:r>
            <a:r>
              <a:rPr lang="en-US" sz="2000" b="1" dirty="0" err="1">
                <a:solidFill>
                  <a:schemeClr val="dk1"/>
                </a:solidFill>
                <a:latin typeface="Calibri"/>
                <a:ea typeface="Calibri"/>
                <a:cs typeface="Calibri"/>
                <a:sym typeface="Calibri"/>
              </a:rPr>
              <a:t>demo.cds</a:t>
            </a:r>
            <a:r>
              <a:rPr lang="en-US" sz="2000" b="1" dirty="0">
                <a:solidFill>
                  <a:schemeClr val="dk1"/>
                </a:solidFill>
                <a:latin typeface="Calibri"/>
                <a:ea typeface="Calibri"/>
                <a:cs typeface="Calibri"/>
                <a:sym typeface="Calibri"/>
              </a:rPr>
              <a:t> -2 </a:t>
            </a:r>
            <a:r>
              <a:rPr lang="en-US" sz="2000" b="1" dirty="0" err="1">
                <a:solidFill>
                  <a:schemeClr val="dk1"/>
                </a:solidFill>
                <a:latin typeface="Calibri"/>
                <a:ea typeface="Calibri"/>
                <a:cs typeface="Calibri"/>
                <a:sym typeface="Calibri"/>
              </a:rPr>
              <a:t>sql</a:t>
            </a:r>
            <a:endParaRPr sz="2000" b="1"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Calibri"/>
                <a:ea typeface="Calibri"/>
                <a:cs typeface="Calibri"/>
                <a:sym typeface="Calibri"/>
              </a:rPr>
              <a:t>Before we run lets deploy our tables to local fs based </a:t>
            </a:r>
            <a:r>
              <a:rPr lang="en-US" sz="2000" dirty="0" err="1">
                <a:solidFill>
                  <a:schemeClr val="dk1"/>
                </a:solidFill>
                <a:latin typeface="Calibri"/>
                <a:ea typeface="Calibri"/>
                <a:cs typeface="Calibri"/>
                <a:sym typeface="Calibri"/>
              </a:rPr>
              <a:t>db</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sqlite</a:t>
            </a:r>
            <a:r>
              <a:rPr lang="en-US" sz="2000" dirty="0">
                <a:solidFill>
                  <a:schemeClr val="dk1"/>
                </a:solidFill>
                <a:latin typeface="Calibri"/>
                <a:ea typeface="Calibri"/>
                <a:cs typeface="Calibri"/>
                <a:sym typeface="Calibri"/>
              </a:rPr>
              <a:t> 🡪 </a:t>
            </a:r>
            <a:r>
              <a:rPr lang="en-US" sz="2000" b="1" dirty="0" err="1">
                <a:solidFill>
                  <a:schemeClr val="dk1"/>
                </a:solidFill>
                <a:latin typeface="Calibri"/>
                <a:ea typeface="Calibri"/>
                <a:cs typeface="Calibri"/>
                <a:sym typeface="Calibri"/>
              </a:rPr>
              <a:t>cds</a:t>
            </a:r>
            <a:r>
              <a:rPr lang="en-US" sz="2000" b="1" dirty="0">
                <a:solidFill>
                  <a:schemeClr val="dk1"/>
                </a:solidFill>
                <a:latin typeface="Calibri"/>
                <a:ea typeface="Calibri"/>
                <a:cs typeface="Calibri"/>
                <a:sym typeface="Calibri"/>
              </a:rPr>
              <a:t> deploy --to </a:t>
            </a:r>
            <a:r>
              <a:rPr lang="en-US" sz="2000" b="1" dirty="0" err="1">
                <a:solidFill>
                  <a:schemeClr val="dk1"/>
                </a:solidFill>
                <a:latin typeface="Calibri"/>
                <a:ea typeface="Calibri"/>
                <a:cs typeface="Calibri"/>
                <a:sym typeface="Calibri"/>
              </a:rPr>
              <a:t>sqlite</a:t>
            </a:r>
            <a:endParaRPr sz="2000" b="1" dirty="0">
              <a:solidFill>
                <a:schemeClr val="dk1"/>
              </a:solidFill>
              <a:latin typeface="Calibri"/>
              <a:ea typeface="Calibri"/>
              <a:cs typeface="Calibri"/>
              <a:sym typeface="Calibri"/>
            </a:endParaRPr>
          </a:p>
          <a:p>
            <a:pPr marL="457200" marR="0" lvl="0" indent="-330200" algn="l" rtl="0">
              <a:spcBef>
                <a:spcPts val="0"/>
              </a:spcBef>
              <a:spcAft>
                <a:spcPts val="0"/>
              </a:spcAft>
              <a:buClr>
                <a:schemeClr val="dk1"/>
              </a:buClr>
              <a:buSzPts val="2000"/>
              <a:buFont typeface="Calibri"/>
              <a:buNone/>
            </a:pPr>
            <a:endParaRPr sz="2000" dirty="0">
              <a:solidFill>
                <a:schemeClr val="dk1"/>
              </a:solidFill>
              <a:latin typeface="Calibri"/>
              <a:ea typeface="Calibri"/>
              <a:cs typeface="Calibri"/>
              <a:sym typeface="Calibri"/>
            </a:endParaRPr>
          </a:p>
        </p:txBody>
      </p:sp>
      <p:sp>
        <p:nvSpPr>
          <p:cNvPr id="1866" name="Google Shape;1866;p93"/>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Setup your first CAPM project</a:t>
            </a:r>
            <a:endParaRPr sz="3600">
              <a:solidFill>
                <a:schemeClr val="dk1"/>
              </a:solidFill>
              <a:latin typeface="Corben"/>
              <a:ea typeface="Corben"/>
              <a:cs typeface="Corben"/>
              <a:sym typeface="Corben"/>
            </a:endParaRPr>
          </a:p>
        </p:txBody>
      </p:sp>
      <p:pic>
        <p:nvPicPr>
          <p:cNvPr id="1867" name="Google Shape;1867;p93"/>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868" name="Google Shape;1868;p93"/>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94"/>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94</a:t>
            </a:fld>
            <a:endParaRPr>
              <a:latin typeface="Quattrocento Sans"/>
              <a:ea typeface="Quattrocento Sans"/>
              <a:cs typeface="Quattrocento Sans"/>
              <a:sym typeface="Quattrocento Sans"/>
            </a:endParaRPr>
          </a:p>
        </p:txBody>
      </p:sp>
      <p:sp>
        <p:nvSpPr>
          <p:cNvPr id="1874" name="Google Shape;1874;p94"/>
          <p:cNvSpPr txBox="1"/>
          <p:nvPr/>
        </p:nvSpPr>
        <p:spPr>
          <a:xfrm>
            <a:off x="189757" y="646331"/>
            <a:ext cx="11809312"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 namespace defines a unique name for our project artefacts. It helps us avoiding duplicate name definitions of our DB objects. It provide uniqueness to our project objects. For example in my company we have 2 cap projects one for FIN and one for HR which contains table employee. When we deploy the project namespace will provide a unique table name for each project separately.</a:t>
            </a:r>
            <a:endParaRPr sz="2400">
              <a:solidFill>
                <a:schemeClr val="dk1"/>
              </a:solidFill>
              <a:latin typeface="Calibri"/>
              <a:ea typeface="Calibri"/>
              <a:cs typeface="Calibri"/>
              <a:sym typeface="Calibri"/>
            </a:endParaRPr>
          </a:p>
        </p:txBody>
      </p:sp>
      <p:sp>
        <p:nvSpPr>
          <p:cNvPr id="1875" name="Google Shape;1875;p94"/>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Namespace</a:t>
            </a:r>
            <a:endParaRPr sz="3600">
              <a:solidFill>
                <a:schemeClr val="dk1"/>
              </a:solidFill>
              <a:latin typeface="Corben"/>
              <a:ea typeface="Corben"/>
              <a:cs typeface="Corben"/>
              <a:sym typeface="Corben"/>
            </a:endParaRPr>
          </a:p>
        </p:txBody>
      </p:sp>
      <p:pic>
        <p:nvPicPr>
          <p:cNvPr id="1876" name="Google Shape;1876;p94"/>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877" name="Google Shape;1877;p94"/>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95"/>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95</a:t>
            </a:fld>
            <a:endParaRPr>
              <a:latin typeface="Quattrocento Sans"/>
              <a:ea typeface="Quattrocento Sans"/>
              <a:cs typeface="Quattrocento Sans"/>
              <a:sym typeface="Quattrocento Sans"/>
            </a:endParaRPr>
          </a:p>
        </p:txBody>
      </p:sp>
      <p:sp>
        <p:nvSpPr>
          <p:cNvPr id="1883" name="Google Shape;1883;p95"/>
          <p:cNvSpPr txBox="1"/>
          <p:nvPr/>
        </p:nvSpPr>
        <p:spPr>
          <a:xfrm>
            <a:off x="189757" y="646331"/>
            <a:ext cx="11809312" cy="48936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When we develop database objects, we would want to have lots of reusability, so we have less maintenance and also it takes less time to write the code. Like in SAP SE11 we have reusable data elements, domains and structures which we reuse to define table. In CAPM we have types for reusable data types and aspects as structures (combination of fields). We can include them to have great reusability.</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To use an aspect use the </a:t>
            </a:r>
            <a:r>
              <a:rPr lang="en-US" sz="2400" dirty="0" err="1">
                <a:solidFill>
                  <a:schemeClr val="dk1"/>
                </a:solidFill>
                <a:latin typeface="Calibri"/>
                <a:ea typeface="Calibri"/>
                <a:cs typeface="Calibri"/>
                <a:sym typeface="Calibri"/>
              </a:rPr>
              <a:t>tablename</a:t>
            </a:r>
            <a:r>
              <a:rPr lang="en-US" sz="2400" dirty="0">
                <a:solidFill>
                  <a:schemeClr val="dk1"/>
                </a:solidFill>
                <a:latin typeface="Calibri"/>
                <a:ea typeface="Calibri"/>
                <a:cs typeface="Calibri"/>
                <a:sym typeface="Calibri"/>
              </a:rPr>
              <a:t>: </a:t>
            </a:r>
            <a:r>
              <a:rPr lang="en-US" sz="2400" i="1" dirty="0" err="1">
                <a:solidFill>
                  <a:schemeClr val="dk1"/>
                </a:solidFill>
                <a:latin typeface="Calibri"/>
                <a:ea typeface="Calibri"/>
                <a:cs typeface="Calibri"/>
                <a:sym typeface="Calibri"/>
              </a:rPr>
              <a:t>aspectname</a:t>
            </a:r>
            <a:r>
              <a:rPr lang="en-US" sz="2400" i="1" dirty="0">
                <a:solidFill>
                  <a:schemeClr val="dk1"/>
                </a:solidFill>
                <a:latin typeface="Calibri"/>
                <a:ea typeface="Calibri"/>
                <a:cs typeface="Calibri"/>
                <a:sym typeface="Calibri"/>
              </a:rPr>
              <a:t>, aspect2 {}</a:t>
            </a:r>
            <a:endParaRPr dirty="0"/>
          </a:p>
          <a:p>
            <a:pPr marL="0" marR="0" lvl="0" indent="0" algn="l" rtl="0">
              <a:spcBef>
                <a:spcPts val="0"/>
              </a:spcBef>
              <a:spcAft>
                <a:spcPts val="0"/>
              </a:spcAft>
              <a:buNone/>
            </a:pPr>
            <a:endParaRPr sz="24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i="1" dirty="0">
                <a:solidFill>
                  <a:schemeClr val="dk1"/>
                </a:solidFill>
                <a:latin typeface="Calibri"/>
                <a:ea typeface="Calibri"/>
                <a:cs typeface="Calibri"/>
                <a:sym typeface="Calibri"/>
              </a:rPr>
              <a:t>SAP also provides the standard aspects and types which can speedup our development process. They are present in a file @sap/commons</a:t>
            </a:r>
            <a:endParaRPr dirty="0"/>
          </a:p>
          <a:p>
            <a:pPr marL="0" marR="0" lvl="0" indent="0" algn="l" rtl="0">
              <a:spcBef>
                <a:spcPts val="0"/>
              </a:spcBef>
              <a:spcAft>
                <a:spcPts val="0"/>
              </a:spcAft>
              <a:buNone/>
            </a:pPr>
            <a:r>
              <a:rPr lang="en-US" sz="2400" i="1" dirty="0">
                <a:solidFill>
                  <a:schemeClr val="dk1"/>
                </a:solidFill>
                <a:latin typeface="Calibri"/>
                <a:ea typeface="Calibri"/>
                <a:cs typeface="Calibri"/>
                <a:sym typeface="Calibri"/>
              </a:rPr>
              <a:t>Temporal  - valid dates</a:t>
            </a:r>
            <a:endParaRPr dirty="0"/>
          </a:p>
          <a:p>
            <a:pPr marL="0" marR="0" lvl="0" indent="0" algn="l" rtl="0">
              <a:spcBef>
                <a:spcPts val="0"/>
              </a:spcBef>
              <a:spcAft>
                <a:spcPts val="0"/>
              </a:spcAft>
              <a:buNone/>
            </a:pPr>
            <a:r>
              <a:rPr lang="en-US" sz="2400" i="1" dirty="0">
                <a:solidFill>
                  <a:schemeClr val="dk1"/>
                </a:solidFill>
                <a:latin typeface="Calibri"/>
                <a:ea typeface="Calibri"/>
                <a:cs typeface="Calibri"/>
                <a:sym typeface="Calibri"/>
              </a:rPr>
              <a:t>Managed – created by created on changed by changed on</a:t>
            </a:r>
            <a:endParaRPr dirty="0"/>
          </a:p>
          <a:p>
            <a:pPr marL="0" marR="0" lvl="0" indent="0" algn="l" rtl="0">
              <a:spcBef>
                <a:spcPts val="0"/>
              </a:spcBef>
              <a:spcAft>
                <a:spcPts val="0"/>
              </a:spcAft>
              <a:buNone/>
            </a:pPr>
            <a:r>
              <a:rPr lang="en-US" sz="2400" dirty="0" err="1">
                <a:solidFill>
                  <a:schemeClr val="dk1"/>
                </a:solidFill>
                <a:latin typeface="Calibri"/>
                <a:ea typeface="Calibri"/>
                <a:cs typeface="Calibri"/>
                <a:sym typeface="Calibri"/>
              </a:rPr>
              <a:t>Cuid</a:t>
            </a:r>
            <a:r>
              <a:rPr lang="en-US" sz="2400" dirty="0">
                <a:solidFill>
                  <a:schemeClr val="dk1"/>
                </a:solidFill>
                <a:latin typeface="Calibri"/>
                <a:ea typeface="Calibri"/>
                <a:cs typeface="Calibri"/>
                <a:sym typeface="Calibri"/>
              </a:rPr>
              <a:t> – auto generate primary key</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Currency – currency codes</a:t>
            </a:r>
            <a:endParaRPr dirty="0"/>
          </a:p>
        </p:txBody>
      </p:sp>
      <p:sp>
        <p:nvSpPr>
          <p:cNvPr id="1884" name="Google Shape;1884;p95"/>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Types and Aspects</a:t>
            </a:r>
            <a:endParaRPr sz="3600">
              <a:solidFill>
                <a:schemeClr val="dk1"/>
              </a:solidFill>
              <a:latin typeface="Corben"/>
              <a:ea typeface="Corben"/>
              <a:cs typeface="Corben"/>
              <a:sym typeface="Corben"/>
            </a:endParaRPr>
          </a:p>
        </p:txBody>
      </p:sp>
      <p:pic>
        <p:nvPicPr>
          <p:cNvPr id="1885" name="Google Shape;1885;p95"/>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886" name="Google Shape;1886;p95"/>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96"/>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96</a:t>
            </a:fld>
            <a:endParaRPr>
              <a:latin typeface="Quattrocento Sans"/>
              <a:ea typeface="Quattrocento Sans"/>
              <a:cs typeface="Quattrocento Sans"/>
              <a:sym typeface="Quattrocento Sans"/>
            </a:endParaRPr>
          </a:p>
        </p:txBody>
      </p:sp>
      <p:sp>
        <p:nvSpPr>
          <p:cNvPr id="1892" name="Google Shape;1892;p96"/>
          <p:cNvSpPr txBox="1"/>
          <p:nvPr/>
        </p:nvSpPr>
        <p:spPr>
          <a:xfrm>
            <a:off x="189757" y="646331"/>
            <a:ext cx="118093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Enterprise Procurement Model (EPM) used to simulate real business.</a:t>
            </a:r>
            <a:endParaRPr sz="2400">
              <a:solidFill>
                <a:schemeClr val="dk1"/>
              </a:solidFill>
              <a:latin typeface="Calibri"/>
              <a:ea typeface="Calibri"/>
              <a:cs typeface="Calibri"/>
              <a:sym typeface="Calibri"/>
            </a:endParaRPr>
          </a:p>
        </p:txBody>
      </p:sp>
      <p:sp>
        <p:nvSpPr>
          <p:cNvPr id="1893" name="Google Shape;1893;p96"/>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EPM Data Model</a:t>
            </a:r>
            <a:endParaRPr sz="3600">
              <a:solidFill>
                <a:schemeClr val="dk1"/>
              </a:solidFill>
              <a:latin typeface="Corben"/>
              <a:ea typeface="Corben"/>
              <a:cs typeface="Corben"/>
              <a:sym typeface="Corben"/>
            </a:endParaRPr>
          </a:p>
        </p:txBody>
      </p:sp>
      <p:pic>
        <p:nvPicPr>
          <p:cNvPr id="1894" name="Google Shape;1894;p96"/>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895" name="Google Shape;1895;p96"/>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896" name="Google Shape;1896;p96"/>
          <p:cNvSpPr/>
          <p:nvPr/>
        </p:nvSpPr>
        <p:spPr>
          <a:xfrm>
            <a:off x="5194312" y="1412776"/>
            <a:ext cx="1800200" cy="1224136"/>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ITeIO</a:t>
            </a:r>
            <a:endParaRPr sz="2400">
              <a:solidFill>
                <a:schemeClr val="lt1"/>
              </a:solidFill>
              <a:latin typeface="Calibri"/>
              <a:ea typeface="Calibri"/>
              <a:cs typeface="Calibri"/>
              <a:sym typeface="Calibri"/>
            </a:endParaRPr>
          </a:p>
        </p:txBody>
      </p:sp>
      <p:sp>
        <p:nvSpPr>
          <p:cNvPr id="1897" name="Google Shape;1897;p96"/>
          <p:cNvSpPr/>
          <p:nvPr/>
        </p:nvSpPr>
        <p:spPr>
          <a:xfrm>
            <a:off x="9463070" y="1754327"/>
            <a:ext cx="1944216" cy="576064"/>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Suppliers</a:t>
            </a:r>
            <a:endParaRPr/>
          </a:p>
        </p:txBody>
      </p:sp>
      <p:cxnSp>
        <p:nvCxnSpPr>
          <p:cNvPr id="1898" name="Google Shape;1898;p96"/>
          <p:cNvCxnSpPr>
            <a:stCxn id="1896" idx="3"/>
            <a:endCxn id="1897" idx="1"/>
          </p:cNvCxnSpPr>
          <p:nvPr/>
        </p:nvCxnSpPr>
        <p:spPr>
          <a:xfrm>
            <a:off x="6994512" y="2024844"/>
            <a:ext cx="2468700" cy="17400"/>
          </a:xfrm>
          <a:prstGeom prst="straightConnector1">
            <a:avLst/>
          </a:prstGeom>
          <a:noFill/>
          <a:ln w="9525" cap="flat" cmpd="sng">
            <a:solidFill>
              <a:srgbClr val="B8B8B8"/>
            </a:solidFill>
            <a:prstDash val="solid"/>
            <a:round/>
            <a:headEnd type="none" w="sm" len="sm"/>
            <a:tailEnd type="none" w="sm" len="sm"/>
          </a:ln>
        </p:spPr>
      </p:cxnSp>
      <p:sp>
        <p:nvSpPr>
          <p:cNvPr id="1899" name="Google Shape;1899;p96"/>
          <p:cNvSpPr/>
          <p:nvPr/>
        </p:nvSpPr>
        <p:spPr>
          <a:xfrm>
            <a:off x="316303" y="1736812"/>
            <a:ext cx="1944216" cy="576064"/>
          </a:xfrm>
          <a:prstGeom prst="roundRect">
            <a:avLst>
              <a:gd name="adj" fmla="val 16667"/>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Customers</a:t>
            </a:r>
            <a:endParaRPr/>
          </a:p>
        </p:txBody>
      </p:sp>
      <p:cxnSp>
        <p:nvCxnSpPr>
          <p:cNvPr id="1900" name="Google Shape;1900;p96"/>
          <p:cNvCxnSpPr>
            <a:endCxn id="1896" idx="1"/>
          </p:cNvCxnSpPr>
          <p:nvPr/>
        </p:nvCxnSpPr>
        <p:spPr>
          <a:xfrm>
            <a:off x="2260612" y="1980744"/>
            <a:ext cx="2933700" cy="44100"/>
          </a:xfrm>
          <a:prstGeom prst="straightConnector1">
            <a:avLst/>
          </a:prstGeom>
          <a:noFill/>
          <a:ln w="9525" cap="flat" cmpd="sng">
            <a:solidFill>
              <a:srgbClr val="B8B8B8"/>
            </a:solidFill>
            <a:prstDash val="solid"/>
            <a:round/>
            <a:headEnd type="none" w="sm" len="sm"/>
            <a:tailEnd type="none" w="sm" len="sm"/>
          </a:ln>
        </p:spPr>
      </p:cxnSp>
      <p:sp>
        <p:nvSpPr>
          <p:cNvPr id="1901" name="Google Shape;1901;p96"/>
          <p:cNvSpPr txBox="1"/>
          <p:nvPr/>
        </p:nvSpPr>
        <p:spPr>
          <a:xfrm>
            <a:off x="2679709" y="1567339"/>
            <a:ext cx="260324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Sales Order</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Sales order items</a:t>
            </a:r>
            <a:endParaRPr/>
          </a:p>
        </p:txBody>
      </p:sp>
      <p:sp>
        <p:nvSpPr>
          <p:cNvPr id="1902" name="Google Shape;1902;p96"/>
          <p:cNvSpPr txBox="1"/>
          <p:nvPr/>
        </p:nvSpPr>
        <p:spPr>
          <a:xfrm>
            <a:off x="7267658" y="1604990"/>
            <a:ext cx="260324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Purchase Order</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Purchase order items</a:t>
            </a:r>
            <a:endParaRPr/>
          </a:p>
        </p:txBody>
      </p:sp>
      <p:sp>
        <p:nvSpPr>
          <p:cNvPr id="1903" name="Google Shape;1903;p96"/>
          <p:cNvSpPr/>
          <p:nvPr/>
        </p:nvSpPr>
        <p:spPr>
          <a:xfrm>
            <a:off x="405780" y="4644787"/>
            <a:ext cx="2520280" cy="796035"/>
          </a:xfrm>
          <a:prstGeom prst="rect">
            <a:avLst/>
          </a:prstGeom>
          <a:solidFill>
            <a:srgbClr val="114D8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Business Partners</a:t>
            </a:r>
            <a:endParaRPr/>
          </a:p>
        </p:txBody>
      </p:sp>
      <p:sp>
        <p:nvSpPr>
          <p:cNvPr id="1904" name="Google Shape;1904;p96"/>
          <p:cNvSpPr/>
          <p:nvPr/>
        </p:nvSpPr>
        <p:spPr>
          <a:xfrm>
            <a:off x="417849" y="3009403"/>
            <a:ext cx="2520280" cy="796035"/>
          </a:xfrm>
          <a:prstGeom prst="rect">
            <a:avLst/>
          </a:prstGeom>
          <a:solidFill>
            <a:srgbClr val="114D8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Address</a:t>
            </a:r>
            <a:endParaRPr/>
          </a:p>
        </p:txBody>
      </p:sp>
      <p:cxnSp>
        <p:nvCxnSpPr>
          <p:cNvPr id="1905" name="Google Shape;1905;p96"/>
          <p:cNvCxnSpPr>
            <a:stCxn id="1904" idx="2"/>
            <a:endCxn id="1903" idx="0"/>
          </p:cNvCxnSpPr>
          <p:nvPr/>
        </p:nvCxnSpPr>
        <p:spPr>
          <a:xfrm flipH="1">
            <a:off x="1665989" y="3805438"/>
            <a:ext cx="12000" cy="839400"/>
          </a:xfrm>
          <a:prstGeom prst="straightConnector1">
            <a:avLst/>
          </a:prstGeom>
          <a:noFill/>
          <a:ln w="9525" cap="flat" cmpd="sng">
            <a:solidFill>
              <a:srgbClr val="B8B8B8"/>
            </a:solidFill>
            <a:prstDash val="solid"/>
            <a:round/>
            <a:headEnd type="none" w="sm" len="sm"/>
            <a:tailEnd type="none" w="sm" len="sm"/>
          </a:ln>
        </p:spPr>
      </p:cxnSp>
      <p:sp>
        <p:nvSpPr>
          <p:cNvPr id="1906" name="Google Shape;1906;p96"/>
          <p:cNvSpPr txBox="1"/>
          <p:nvPr/>
        </p:nvSpPr>
        <p:spPr>
          <a:xfrm>
            <a:off x="1288411" y="4077072"/>
            <a:ext cx="76148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1..1</a:t>
            </a:r>
            <a:endParaRPr/>
          </a:p>
        </p:txBody>
      </p:sp>
      <p:sp>
        <p:nvSpPr>
          <p:cNvPr id="1907" name="Google Shape;1907;p96"/>
          <p:cNvSpPr/>
          <p:nvPr/>
        </p:nvSpPr>
        <p:spPr>
          <a:xfrm>
            <a:off x="4447762" y="4644786"/>
            <a:ext cx="2520280" cy="796035"/>
          </a:xfrm>
          <a:prstGeom prst="rect">
            <a:avLst/>
          </a:prstGeom>
          <a:solidFill>
            <a:srgbClr val="114D8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Purchase orders</a:t>
            </a:r>
            <a:endParaRPr/>
          </a:p>
        </p:txBody>
      </p:sp>
      <p:sp>
        <p:nvSpPr>
          <p:cNvPr id="1908" name="Google Shape;1908;p96"/>
          <p:cNvSpPr txBox="1"/>
          <p:nvPr/>
        </p:nvSpPr>
        <p:spPr>
          <a:xfrm>
            <a:off x="3346673" y="4698452"/>
            <a:ext cx="76148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1..*</a:t>
            </a:r>
            <a:endParaRPr/>
          </a:p>
        </p:txBody>
      </p:sp>
      <p:cxnSp>
        <p:nvCxnSpPr>
          <p:cNvPr id="1909" name="Google Shape;1909;p96"/>
          <p:cNvCxnSpPr>
            <a:stCxn id="1903" idx="3"/>
            <a:endCxn id="1907" idx="1"/>
          </p:cNvCxnSpPr>
          <p:nvPr/>
        </p:nvCxnSpPr>
        <p:spPr>
          <a:xfrm>
            <a:off x="2926060" y="5042805"/>
            <a:ext cx="1521600" cy="0"/>
          </a:xfrm>
          <a:prstGeom prst="straightConnector1">
            <a:avLst/>
          </a:prstGeom>
          <a:noFill/>
          <a:ln w="9525" cap="flat" cmpd="sng">
            <a:solidFill>
              <a:srgbClr val="B8B8B8"/>
            </a:solidFill>
            <a:prstDash val="solid"/>
            <a:round/>
            <a:headEnd type="none" w="sm" len="sm"/>
            <a:tailEnd type="none" w="sm" len="sm"/>
          </a:ln>
        </p:spPr>
      </p:cxnSp>
      <p:sp>
        <p:nvSpPr>
          <p:cNvPr id="1910" name="Google Shape;1910;p96"/>
          <p:cNvSpPr/>
          <p:nvPr/>
        </p:nvSpPr>
        <p:spPr>
          <a:xfrm>
            <a:off x="4942284" y="5813651"/>
            <a:ext cx="2520280" cy="796035"/>
          </a:xfrm>
          <a:prstGeom prst="rect">
            <a:avLst/>
          </a:prstGeom>
          <a:solidFill>
            <a:srgbClr val="114D8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Purchase orders</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Items</a:t>
            </a:r>
            <a:endParaRPr/>
          </a:p>
        </p:txBody>
      </p:sp>
      <p:cxnSp>
        <p:nvCxnSpPr>
          <p:cNvPr id="1911" name="Google Shape;1911;p96"/>
          <p:cNvCxnSpPr>
            <a:stCxn id="1907" idx="2"/>
            <a:endCxn id="1910" idx="0"/>
          </p:cNvCxnSpPr>
          <p:nvPr/>
        </p:nvCxnSpPr>
        <p:spPr>
          <a:xfrm rot="-5400000" flipH="1">
            <a:off x="5768652" y="5380071"/>
            <a:ext cx="372900" cy="494400"/>
          </a:xfrm>
          <a:prstGeom prst="bentConnector3">
            <a:avLst>
              <a:gd name="adj1" fmla="val 50000"/>
            </a:avLst>
          </a:prstGeom>
          <a:noFill/>
          <a:ln w="9525" cap="flat" cmpd="sng">
            <a:solidFill>
              <a:srgbClr val="B8B8B8"/>
            </a:solidFill>
            <a:prstDash val="solid"/>
            <a:round/>
            <a:headEnd type="none" w="sm" len="sm"/>
            <a:tailEnd type="triangle" w="med" len="med"/>
          </a:ln>
        </p:spPr>
      </p:cxnSp>
      <p:sp>
        <p:nvSpPr>
          <p:cNvPr id="1912" name="Google Shape;1912;p96"/>
          <p:cNvSpPr txBox="1"/>
          <p:nvPr/>
        </p:nvSpPr>
        <p:spPr>
          <a:xfrm>
            <a:off x="6192864" y="5475098"/>
            <a:ext cx="76148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1..*</a:t>
            </a:r>
            <a:endParaRPr/>
          </a:p>
        </p:txBody>
      </p:sp>
      <p:sp>
        <p:nvSpPr>
          <p:cNvPr id="1913" name="Google Shape;1913;p96"/>
          <p:cNvSpPr/>
          <p:nvPr/>
        </p:nvSpPr>
        <p:spPr>
          <a:xfrm>
            <a:off x="9183078" y="5814724"/>
            <a:ext cx="2520280" cy="796035"/>
          </a:xfrm>
          <a:prstGeom prst="rect">
            <a:avLst/>
          </a:prstGeom>
          <a:solidFill>
            <a:srgbClr val="114D8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Products</a:t>
            </a:r>
            <a:endParaRPr/>
          </a:p>
        </p:txBody>
      </p:sp>
      <p:sp>
        <p:nvSpPr>
          <p:cNvPr id="1914" name="Google Shape;1914;p96"/>
          <p:cNvSpPr txBox="1"/>
          <p:nvPr/>
        </p:nvSpPr>
        <p:spPr>
          <a:xfrm>
            <a:off x="7883177" y="5867317"/>
            <a:ext cx="76148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1..1</a:t>
            </a:r>
            <a:endParaRPr/>
          </a:p>
        </p:txBody>
      </p:sp>
      <p:cxnSp>
        <p:nvCxnSpPr>
          <p:cNvPr id="1915" name="Google Shape;1915;p96"/>
          <p:cNvCxnSpPr>
            <a:endCxn id="1913" idx="1"/>
          </p:cNvCxnSpPr>
          <p:nvPr/>
        </p:nvCxnSpPr>
        <p:spPr>
          <a:xfrm>
            <a:off x="7462578" y="6211542"/>
            <a:ext cx="1720500" cy="1200"/>
          </a:xfrm>
          <a:prstGeom prst="straightConnector1">
            <a:avLst/>
          </a:prstGeom>
          <a:noFill/>
          <a:ln w="9525" cap="flat" cmpd="sng">
            <a:solidFill>
              <a:srgbClr val="B8B8B8"/>
            </a:solidFill>
            <a:prstDash val="solid"/>
            <a:round/>
            <a:headEnd type="none" w="sm" len="sm"/>
            <a:tailEnd type="none" w="sm" len="sm"/>
          </a:ln>
        </p:spPr>
      </p:cxnSp>
      <p:cxnSp>
        <p:nvCxnSpPr>
          <p:cNvPr id="1916" name="Google Shape;1916;p96"/>
          <p:cNvCxnSpPr/>
          <p:nvPr/>
        </p:nvCxnSpPr>
        <p:spPr>
          <a:xfrm>
            <a:off x="10435178" y="5353059"/>
            <a:ext cx="8040" cy="448229"/>
          </a:xfrm>
          <a:prstGeom prst="straightConnector1">
            <a:avLst/>
          </a:prstGeom>
          <a:noFill/>
          <a:ln w="9525" cap="flat" cmpd="sng">
            <a:solidFill>
              <a:srgbClr val="B8B8B8"/>
            </a:solidFill>
            <a:prstDash val="solid"/>
            <a:round/>
            <a:headEnd type="none" w="sm" len="sm"/>
            <a:tailEnd type="none" w="sm" len="sm"/>
          </a:ln>
        </p:spPr>
      </p:cxnSp>
      <p:sp>
        <p:nvSpPr>
          <p:cNvPr id="1917" name="Google Shape;1917;p96"/>
          <p:cNvSpPr/>
          <p:nvPr/>
        </p:nvSpPr>
        <p:spPr>
          <a:xfrm>
            <a:off x="9168782" y="4094167"/>
            <a:ext cx="2520280" cy="1257700"/>
          </a:xfrm>
          <a:prstGeom prst="rect">
            <a:avLst/>
          </a:prstGeom>
          <a:solidFill>
            <a:srgbClr val="114D8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Product Descriptions (texts)</a:t>
            </a:r>
            <a:endParaRPr/>
          </a:p>
        </p:txBody>
      </p:sp>
      <p:sp>
        <p:nvSpPr>
          <p:cNvPr id="1918" name="Google Shape;1918;p96"/>
          <p:cNvSpPr txBox="1"/>
          <p:nvPr/>
        </p:nvSpPr>
        <p:spPr>
          <a:xfrm>
            <a:off x="10421498" y="5440820"/>
            <a:ext cx="76148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1..*</a:t>
            </a:r>
            <a:endParaRPr/>
          </a:p>
        </p:txBody>
      </p:sp>
      <p:sp>
        <p:nvSpPr>
          <p:cNvPr id="1919" name="Google Shape;1919;p96"/>
          <p:cNvSpPr/>
          <p:nvPr/>
        </p:nvSpPr>
        <p:spPr>
          <a:xfrm>
            <a:off x="5086300" y="2966818"/>
            <a:ext cx="2520280" cy="796035"/>
          </a:xfrm>
          <a:prstGeom prst="rect">
            <a:avLst/>
          </a:prstGeom>
          <a:solidFill>
            <a:srgbClr val="114D8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employees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97"/>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97</a:t>
            </a:fld>
            <a:endParaRPr>
              <a:latin typeface="Quattrocento Sans"/>
              <a:ea typeface="Quattrocento Sans"/>
              <a:cs typeface="Quattrocento Sans"/>
              <a:sym typeface="Quattrocento Sans"/>
            </a:endParaRPr>
          </a:p>
        </p:txBody>
      </p:sp>
      <p:sp>
        <p:nvSpPr>
          <p:cNvPr id="1925" name="Google Shape;1925;p97"/>
          <p:cNvSpPr txBox="1"/>
          <p:nvPr/>
        </p:nvSpPr>
        <p:spPr>
          <a:xfrm>
            <a:off x="189757" y="646331"/>
            <a:ext cx="1180931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 text table is a table with same primary key as main table + Language as part of key to store language specific data.</a:t>
            </a:r>
            <a:endParaRPr sz="2400">
              <a:solidFill>
                <a:schemeClr val="dk1"/>
              </a:solidFill>
              <a:latin typeface="Calibri"/>
              <a:ea typeface="Calibri"/>
              <a:cs typeface="Calibri"/>
              <a:sym typeface="Calibri"/>
            </a:endParaRPr>
          </a:p>
        </p:txBody>
      </p:sp>
      <p:sp>
        <p:nvSpPr>
          <p:cNvPr id="1926" name="Google Shape;1926;p97"/>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Text Tables</a:t>
            </a:r>
            <a:endParaRPr sz="3600">
              <a:solidFill>
                <a:schemeClr val="dk1"/>
              </a:solidFill>
              <a:latin typeface="Corben"/>
              <a:ea typeface="Corben"/>
              <a:cs typeface="Corben"/>
              <a:sym typeface="Corben"/>
            </a:endParaRPr>
          </a:p>
        </p:txBody>
      </p:sp>
      <p:pic>
        <p:nvPicPr>
          <p:cNvPr id="1927" name="Google Shape;1927;p97"/>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928" name="Google Shape;1928;p97"/>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graphicFrame>
        <p:nvGraphicFramePr>
          <p:cNvPr id="1929" name="Google Shape;1929;p97"/>
          <p:cNvGraphicFramePr/>
          <p:nvPr/>
        </p:nvGraphicFramePr>
        <p:xfrm>
          <a:off x="333772" y="1588862"/>
          <a:ext cx="4783000" cy="2011740"/>
        </p:xfrm>
        <a:graphic>
          <a:graphicData uri="http://schemas.openxmlformats.org/drawingml/2006/table">
            <a:tbl>
              <a:tblPr firstRow="1" bandRow="1">
                <a:noFill/>
                <a:tableStyleId>{3A88C36B-6D84-42E4-83BB-889F1C6FD8FD}</a:tableStyleId>
              </a:tblPr>
              <a:tblGrid>
                <a:gridCol w="2391500">
                  <a:extLst>
                    <a:ext uri="{9D8B030D-6E8A-4147-A177-3AD203B41FA5}">
                      <a16:colId xmlns:a16="http://schemas.microsoft.com/office/drawing/2014/main" val="20000"/>
                    </a:ext>
                  </a:extLst>
                </a:gridCol>
                <a:gridCol w="2391500">
                  <a:extLst>
                    <a:ext uri="{9D8B030D-6E8A-4147-A177-3AD203B41FA5}">
                      <a16:colId xmlns:a16="http://schemas.microsoft.com/office/drawing/2014/main" val="20001"/>
                    </a:ext>
                  </a:extLst>
                </a:gridCol>
              </a:tblGrid>
              <a:tr h="223425">
                <a:tc>
                  <a:txBody>
                    <a:bodyPr/>
                    <a:lstStyle/>
                    <a:p>
                      <a:pPr marL="0" marR="0" lvl="0" indent="0" algn="l" rtl="0">
                        <a:spcBef>
                          <a:spcPts val="0"/>
                        </a:spcBef>
                        <a:spcAft>
                          <a:spcPts val="0"/>
                        </a:spcAft>
                        <a:buNone/>
                      </a:pPr>
                      <a:r>
                        <a:rPr lang="en-US" sz="1600"/>
                        <a:t>Product id</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Name</a:t>
                      </a:r>
                      <a:endParaRPr/>
                    </a:p>
                  </a:txBody>
                  <a:tcPr marL="91450" marR="91450" marT="45725" marB="45725"/>
                </a:tc>
                <a:extLst>
                  <a:ext uri="{0D108BD9-81ED-4DB2-BD59-A6C34878D82A}">
                    <a16:rowId xmlns:a16="http://schemas.microsoft.com/office/drawing/2014/main" val="10000"/>
                  </a:ext>
                </a:extLst>
              </a:tr>
              <a:tr h="223425">
                <a:tc>
                  <a:txBody>
                    <a:bodyPr/>
                    <a:lstStyle/>
                    <a:p>
                      <a:pPr marL="0" marR="0" lvl="0" indent="0" algn="l" rtl="0">
                        <a:spcBef>
                          <a:spcPts val="0"/>
                        </a:spcBef>
                        <a:spcAft>
                          <a:spcPts val="0"/>
                        </a:spcAft>
                        <a:buNone/>
                      </a:pPr>
                      <a:r>
                        <a:rPr lang="en-US" sz="1600"/>
                        <a:t>P1</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Laptop</a:t>
                      </a:r>
                      <a:endParaRPr/>
                    </a:p>
                  </a:txBody>
                  <a:tcPr marL="91450" marR="91450" marT="45725" marB="45725"/>
                </a:tc>
                <a:extLst>
                  <a:ext uri="{0D108BD9-81ED-4DB2-BD59-A6C34878D82A}">
                    <a16:rowId xmlns:a16="http://schemas.microsoft.com/office/drawing/2014/main" val="10001"/>
                  </a:ext>
                </a:extLst>
              </a:tr>
              <a:tr h="223425">
                <a:tc>
                  <a:txBody>
                    <a:bodyPr/>
                    <a:lstStyle/>
                    <a:p>
                      <a:pPr marL="0" marR="0" lvl="0" indent="0" algn="l" rtl="0">
                        <a:spcBef>
                          <a:spcPts val="0"/>
                        </a:spcBef>
                        <a:spcAft>
                          <a:spcPts val="0"/>
                        </a:spcAft>
                        <a:buNone/>
                      </a:pPr>
                      <a:r>
                        <a:rPr lang="en-US" sz="1600"/>
                        <a:t>P2</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Web Camera</a:t>
                      </a:r>
                      <a:endParaRPr/>
                    </a:p>
                  </a:txBody>
                  <a:tcPr marL="91450" marR="91450" marT="45725" marB="45725"/>
                </a:tc>
                <a:extLst>
                  <a:ext uri="{0D108BD9-81ED-4DB2-BD59-A6C34878D82A}">
                    <a16:rowId xmlns:a16="http://schemas.microsoft.com/office/drawing/2014/main" val="10002"/>
                  </a:ext>
                </a:extLst>
              </a:tr>
              <a:tr h="223425">
                <a:tc>
                  <a:txBody>
                    <a:bodyPr/>
                    <a:lstStyle/>
                    <a:p>
                      <a:pPr marL="0" marR="0" lvl="0" indent="0" algn="l" rtl="0">
                        <a:spcBef>
                          <a:spcPts val="0"/>
                        </a:spcBef>
                        <a:spcAft>
                          <a:spcPts val="0"/>
                        </a:spcAft>
                        <a:buNone/>
                      </a:pPr>
                      <a:endParaRPr sz="1600"/>
                    </a:p>
                  </a:txBody>
                  <a:tcPr marL="91450" marR="91450" marT="45725" marB="45725">
                    <a:solidFill>
                      <a:srgbClr val="114D81"/>
                    </a:solidFill>
                  </a:tcPr>
                </a:tc>
                <a:tc>
                  <a:txBody>
                    <a:bodyPr/>
                    <a:lstStyle/>
                    <a:p>
                      <a:pPr marL="0" marR="0" lvl="0" indent="0" algn="l" rtl="0">
                        <a:spcBef>
                          <a:spcPts val="0"/>
                        </a:spcBef>
                        <a:spcAft>
                          <a:spcPts val="0"/>
                        </a:spcAft>
                        <a:buNone/>
                      </a:pPr>
                      <a:endParaRPr sz="1600"/>
                    </a:p>
                  </a:txBody>
                  <a:tcPr marL="91450" marR="91450" marT="45725" marB="45725"/>
                </a:tc>
                <a:extLst>
                  <a:ext uri="{0D108BD9-81ED-4DB2-BD59-A6C34878D82A}">
                    <a16:rowId xmlns:a16="http://schemas.microsoft.com/office/drawing/2014/main" val="10003"/>
                  </a:ext>
                </a:extLst>
              </a:tr>
              <a:tr h="223425">
                <a:tc>
                  <a:txBody>
                    <a:bodyPr/>
                    <a:lstStyle/>
                    <a:p>
                      <a:pPr marL="0" marR="0" lvl="0" indent="0" algn="l" rtl="0">
                        <a:spcBef>
                          <a:spcPts val="0"/>
                        </a:spcBef>
                        <a:spcAft>
                          <a:spcPts val="0"/>
                        </a:spcAft>
                        <a:buNone/>
                      </a:pPr>
                      <a:endParaRPr sz="1600"/>
                    </a:p>
                  </a:txBody>
                  <a:tcPr marL="91450" marR="91450" marT="45725" marB="45725">
                    <a:solidFill>
                      <a:srgbClr val="114D81"/>
                    </a:solidFill>
                  </a:tcPr>
                </a:tc>
                <a:tc>
                  <a:txBody>
                    <a:bodyPr/>
                    <a:lstStyle/>
                    <a:p>
                      <a:pPr marL="0" marR="0" lvl="0" indent="0" algn="l" rtl="0">
                        <a:spcBef>
                          <a:spcPts val="0"/>
                        </a:spcBef>
                        <a:spcAft>
                          <a:spcPts val="0"/>
                        </a:spcAft>
                        <a:buNone/>
                      </a:pPr>
                      <a:endParaRPr sz="1600"/>
                    </a:p>
                  </a:txBody>
                  <a:tcPr marL="91450" marR="91450" marT="45725" marB="45725"/>
                </a:tc>
                <a:extLst>
                  <a:ext uri="{0D108BD9-81ED-4DB2-BD59-A6C34878D82A}">
                    <a16:rowId xmlns:a16="http://schemas.microsoft.com/office/drawing/2014/main" val="10004"/>
                  </a:ext>
                </a:extLst>
              </a:tr>
              <a:tr h="223425">
                <a:tc>
                  <a:txBody>
                    <a:bodyPr/>
                    <a:lstStyle/>
                    <a:p>
                      <a:pPr marL="0" marR="0" lvl="0" indent="0" algn="l" rtl="0">
                        <a:spcBef>
                          <a:spcPts val="0"/>
                        </a:spcBef>
                        <a:spcAft>
                          <a:spcPts val="0"/>
                        </a:spcAft>
                        <a:buNone/>
                      </a:pPr>
                      <a:endParaRPr sz="1600"/>
                    </a:p>
                  </a:txBody>
                  <a:tcPr marL="91450" marR="91450" marT="45725" marB="45725">
                    <a:solidFill>
                      <a:srgbClr val="114D81"/>
                    </a:solidFill>
                  </a:tcPr>
                </a:tc>
                <a:tc>
                  <a:txBody>
                    <a:bodyPr/>
                    <a:lstStyle/>
                    <a:p>
                      <a:pPr marL="0" marR="0" lvl="0" indent="0" algn="l" rtl="0">
                        <a:spcBef>
                          <a:spcPts val="0"/>
                        </a:spcBef>
                        <a:spcAft>
                          <a:spcPts val="0"/>
                        </a:spcAft>
                        <a:buNone/>
                      </a:pPr>
                      <a:endParaRPr sz="1600"/>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1930" name="Google Shape;1930;p97"/>
          <p:cNvGraphicFramePr/>
          <p:nvPr/>
        </p:nvGraphicFramePr>
        <p:xfrm>
          <a:off x="3502124" y="4080079"/>
          <a:ext cx="4783050" cy="2011740"/>
        </p:xfrm>
        <a:graphic>
          <a:graphicData uri="http://schemas.openxmlformats.org/drawingml/2006/table">
            <a:tbl>
              <a:tblPr firstRow="1" bandRow="1">
                <a:noFill/>
                <a:tableStyleId>{3A88C36B-6D84-42E4-83BB-889F1C6FD8FD}</a:tableStyleId>
              </a:tblPr>
              <a:tblGrid>
                <a:gridCol w="1594350">
                  <a:extLst>
                    <a:ext uri="{9D8B030D-6E8A-4147-A177-3AD203B41FA5}">
                      <a16:colId xmlns:a16="http://schemas.microsoft.com/office/drawing/2014/main" val="20000"/>
                    </a:ext>
                  </a:extLst>
                </a:gridCol>
                <a:gridCol w="1594350">
                  <a:extLst>
                    <a:ext uri="{9D8B030D-6E8A-4147-A177-3AD203B41FA5}">
                      <a16:colId xmlns:a16="http://schemas.microsoft.com/office/drawing/2014/main" val="20001"/>
                    </a:ext>
                  </a:extLst>
                </a:gridCol>
                <a:gridCol w="1594350">
                  <a:extLst>
                    <a:ext uri="{9D8B030D-6E8A-4147-A177-3AD203B41FA5}">
                      <a16:colId xmlns:a16="http://schemas.microsoft.com/office/drawing/2014/main" val="20002"/>
                    </a:ext>
                  </a:extLst>
                </a:gridCol>
              </a:tblGrid>
              <a:tr h="223425">
                <a:tc>
                  <a:txBody>
                    <a:bodyPr/>
                    <a:lstStyle/>
                    <a:p>
                      <a:pPr marL="0" marR="0" lvl="0" indent="0" algn="l" rtl="0">
                        <a:spcBef>
                          <a:spcPts val="0"/>
                        </a:spcBef>
                        <a:spcAft>
                          <a:spcPts val="0"/>
                        </a:spcAft>
                        <a:buNone/>
                      </a:pPr>
                      <a:r>
                        <a:rPr lang="en-US" sz="1600"/>
                        <a:t>Product id</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Language</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Name</a:t>
                      </a:r>
                      <a:endParaRPr/>
                    </a:p>
                  </a:txBody>
                  <a:tcPr marL="91450" marR="91450" marT="45725" marB="45725"/>
                </a:tc>
                <a:extLst>
                  <a:ext uri="{0D108BD9-81ED-4DB2-BD59-A6C34878D82A}">
                    <a16:rowId xmlns:a16="http://schemas.microsoft.com/office/drawing/2014/main" val="10000"/>
                  </a:ext>
                </a:extLst>
              </a:tr>
              <a:tr h="223425">
                <a:tc>
                  <a:txBody>
                    <a:bodyPr/>
                    <a:lstStyle/>
                    <a:p>
                      <a:pPr marL="0" marR="0" lvl="0" indent="0" algn="l" rtl="0">
                        <a:spcBef>
                          <a:spcPts val="0"/>
                        </a:spcBef>
                        <a:spcAft>
                          <a:spcPts val="0"/>
                        </a:spcAft>
                        <a:buNone/>
                      </a:pPr>
                      <a:r>
                        <a:rPr lang="en-US" sz="1600"/>
                        <a:t>P1</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EN</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Laptop</a:t>
                      </a:r>
                      <a:endParaRPr/>
                    </a:p>
                  </a:txBody>
                  <a:tcPr marL="91450" marR="91450" marT="45725" marB="45725"/>
                </a:tc>
                <a:extLst>
                  <a:ext uri="{0D108BD9-81ED-4DB2-BD59-A6C34878D82A}">
                    <a16:rowId xmlns:a16="http://schemas.microsoft.com/office/drawing/2014/main" val="10001"/>
                  </a:ext>
                </a:extLst>
              </a:tr>
              <a:tr h="223425">
                <a:tc>
                  <a:txBody>
                    <a:bodyPr/>
                    <a:lstStyle/>
                    <a:p>
                      <a:pPr marL="0" marR="0" lvl="0" indent="0" algn="l" rtl="0">
                        <a:spcBef>
                          <a:spcPts val="0"/>
                        </a:spcBef>
                        <a:spcAft>
                          <a:spcPts val="0"/>
                        </a:spcAft>
                        <a:buNone/>
                      </a:pPr>
                      <a:r>
                        <a:rPr lang="en-US" sz="1600"/>
                        <a:t>P2</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EN</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Web Camera</a:t>
                      </a:r>
                      <a:endParaRPr/>
                    </a:p>
                  </a:txBody>
                  <a:tcPr marL="91450" marR="91450" marT="45725" marB="45725"/>
                </a:tc>
                <a:extLst>
                  <a:ext uri="{0D108BD9-81ED-4DB2-BD59-A6C34878D82A}">
                    <a16:rowId xmlns:a16="http://schemas.microsoft.com/office/drawing/2014/main" val="10002"/>
                  </a:ext>
                </a:extLst>
              </a:tr>
              <a:tr h="223425">
                <a:tc>
                  <a:txBody>
                    <a:bodyPr/>
                    <a:lstStyle/>
                    <a:p>
                      <a:pPr marL="0" marR="0" lvl="0" indent="0" algn="l" rtl="0">
                        <a:spcBef>
                          <a:spcPts val="0"/>
                        </a:spcBef>
                        <a:spcAft>
                          <a:spcPts val="0"/>
                        </a:spcAft>
                        <a:buNone/>
                      </a:pPr>
                      <a:r>
                        <a:rPr lang="en-US" sz="1600"/>
                        <a:t>P1</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DE</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a:t>
                      </a:r>
                      <a:endParaRPr/>
                    </a:p>
                  </a:txBody>
                  <a:tcPr marL="91450" marR="91450" marT="45725" marB="45725"/>
                </a:tc>
                <a:extLst>
                  <a:ext uri="{0D108BD9-81ED-4DB2-BD59-A6C34878D82A}">
                    <a16:rowId xmlns:a16="http://schemas.microsoft.com/office/drawing/2014/main" val="10003"/>
                  </a:ext>
                </a:extLst>
              </a:tr>
              <a:tr h="223425">
                <a:tc>
                  <a:txBody>
                    <a:bodyPr/>
                    <a:lstStyle/>
                    <a:p>
                      <a:pPr marL="0" marR="0" lvl="0" indent="0" algn="l" rtl="0">
                        <a:spcBef>
                          <a:spcPts val="0"/>
                        </a:spcBef>
                        <a:spcAft>
                          <a:spcPts val="0"/>
                        </a:spcAft>
                        <a:buNone/>
                      </a:pPr>
                      <a:r>
                        <a:rPr lang="en-US" sz="1600"/>
                        <a:t>P2</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DE</a:t>
                      </a:r>
                      <a:endParaRPr/>
                    </a:p>
                  </a:txBody>
                  <a:tcPr marL="91450" marR="91450" marT="45725" marB="45725">
                    <a:solidFill>
                      <a:srgbClr val="114D81"/>
                    </a:solidFill>
                  </a:tcPr>
                </a:tc>
                <a:tc>
                  <a:txBody>
                    <a:bodyPr/>
                    <a:lstStyle/>
                    <a:p>
                      <a:pPr marL="0" marR="0" lvl="0" indent="0" algn="l" rtl="0">
                        <a:spcBef>
                          <a:spcPts val="0"/>
                        </a:spcBef>
                        <a:spcAft>
                          <a:spcPts val="0"/>
                        </a:spcAft>
                        <a:buNone/>
                      </a:pPr>
                      <a:r>
                        <a:rPr lang="en-US" sz="1600"/>
                        <a:t>…..</a:t>
                      </a:r>
                      <a:endParaRPr/>
                    </a:p>
                  </a:txBody>
                  <a:tcPr marL="91450" marR="91450" marT="45725" marB="45725"/>
                </a:tc>
                <a:extLst>
                  <a:ext uri="{0D108BD9-81ED-4DB2-BD59-A6C34878D82A}">
                    <a16:rowId xmlns:a16="http://schemas.microsoft.com/office/drawing/2014/main" val="10004"/>
                  </a:ext>
                </a:extLst>
              </a:tr>
              <a:tr h="223425">
                <a:tc>
                  <a:txBody>
                    <a:bodyPr/>
                    <a:lstStyle/>
                    <a:p>
                      <a:pPr marL="0" marR="0" lvl="0" indent="0" algn="l" rtl="0">
                        <a:spcBef>
                          <a:spcPts val="0"/>
                        </a:spcBef>
                        <a:spcAft>
                          <a:spcPts val="0"/>
                        </a:spcAft>
                        <a:buNone/>
                      </a:pPr>
                      <a:endParaRPr sz="1600"/>
                    </a:p>
                  </a:txBody>
                  <a:tcPr marL="91450" marR="91450" marT="45725" marB="45725">
                    <a:solidFill>
                      <a:srgbClr val="114D81"/>
                    </a:solidFill>
                  </a:tcPr>
                </a:tc>
                <a:tc>
                  <a:txBody>
                    <a:bodyPr/>
                    <a:lstStyle/>
                    <a:p>
                      <a:pPr marL="0" marR="0" lvl="0" indent="0" algn="l" rtl="0">
                        <a:spcBef>
                          <a:spcPts val="0"/>
                        </a:spcBef>
                        <a:spcAft>
                          <a:spcPts val="0"/>
                        </a:spcAft>
                        <a:buNone/>
                      </a:pPr>
                      <a:endParaRPr sz="1600"/>
                    </a:p>
                  </a:txBody>
                  <a:tcPr marL="91450" marR="91450" marT="45725" marB="45725">
                    <a:solidFill>
                      <a:srgbClr val="114D81"/>
                    </a:solidFill>
                  </a:tcPr>
                </a:tc>
                <a:tc>
                  <a:txBody>
                    <a:bodyPr/>
                    <a:lstStyle/>
                    <a:p>
                      <a:pPr marL="0" marR="0" lvl="0" indent="0" algn="l" rtl="0">
                        <a:spcBef>
                          <a:spcPts val="0"/>
                        </a:spcBef>
                        <a:spcAft>
                          <a:spcPts val="0"/>
                        </a:spcAft>
                        <a:buNone/>
                      </a:pPr>
                      <a:endParaRPr sz="1600"/>
                    </a:p>
                  </a:txBody>
                  <a:tcPr marL="91450" marR="91450" marT="45725" marB="45725"/>
                </a:tc>
                <a:extLst>
                  <a:ext uri="{0D108BD9-81ED-4DB2-BD59-A6C34878D82A}">
                    <a16:rowId xmlns:a16="http://schemas.microsoft.com/office/drawing/2014/main" val="10005"/>
                  </a:ext>
                </a:extLst>
              </a:tr>
            </a:tbl>
          </a:graphicData>
        </a:graphic>
      </p:graphicFrame>
      <p:sp>
        <p:nvSpPr>
          <p:cNvPr id="1931" name="Google Shape;1931;p97"/>
          <p:cNvSpPr/>
          <p:nvPr/>
        </p:nvSpPr>
        <p:spPr>
          <a:xfrm>
            <a:off x="8468921" y="1236954"/>
            <a:ext cx="3312368" cy="115212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Prod_texts_en</a:t>
            </a:r>
            <a:endParaRPr sz="2400">
              <a:solidFill>
                <a:schemeClr val="lt1"/>
              </a:solidFill>
              <a:latin typeface="Calibri"/>
              <a:ea typeface="Calibri"/>
              <a:cs typeface="Calibri"/>
              <a:sym typeface="Calibri"/>
            </a:endParaRPr>
          </a:p>
        </p:txBody>
      </p:sp>
      <p:sp>
        <p:nvSpPr>
          <p:cNvPr id="1932" name="Google Shape;1932;p97"/>
          <p:cNvSpPr/>
          <p:nvPr/>
        </p:nvSpPr>
        <p:spPr>
          <a:xfrm>
            <a:off x="8436161" y="2349610"/>
            <a:ext cx="3312368" cy="115212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Prod_texts_de</a:t>
            </a:r>
            <a:endParaRPr sz="2400">
              <a:solidFill>
                <a:schemeClr val="lt1"/>
              </a:solidFill>
              <a:latin typeface="Calibri"/>
              <a:ea typeface="Calibri"/>
              <a:cs typeface="Calibri"/>
              <a:sym typeface="Calibri"/>
            </a:endParaRPr>
          </a:p>
        </p:txBody>
      </p:sp>
      <p:sp>
        <p:nvSpPr>
          <p:cNvPr id="1933" name="Google Shape;1933;p97"/>
          <p:cNvSpPr/>
          <p:nvPr/>
        </p:nvSpPr>
        <p:spPr>
          <a:xfrm>
            <a:off x="8522099" y="3221892"/>
            <a:ext cx="3312368" cy="1152128"/>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Prod_texts_fr</a:t>
            </a:r>
            <a:endParaRPr sz="2400">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98"/>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98</a:t>
            </a:fld>
            <a:endParaRPr>
              <a:latin typeface="Quattrocento Sans"/>
              <a:ea typeface="Quattrocento Sans"/>
              <a:cs typeface="Quattrocento Sans"/>
              <a:sym typeface="Quattrocento Sans"/>
            </a:endParaRPr>
          </a:p>
        </p:txBody>
      </p:sp>
      <p:sp>
        <p:nvSpPr>
          <p:cNvPr id="1939" name="Google Shape;1939;p98"/>
          <p:cNvSpPr txBox="1"/>
          <p:nvPr/>
        </p:nvSpPr>
        <p:spPr>
          <a:xfrm>
            <a:off x="189757" y="646331"/>
            <a:ext cx="118093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 dev space is a private development environment customized to cater to the needs of a specific sap development like Fiori app, capm, hybrid app (mdk), lcnc, workflow, simple web development, hana xsa. Dev space is a virtual machine running in the cloud on linux.</a:t>
            </a:r>
            <a:endParaRPr sz="2400">
              <a:solidFill>
                <a:schemeClr val="dk1"/>
              </a:solidFill>
              <a:latin typeface="Calibri"/>
              <a:ea typeface="Calibri"/>
              <a:cs typeface="Calibri"/>
              <a:sym typeface="Calibri"/>
            </a:endParaRPr>
          </a:p>
        </p:txBody>
      </p:sp>
      <p:sp>
        <p:nvSpPr>
          <p:cNvPr id="1940" name="Google Shape;1940;p98"/>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Dev space in BAS tool</a:t>
            </a:r>
            <a:endParaRPr sz="3600">
              <a:solidFill>
                <a:schemeClr val="dk1"/>
              </a:solidFill>
              <a:latin typeface="Corben"/>
              <a:ea typeface="Corben"/>
              <a:cs typeface="Corben"/>
              <a:sym typeface="Corben"/>
            </a:endParaRPr>
          </a:p>
        </p:txBody>
      </p:sp>
      <p:pic>
        <p:nvPicPr>
          <p:cNvPr id="1941" name="Google Shape;1941;p98"/>
          <p:cNvPicPr preferRelativeResize="0"/>
          <p:nvPr/>
        </p:nvPicPr>
        <p:blipFill rotWithShape="1">
          <a:blip r:embed="rId3">
            <a:alphaModFix/>
          </a:blip>
          <a:srcRect/>
          <a:stretch/>
        </p:blipFill>
        <p:spPr>
          <a:xfrm>
            <a:off x="11720196" y="21813"/>
            <a:ext cx="467413" cy="461666"/>
          </a:xfrm>
          <a:prstGeom prst="rect">
            <a:avLst/>
          </a:prstGeom>
          <a:noFill/>
          <a:ln>
            <a:noFill/>
          </a:ln>
        </p:spPr>
      </p:pic>
      <p:sp>
        <p:nvSpPr>
          <p:cNvPr id="1942" name="Google Shape;1942;p98"/>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
        <p:nvSpPr>
          <p:cNvPr id="1943" name="Google Shape;1943;p98"/>
          <p:cNvSpPr/>
          <p:nvPr/>
        </p:nvSpPr>
        <p:spPr>
          <a:xfrm>
            <a:off x="1125860" y="5511865"/>
            <a:ext cx="7056784" cy="100811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USA (1000 GB)</a:t>
            </a:r>
            <a:endParaRPr/>
          </a:p>
        </p:txBody>
      </p:sp>
      <p:sp>
        <p:nvSpPr>
          <p:cNvPr id="1944" name="Google Shape;1944;p98"/>
          <p:cNvSpPr/>
          <p:nvPr/>
        </p:nvSpPr>
        <p:spPr>
          <a:xfrm>
            <a:off x="1125860" y="4365010"/>
            <a:ext cx="7056784" cy="100811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BTP + BAS</a:t>
            </a:r>
            <a:endParaRPr/>
          </a:p>
        </p:txBody>
      </p:sp>
      <p:sp>
        <p:nvSpPr>
          <p:cNvPr id="1945" name="Google Shape;1945;p98"/>
          <p:cNvSpPr/>
          <p:nvPr/>
        </p:nvSpPr>
        <p:spPr>
          <a:xfrm>
            <a:off x="2083058" y="1949000"/>
            <a:ext cx="504056" cy="504151"/>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46" name="Google Shape;1946;p98"/>
          <p:cNvSpPr/>
          <p:nvPr/>
        </p:nvSpPr>
        <p:spPr>
          <a:xfrm>
            <a:off x="1125860" y="3155531"/>
            <a:ext cx="1656184" cy="100811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Dev Space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VM -4GB</a:t>
            </a:r>
            <a:endParaRPr/>
          </a:p>
        </p:txBody>
      </p:sp>
      <p:sp>
        <p:nvSpPr>
          <p:cNvPr id="1947" name="Google Shape;1947;p98"/>
          <p:cNvSpPr/>
          <p:nvPr/>
        </p:nvSpPr>
        <p:spPr>
          <a:xfrm>
            <a:off x="2926060" y="3152446"/>
            <a:ext cx="1656184" cy="100811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Dev Space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VM -4GB</a:t>
            </a:r>
            <a:endParaRPr/>
          </a:p>
        </p:txBody>
      </p:sp>
      <p:sp>
        <p:nvSpPr>
          <p:cNvPr id="1948" name="Google Shape;1948;p98"/>
          <p:cNvSpPr txBox="1"/>
          <p:nvPr/>
        </p:nvSpPr>
        <p:spPr>
          <a:xfrm>
            <a:off x="8326660" y="2201075"/>
            <a:ext cx="3672409" cy="470898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Optimum utilization of resources and memory in the cloud by creating a virtual machine.</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In trial you can only spin 2 dev spaces and at a time only one can run</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If you not use for 30-days, they will delete our dev space.</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SAP auto configure this VM with required tools and frameworks for a development.</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Clear isolation for any disruption.</a:t>
            </a:r>
            <a:endParaRPr/>
          </a:p>
        </p:txBody>
      </p:sp>
      <p:sp>
        <p:nvSpPr>
          <p:cNvPr id="1949" name="Google Shape;1949;p98"/>
          <p:cNvSpPr/>
          <p:nvPr/>
        </p:nvSpPr>
        <p:spPr>
          <a:xfrm>
            <a:off x="909836" y="2852936"/>
            <a:ext cx="720080" cy="576064"/>
          </a:xfrm>
          <a:prstGeom prst="irregularSeal2">
            <a:avLst/>
          </a:prstGeom>
          <a:solidFill>
            <a:srgbClr val="FF0000"/>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50" name="Google Shape;1950;p98"/>
          <p:cNvSpPr/>
          <p:nvPr/>
        </p:nvSpPr>
        <p:spPr>
          <a:xfrm>
            <a:off x="5206837" y="1858857"/>
            <a:ext cx="504056" cy="504151"/>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51" name="Google Shape;1951;p98"/>
          <p:cNvSpPr/>
          <p:nvPr/>
        </p:nvSpPr>
        <p:spPr>
          <a:xfrm>
            <a:off x="6477933" y="1865285"/>
            <a:ext cx="504056" cy="504151"/>
          </a:xfrm>
          <a:prstGeom prst="smileyFace">
            <a:avLst>
              <a:gd name="adj" fmla="val 4653"/>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52" name="Google Shape;1952;p98"/>
          <p:cNvSpPr/>
          <p:nvPr/>
        </p:nvSpPr>
        <p:spPr>
          <a:xfrm>
            <a:off x="4654252" y="3164681"/>
            <a:ext cx="1656184" cy="100811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Dev Space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VM -4GB</a:t>
            </a:r>
            <a:endParaRPr/>
          </a:p>
        </p:txBody>
      </p:sp>
      <p:sp>
        <p:nvSpPr>
          <p:cNvPr id="1953" name="Google Shape;1953;p98"/>
          <p:cNvSpPr/>
          <p:nvPr/>
        </p:nvSpPr>
        <p:spPr>
          <a:xfrm>
            <a:off x="6409929" y="3152446"/>
            <a:ext cx="1656184" cy="1008112"/>
          </a:xfrm>
          <a:prstGeom prst="rect">
            <a:avLst/>
          </a:prstGeom>
          <a:solidFill>
            <a:schemeClr val="accent1"/>
          </a:solidFill>
          <a:ln w="25400" cap="flat" cmpd="sng">
            <a:solidFill>
              <a:srgbClr val="4F4F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Dev Space</a:t>
            </a:r>
            <a:endParaRPr/>
          </a:p>
          <a:p>
            <a:pPr marL="0" marR="0" lvl="0" indent="0" algn="ctr" rtl="0">
              <a:spcBef>
                <a:spcPts val="0"/>
              </a:spcBef>
              <a:spcAft>
                <a:spcPts val="0"/>
              </a:spcAft>
              <a:buNone/>
            </a:pPr>
            <a:r>
              <a:rPr lang="en-US" sz="2400">
                <a:solidFill>
                  <a:schemeClr val="lt1"/>
                </a:solidFill>
                <a:latin typeface="Calibri"/>
                <a:ea typeface="Calibri"/>
                <a:cs typeface="Calibri"/>
                <a:sym typeface="Calibri"/>
              </a:rPr>
              <a:t>VM -4GB</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99"/>
          <p:cNvSpPr txBox="1">
            <a:spLocks noGrp="1"/>
          </p:cNvSpPr>
          <p:nvPr>
            <p:ph type="sldNum" idx="12"/>
          </p:nvPr>
        </p:nvSpPr>
        <p:spPr>
          <a:xfrm flipH="1">
            <a:off x="11639028" y="6597352"/>
            <a:ext cx="219002" cy="144016"/>
          </a:xfrm>
          <a:prstGeom prst="rect">
            <a:avLst/>
          </a:prstGeom>
          <a:noFill/>
          <a:ln>
            <a:noFill/>
          </a:ln>
        </p:spPr>
        <p:txBody>
          <a:bodyPr spcFirstLastPara="1" wrap="square" lIns="121875" tIns="60925" rIns="121875" bIns="60925" anchor="ctr" anchorCtr="0">
            <a:noAutofit/>
          </a:bodyPr>
          <a:lstStyle/>
          <a:p>
            <a:pPr marL="0" lvl="0" indent="0" algn="r" rtl="0">
              <a:spcBef>
                <a:spcPts val="0"/>
              </a:spcBef>
              <a:spcAft>
                <a:spcPts val="0"/>
              </a:spcAft>
              <a:buNone/>
            </a:pPr>
            <a:fld id="{00000000-1234-1234-1234-123412341234}" type="slidenum">
              <a:rPr lang="en-US"/>
              <a:t>99</a:t>
            </a:fld>
            <a:endParaRPr>
              <a:latin typeface="Quattrocento Sans"/>
              <a:ea typeface="Quattrocento Sans"/>
              <a:cs typeface="Quattrocento Sans"/>
              <a:sym typeface="Quattrocento Sans"/>
            </a:endParaRPr>
          </a:p>
        </p:txBody>
      </p:sp>
      <p:sp>
        <p:nvSpPr>
          <p:cNvPr id="1959" name="Google Shape;1959;p99"/>
          <p:cNvSpPr txBox="1"/>
          <p:nvPr/>
        </p:nvSpPr>
        <p:spPr>
          <a:xfrm>
            <a:off x="189757" y="646331"/>
            <a:ext cx="11809312"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Common Challenges during the development of CAP applications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My CAP application was stable last night, I came to office this morning and made changes to my app, everything disrupted, now somehow I want to recover the state of last evening. So we need a local version management to rollback and commit changes somehow as a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Anubhav, what is the best practice/gold standard to share my source code with fellow colleagues as the team is now growing.</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Sharing the code as a zip file cannot be a solution for example if we have 40 developers in a team, at the end of the day we have 40 zip files, and merging them would be a big issue.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something goes wrong in production, we want to know who’s change caused the disruption. We want to blame the correct concerned developer hence we need a centralized tracking of all the project changes.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someone is on leave/vacation/permanently terminated, we need to catch the code which was developed in our company.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global team working from Mumbai, Denmark, Walldorf, Toronto, New York, Singapore, Delhi, they are working in different time zones, how can we sync our code together.</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 git is a decentralized source code management system, will be used to manage and track your source code. This way developers can track their source code changes in any development environment. If you want to use git with vs code, you need to install git-</a:t>
            </a:r>
            <a:r>
              <a:rPr lang="en-US" sz="1800" dirty="0" err="1">
                <a:solidFill>
                  <a:schemeClr val="dk1"/>
                </a:solidFill>
                <a:latin typeface="Calibri"/>
                <a:ea typeface="Calibri"/>
                <a:cs typeface="Calibri"/>
                <a:sym typeface="Calibri"/>
              </a:rPr>
              <a:t>scm</a:t>
            </a:r>
            <a:r>
              <a:rPr lang="en-US" sz="1800" dirty="0">
                <a:solidFill>
                  <a:schemeClr val="dk1"/>
                </a:solidFill>
                <a:latin typeface="Calibri"/>
                <a:ea typeface="Calibri"/>
                <a:cs typeface="Calibri"/>
                <a:sym typeface="Calibri"/>
              </a:rPr>
              <a:t> from </a:t>
            </a:r>
            <a:r>
              <a:rPr lang="en-US" sz="18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here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HUB – It is world’s largest source code repository used by billions. We can store any kind of code on git hub. It offers the remote repositories which allows us to share the source code with fellow colleagues. We can create public and private repository.</a:t>
            </a:r>
            <a:endParaRPr dirty="0"/>
          </a:p>
        </p:txBody>
      </p:sp>
      <p:sp>
        <p:nvSpPr>
          <p:cNvPr id="1960" name="Google Shape;1960;p99"/>
          <p:cNvSpPr txBox="1"/>
          <p:nvPr/>
        </p:nvSpPr>
        <p:spPr>
          <a:xfrm>
            <a:off x="189756" y="0"/>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Corben"/>
                <a:ea typeface="Corben"/>
                <a:cs typeface="Corben"/>
                <a:sym typeface="Corben"/>
              </a:rPr>
              <a:t>Git and git HUB</a:t>
            </a:r>
            <a:endParaRPr sz="3600">
              <a:solidFill>
                <a:schemeClr val="dk1"/>
              </a:solidFill>
              <a:latin typeface="Corben"/>
              <a:ea typeface="Corben"/>
              <a:cs typeface="Corben"/>
              <a:sym typeface="Corben"/>
            </a:endParaRPr>
          </a:p>
        </p:txBody>
      </p:sp>
      <p:pic>
        <p:nvPicPr>
          <p:cNvPr id="1961" name="Google Shape;1961;p99"/>
          <p:cNvPicPr preferRelativeResize="0"/>
          <p:nvPr/>
        </p:nvPicPr>
        <p:blipFill rotWithShape="1">
          <a:blip r:embed="rId4">
            <a:alphaModFix/>
          </a:blip>
          <a:srcRect/>
          <a:stretch/>
        </p:blipFill>
        <p:spPr>
          <a:xfrm>
            <a:off x="11720196" y="21813"/>
            <a:ext cx="467413" cy="461666"/>
          </a:xfrm>
          <a:prstGeom prst="rect">
            <a:avLst/>
          </a:prstGeom>
          <a:noFill/>
          <a:ln>
            <a:noFill/>
          </a:ln>
        </p:spPr>
      </p:pic>
      <p:sp>
        <p:nvSpPr>
          <p:cNvPr id="1962" name="Google Shape;1962;p99"/>
          <p:cNvSpPr txBox="1"/>
          <p:nvPr/>
        </p:nvSpPr>
        <p:spPr>
          <a:xfrm>
            <a:off x="-14246" y="6539652"/>
            <a:ext cx="26053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C000"/>
                </a:solidFill>
                <a:latin typeface="Libre Franklin Black"/>
                <a:ea typeface="Libre Franklin Black"/>
                <a:cs typeface="Libre Franklin Black"/>
                <a:sym typeface="Libre Franklin Black"/>
              </a:rPr>
              <a:t>www.anubhavtrainings.com</a:t>
            </a:r>
            <a:endParaRPr sz="1400">
              <a:solidFill>
                <a:srgbClr val="FFC000"/>
              </a:solidFill>
              <a:latin typeface="Libre Franklin Black"/>
              <a:ea typeface="Libre Franklin Black"/>
              <a:cs typeface="Libre Franklin Black"/>
              <a:sym typeface="Libre Franklin Black"/>
            </a:endParaRPr>
          </a:p>
        </p:txBody>
      </p:sp>
    </p:spTree>
  </p:cSld>
  <p:clrMapOvr>
    <a:masterClrMapping/>
  </p:clrMapOvr>
</p:sld>
</file>

<file path=ppt/theme/theme1.xml><?xml version="1.0" encoding="utf-8"?>
<a:theme xmlns:a="http://schemas.openxmlformats.org/drawingml/2006/main" name="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28">
      <a:dk1>
        <a:srgbClr val="000000"/>
      </a:dk1>
      <a:lt1>
        <a:srgbClr val="FFFFFF"/>
      </a:lt1>
      <a:dk2>
        <a:srgbClr val="153153"/>
      </a:dk2>
      <a:lt2>
        <a:srgbClr val="EEECE1"/>
      </a:lt2>
      <a:accent1>
        <a:srgbClr val="202B50"/>
      </a:accent1>
      <a:accent2>
        <a:srgbClr val="38C6C6"/>
      </a:accent2>
      <a:accent3>
        <a:srgbClr val="C2CEE6"/>
      </a:accent3>
      <a:accent4>
        <a:srgbClr val="E1E7F2"/>
      </a:accent4>
      <a:accent5>
        <a:srgbClr val="F5F0F8"/>
      </a:accent5>
      <a:accent6>
        <a:srgbClr val="FFFFF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14325</Words>
  <Application>Microsoft Office PowerPoint</Application>
  <PresentationFormat>Custom</PresentationFormat>
  <Paragraphs>1787</Paragraphs>
  <Slides>144</Slides>
  <Notes>144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144</vt:i4>
      </vt:variant>
    </vt:vector>
  </HeadingPairs>
  <TitlesOfParts>
    <vt:vector size="159" baseType="lpstr">
      <vt:lpstr>Montserrat Light</vt:lpstr>
      <vt:lpstr>Montserrat</vt:lpstr>
      <vt:lpstr>Open Sans</vt:lpstr>
      <vt:lpstr>Arial Black</vt:lpstr>
      <vt:lpstr>Calibri</vt:lpstr>
      <vt:lpstr>Consolas</vt:lpstr>
      <vt:lpstr>arial</vt:lpstr>
      <vt:lpstr>Libre Franklin Black</vt:lpstr>
      <vt:lpstr>Courier New</vt:lpstr>
      <vt:lpstr>Corben</vt:lpstr>
      <vt:lpstr>arial</vt:lpstr>
      <vt:lpstr>Quattrocento Sans</vt:lpstr>
      <vt:lpstr>Noto Sans Symbols</vt:lpstr>
      <vt:lpstr>Office Theme</vt:lpstr>
      <vt:lpstr>1_Office Theme</vt:lpstr>
      <vt:lpstr>SAP BUSINESS TECHNOLOGY PLATFORM TRAINING WITH CAPM  S/4HANA Extensibility CLOUD FOUNDRY TRAINING</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Subscriptions &amp; Instances</vt:lpstr>
      <vt:lpstr>Backing Service</vt:lpstr>
      <vt:lpstr>Backing service instance</vt:lpstr>
      <vt:lpstr>BTP Service catalog</vt:lpstr>
      <vt:lpstr>BTP Entitlement</vt:lpstr>
      <vt:lpstr>Quota Plans</vt:lpstr>
      <vt:lpstr>Business Application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PowerPoint Presentation</vt:lpstr>
      <vt:lpstr>Introduction to HANA Cloud</vt:lpstr>
      <vt:lpstr>HANA Cloud v/s On-premise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Julian</dc:creator>
  <cp:lastModifiedBy>Vivek Bhusari</cp:lastModifiedBy>
  <cp:revision>1</cp:revision>
  <dcterms:created xsi:type="dcterms:W3CDTF">2013-09-12T13:05:01Z</dcterms:created>
  <dcterms:modified xsi:type="dcterms:W3CDTF">2025-01-28T19:41:31Z</dcterms:modified>
</cp:coreProperties>
</file>